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7" r:id="rId2"/>
    <p:sldId id="258" r:id="rId3"/>
    <p:sldId id="259" r:id="rId4"/>
    <p:sldId id="263" r:id="rId5"/>
    <p:sldId id="264" r:id="rId6"/>
    <p:sldId id="265" r:id="rId7"/>
    <p:sldId id="267" r:id="rId8"/>
    <p:sldId id="268" r:id="rId9"/>
    <p:sldId id="271" r:id="rId10"/>
    <p:sldId id="273" r:id="rId11"/>
    <p:sldId id="272" r:id="rId12"/>
    <p:sldId id="274" r:id="rId13"/>
    <p:sldId id="279" r:id="rId14"/>
    <p:sldId id="280" r:id="rId15"/>
    <p:sldId id="275" r:id="rId16"/>
    <p:sldId id="276" r:id="rId17"/>
    <p:sldId id="277" r:id="rId18"/>
    <p:sldId id="281" r:id="rId19"/>
    <p:sldId id="323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5" r:id="rId60"/>
    <p:sldId id="324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</p:sldIdLst>
  <p:sldSz cx="12192000" cy="6858000"/>
  <p:notesSz cx="6858000" cy="9144000"/>
  <p:custDataLst>
    <p:tags r:id="rId74"/>
  </p:custDataLst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929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978" autoAdjust="0"/>
  </p:normalViewPr>
  <p:slideViewPr>
    <p:cSldViewPr showGuides="1">
      <p:cViewPr varScale="1">
        <p:scale>
          <a:sx n="78" d="100"/>
          <a:sy n="78" d="100"/>
        </p:scale>
        <p:origin x="1044" y="96"/>
      </p:cViewPr>
      <p:guideLst>
        <p:guide orient="horz" pos="1207"/>
        <p:guide pos="4929"/>
        <p:guide orient="horz" pos="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27"/>
    </p:cViewPr>
  </p:sorterViewPr>
  <p:notesViewPr>
    <p:cSldViewPr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12814802266772E-2"/>
          <c:y val="9.3666732549124568E-2"/>
          <c:w val="0.49332601078766997"/>
          <c:h val="0.8222563023933077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827805611601041"/>
                  <c:y val="-0.35407137834514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9-4F57-9BFA-36E0FDB61283}"/>
                </c:ext>
              </c:extLst>
            </c:dLbl>
            <c:dLbl>
              <c:idx val="1"/>
              <c:layout>
                <c:manualLayout>
                  <c:x val="1.7839785651793526E-2"/>
                  <c:y val="-2.066892680081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9-4F57-9BFA-36E0FDB61283}"/>
                </c:ext>
              </c:extLst>
            </c:dLbl>
            <c:dLbl>
              <c:idx val="2"/>
              <c:layout>
                <c:manualLayout>
                  <c:x val="0"/>
                  <c:y val="7.54155927731664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9-4F57-9BFA-36E0FDB61283}"/>
                </c:ext>
              </c:extLst>
            </c:dLbl>
            <c:dLbl>
              <c:idx val="3"/>
              <c:layout>
                <c:manualLayout>
                  <c:x val="-3.9513244995580045E-4"/>
                  <c:y val="1.944347421120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9-4F57-9BFA-36E0FDB61283}"/>
                </c:ext>
              </c:extLst>
            </c:dLbl>
            <c:dLbl>
              <c:idx val="4"/>
              <c:layout>
                <c:manualLayout>
                  <c:x val="7.1425524934383394E-2"/>
                  <c:y val="6.9444444444446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99-4F57-9BFA-36E0FDB61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Tabelle1!$C$8:$C$12</c:f>
              <c:strCache>
                <c:ptCount val="5"/>
                <c:pt idx="0">
                  <c:v>mech. Gefährdungen</c:v>
                </c:pt>
                <c:pt idx="1">
                  <c:v>Absturz</c:v>
                </c:pt>
                <c:pt idx="2">
                  <c:v>Elektrizität</c:v>
                </c:pt>
                <c:pt idx="3">
                  <c:v>gef. Atmosphäre</c:v>
                </c:pt>
                <c:pt idx="4">
                  <c:v>Diverse</c:v>
                </c:pt>
              </c:strCache>
            </c:strRef>
          </c:cat>
          <c:val>
            <c:numRef>
              <c:f>Tabelle1!$D$8:$D$12</c:f>
              <c:numCache>
                <c:formatCode>0%</c:formatCode>
                <c:ptCount val="5"/>
                <c:pt idx="0">
                  <c:v>0.5</c:v>
                </c:pt>
                <c:pt idx="1">
                  <c:v>0.2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99-4F57-9BFA-36E0FDB61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4"/>
        <c:txPr>
          <a:bodyPr/>
          <a:lstStyle/>
          <a:p>
            <a:pPr>
              <a:defRPr sz="2400"/>
            </a:pPr>
            <a:endParaRPr lang="de-DE"/>
          </a:p>
        </c:txPr>
      </c:legendEntry>
      <c:layout>
        <c:manualLayout>
          <c:xMode val="edge"/>
          <c:yMode val="edge"/>
          <c:x val="0.7635385040136502"/>
          <c:y val="0"/>
          <c:w val="0.23167989626359922"/>
          <c:h val="1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/>
            </a:pPr>
            <a:r>
              <a:rPr lang="it-IT" dirty="0"/>
              <a:t>In base all'attività [%]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attività [%]</c:v>
                </c:pt>
              </c:strCache>
            </c:strRef>
          </c:tx>
          <c:invertIfNegative val="0"/>
          <c:cat>
            <c:strRef>
              <c:f>Tabelle1!$A$2:$A$6</c:f>
              <c:strCache>
                <c:ptCount val="5"/>
                <c:pt idx="0">
                  <c:v>pulizia</c:v>
                </c:pt>
                <c:pt idx="1">
                  <c:v>regolazione/aggiustaggio</c:v>
                </c:pt>
                <c:pt idx="2">
                  <c:v>eliminazione guasti</c:v>
                </c:pt>
                <c:pt idx="3">
                  <c:v>riparazione</c:v>
                </c:pt>
                <c:pt idx="4">
                  <c:v>mantenimento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23</c:v>
                </c:pt>
                <c:pt idx="1">
                  <c:v>12</c:v>
                </c:pt>
                <c:pt idx="2">
                  <c:v>36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5-41D4-835B-9BC71420E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70520"/>
        <c:axId val="346899600"/>
      </c:barChart>
      <c:catAx>
        <c:axId val="528770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346899600"/>
        <c:crosses val="autoZero"/>
        <c:auto val="1"/>
        <c:lblAlgn val="ctr"/>
        <c:lblOffset val="100"/>
        <c:noMultiLvlLbl val="0"/>
      </c:catAx>
      <c:valAx>
        <c:axId val="34689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87705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/>
            </a:pPr>
            <a:r>
              <a:rPr lang="it-IT" dirty="0"/>
              <a:t>In base alla funzione [%]</a:t>
            </a:r>
          </a:p>
        </c:rich>
      </c:tx>
      <c:layout>
        <c:manualLayout>
          <c:xMode val="edge"/>
          <c:yMode val="edge"/>
          <c:x val="0.18624201830681714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Tabelle1!$B$10</c:f>
              <c:strCache>
                <c:ptCount val="1"/>
                <c:pt idx="0">
                  <c:v>funzione [%]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Tabelle1!$A$11:$A$12</c:f>
              <c:strCache>
                <c:ptCount val="2"/>
                <c:pt idx="0">
                  <c:v>addetti alla macchina</c:v>
                </c:pt>
                <c:pt idx="1">
                  <c:v>manutentori</c:v>
                </c:pt>
              </c:strCache>
            </c:strRef>
          </c:cat>
          <c:val>
            <c:numRef>
              <c:f>Tabelle1!$B$11:$B$12</c:f>
              <c:numCache>
                <c:formatCode>General</c:formatCode>
                <c:ptCount val="2"/>
                <c:pt idx="0">
                  <c:v>60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A-40B8-9F8B-D67218FB0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027336"/>
        <c:axId val="528027728"/>
      </c:barChart>
      <c:catAx>
        <c:axId val="52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528027728"/>
        <c:crosses val="autoZero"/>
        <c:auto val="1"/>
        <c:lblAlgn val="ctr"/>
        <c:lblOffset val="100"/>
        <c:noMultiLvlLbl val="0"/>
      </c:catAx>
      <c:valAx>
        <c:axId val="528027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802733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04664" y="17951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z="1100" dirty="0"/>
              <a:t>La </a:t>
            </a:r>
            <a:r>
              <a:rPr lang="de-DE" sz="1100" dirty="0" err="1"/>
              <a:t>sicurezza</a:t>
            </a:r>
            <a:r>
              <a:rPr lang="de-DE" sz="1100" dirty="0"/>
              <a:t> </a:t>
            </a:r>
            <a:r>
              <a:rPr lang="de-DE" sz="1100" dirty="0" err="1"/>
              <a:t>nella</a:t>
            </a:r>
            <a:r>
              <a:rPr lang="de-DE" sz="1100" dirty="0"/>
              <a:t> </a:t>
            </a:r>
            <a:r>
              <a:rPr lang="de-DE" sz="1100" dirty="0" err="1"/>
              <a:t>manutenzione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01008" y="183524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Suva-Workshop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474F4CE-04D9-4541-9623-E66466F01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6672" y="7884368"/>
            <a:ext cx="4605553" cy="24165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1100" dirty="0">
                <a:latin typeface="Arial" pitchFamily="34" charset="0"/>
                <a:cs typeface="Arial" pitchFamily="34" charset="0"/>
              </a:rPr>
              <a:t>Suva/ALH: Urs Haberstich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61753DB-4A99-4146-8DCE-BEBBF2D0A4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55947" y="7884368"/>
            <a:ext cx="548650" cy="2420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43EDED56-44F4-4D24-A59B-1F3BA9878543}" type="slidenum">
              <a:rPr lang="de-CH" sz="110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CH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  <p:hf dt="0"/>
  <p:extLst mod="1"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Suva - Workshop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ros.ch/manutenzion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ch/ch/i/sr/832_30/index.html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ch/ch/i/sr/832_30/index.html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va.ch/startseite-suva/service-suva/kommunikation-suva/podcasts/podcast-pro-industrie/podcasts-tv-spots-suva.htm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4595" indent="-244595">
              <a:buFont typeface="+mj-lt"/>
              <a:buAutoNum type="arabicPeriod"/>
            </a:pPr>
            <a:r>
              <a:rPr lang="de-CH" dirty="0" err="1"/>
              <a:t>Proiettare</a:t>
            </a:r>
            <a:r>
              <a:rPr lang="de-CH" dirty="0"/>
              <a:t>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lucido</a:t>
            </a:r>
            <a:r>
              <a:rPr lang="de-CH" dirty="0"/>
              <a:t> prima </a:t>
            </a:r>
            <a:r>
              <a:rPr lang="de-CH" dirty="0" err="1"/>
              <a:t>dell'inizio</a:t>
            </a:r>
            <a:r>
              <a:rPr lang="de-CH" dirty="0"/>
              <a:t> del </a:t>
            </a:r>
            <a:r>
              <a:rPr lang="de-CH" dirty="0" err="1"/>
              <a:t>corso</a:t>
            </a:r>
            <a:r>
              <a:rPr lang="de-CH" dirty="0"/>
              <a:t> in modo </a:t>
            </a:r>
            <a:r>
              <a:rPr lang="de-CH" dirty="0" err="1"/>
              <a:t>che</a:t>
            </a:r>
            <a:r>
              <a:rPr lang="de-CH" dirty="0"/>
              <a:t> i </a:t>
            </a:r>
            <a:r>
              <a:rPr lang="de-CH" dirty="0" err="1"/>
              <a:t>partecipanti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vedano</a:t>
            </a:r>
            <a:r>
              <a:rPr lang="de-CH" dirty="0"/>
              <a:t> </a:t>
            </a:r>
            <a:r>
              <a:rPr lang="de-CH" dirty="0" err="1"/>
              <a:t>appena</a:t>
            </a:r>
            <a:r>
              <a:rPr lang="de-CH" dirty="0"/>
              <a:t> </a:t>
            </a:r>
            <a:r>
              <a:rPr lang="de-CH" dirty="0" err="1"/>
              <a:t>entrano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sala</a:t>
            </a:r>
            <a:r>
              <a:rPr lang="de-CH" dirty="0"/>
              <a:t>.</a:t>
            </a:r>
          </a:p>
          <a:p>
            <a:pPr marL="244595" indent="-244595">
              <a:buFont typeface="+mj-lt"/>
              <a:buAutoNum type="arabicPeriod"/>
            </a:pPr>
            <a:r>
              <a:rPr lang="de-CH" dirty="0" err="1"/>
              <a:t>Salutare</a:t>
            </a:r>
            <a:r>
              <a:rPr lang="de-CH" dirty="0"/>
              <a:t> i </a:t>
            </a:r>
            <a:r>
              <a:rPr lang="de-CH" dirty="0" err="1"/>
              <a:t>presenti</a:t>
            </a:r>
            <a:r>
              <a:rPr lang="de-CH" dirty="0"/>
              <a:t>.</a:t>
            </a:r>
          </a:p>
          <a:p>
            <a:pPr marL="244595" indent="-244595">
              <a:buFont typeface="+mj-lt"/>
              <a:buAutoNum type="arabicPeriod"/>
            </a:pPr>
            <a:r>
              <a:rPr lang="de-CH" dirty="0" err="1"/>
              <a:t>Spiegare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si </a:t>
            </a:r>
            <a:r>
              <a:rPr lang="de-CH" dirty="0" err="1"/>
              <a:t>svolge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corso</a:t>
            </a:r>
            <a:r>
              <a:rPr lang="de-CH" dirty="0"/>
              <a:t> e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obiettivi</a:t>
            </a:r>
            <a:r>
              <a:rPr lang="de-CH" dirty="0"/>
              <a:t> della </a:t>
            </a:r>
            <a:r>
              <a:rPr lang="de-CH" dirty="0" err="1"/>
              <a:t>giornata</a:t>
            </a:r>
            <a:r>
              <a:rPr lang="de-CH" dirty="0"/>
              <a:t>:</a:t>
            </a:r>
          </a:p>
          <a:p>
            <a:pPr marL="733781" lvl="1" indent="-244595">
              <a:buFont typeface="+mj-lt"/>
              <a:buAutoNum type="alphaLcPeriod"/>
            </a:pPr>
            <a:r>
              <a:rPr lang="de-CH" dirty="0" err="1"/>
              <a:t>essere</a:t>
            </a:r>
            <a:r>
              <a:rPr lang="de-CH" dirty="0"/>
              <a:t> </a:t>
            </a:r>
            <a:r>
              <a:rPr lang="de-CH" dirty="0" err="1"/>
              <a:t>consapevoli</a:t>
            </a:r>
            <a:r>
              <a:rPr lang="de-CH" dirty="0"/>
              <a:t> </a:t>
            </a:r>
            <a:r>
              <a:rPr lang="de-CH" dirty="0" err="1"/>
              <a:t>dell'importanza</a:t>
            </a:r>
            <a:r>
              <a:rPr lang="de-CH" dirty="0"/>
              <a:t> di </a:t>
            </a:r>
            <a:r>
              <a:rPr lang="de-CH" dirty="0" err="1"/>
              <a:t>una</a:t>
            </a:r>
            <a:r>
              <a:rPr lang="de-CH" dirty="0"/>
              <a:t> «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sicura</a:t>
            </a:r>
            <a:r>
              <a:rPr lang="de-CH" dirty="0"/>
              <a:t>»</a:t>
            </a:r>
          </a:p>
          <a:p>
            <a:pPr marL="733781" lvl="1" indent="-244595">
              <a:buFont typeface="+mj-lt"/>
              <a:buAutoNum type="alphaLcPeriod"/>
            </a:pPr>
            <a:r>
              <a:rPr lang="de-CH" dirty="0" err="1"/>
              <a:t>riflettere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nostra</a:t>
            </a:r>
            <a:r>
              <a:rPr lang="de-CH" dirty="0"/>
              <a:t> </a:t>
            </a:r>
            <a:r>
              <a:rPr lang="de-CH" dirty="0" err="1"/>
              <a:t>responsabilità</a:t>
            </a:r>
            <a:endParaRPr lang="de-CH" dirty="0"/>
          </a:p>
          <a:p>
            <a:pPr marL="733781" lvl="1" indent="-244595">
              <a:buFont typeface="+mj-lt"/>
              <a:buAutoNum type="alphaLcPeriod"/>
            </a:pPr>
            <a:r>
              <a:rPr lang="de-CH" dirty="0" err="1"/>
              <a:t>rispettare</a:t>
            </a:r>
            <a:r>
              <a:rPr lang="de-CH" dirty="0"/>
              <a:t> sempre le «Otto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per i </a:t>
            </a:r>
            <a:r>
              <a:rPr lang="de-CH" dirty="0" err="1"/>
              <a:t>manutentori</a:t>
            </a:r>
            <a:r>
              <a:rPr lang="de-CH" dirty="0"/>
              <a:t>»</a:t>
            </a:r>
          </a:p>
          <a:p>
            <a:pPr marL="733781" lvl="1" indent="-244595">
              <a:buFont typeface="+mj-lt"/>
              <a:buAutoNum type="alphaLcPeriod"/>
            </a:pPr>
            <a:r>
              <a:rPr lang="de-CH" dirty="0"/>
              <a:t>al </a:t>
            </a:r>
            <a:r>
              <a:rPr lang="de-CH" dirty="0" err="1"/>
              <a:t>termine</a:t>
            </a:r>
            <a:r>
              <a:rPr lang="de-CH" dirty="0"/>
              <a:t> della </a:t>
            </a:r>
            <a:r>
              <a:rPr lang="de-CH" dirty="0" err="1"/>
              <a:t>formazione</a:t>
            </a:r>
            <a:r>
              <a:rPr lang="de-CH" dirty="0"/>
              <a:t> </a:t>
            </a:r>
            <a:r>
              <a:rPr lang="de-CH" dirty="0" err="1"/>
              <a:t>dobbiamo</a:t>
            </a:r>
            <a:r>
              <a:rPr lang="de-CH" dirty="0"/>
              <a:t> </a:t>
            </a:r>
            <a:r>
              <a:rPr lang="de-CH" dirty="0" err="1"/>
              <a:t>sapere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impedire</a:t>
            </a:r>
            <a:r>
              <a:rPr lang="de-CH" dirty="0"/>
              <a:t> i </a:t>
            </a:r>
            <a:r>
              <a:rPr lang="de-CH" dirty="0" err="1"/>
              <a:t>casi</a:t>
            </a:r>
            <a:r>
              <a:rPr lang="de-CH" dirty="0"/>
              <a:t> di </a:t>
            </a:r>
            <a:r>
              <a:rPr lang="de-CH" dirty="0" err="1"/>
              <a:t>invalidità</a:t>
            </a:r>
            <a:r>
              <a:rPr lang="de-CH" dirty="0"/>
              <a:t> e </a:t>
            </a:r>
            <a:r>
              <a:rPr lang="de-CH" dirty="0" err="1"/>
              <a:t>decesso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nostra</a:t>
            </a:r>
            <a:r>
              <a:rPr lang="de-CH" dirty="0"/>
              <a:t> </a:t>
            </a:r>
            <a:r>
              <a:rPr lang="de-CH" dirty="0" err="1"/>
              <a:t>azienda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</a:t>
            </a:fld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014119A-16A3-4992-B2E5-04218702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10" name="Kopfzeilenplatzhalter 9">
            <a:extLst>
              <a:ext uri="{FF2B5EF4-FFF2-40B4-BE49-F238E27FC236}">
                <a16:creationId xmlns:a16="http://schemas.microsoft.com/office/drawing/2014/main" id="{52249E1A-528A-4051-BB9A-01ABC9F95D2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infortuni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mortali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più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dovuti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alle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seguenti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cause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Rischi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meccanici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50% (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schiacciamento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afferrato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rulli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travolto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carico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Cadute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dall'alto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20%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Scossa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12%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Esplosioni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incendi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intossicazioni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asfissia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soprattutto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locali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ristretti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12%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Altre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cause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6%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Mech. Gefährdungen = 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meccanici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Absturz =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cadute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dall'alto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Elektrizität = </a:t>
            </a:r>
            <a:r>
              <a:rPr lang="de-CH" dirty="0" err="1"/>
              <a:t>elettricità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Gef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Atmosphäre =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atmosfera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esplosiva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Diverse = </a:t>
            </a:r>
            <a:r>
              <a:rPr lang="de-CH" dirty="0" err="1"/>
              <a:t>varie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Cercate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aprire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dibattito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presenti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discutere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possibili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deboli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dell'azienda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non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ottiene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nulla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date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voi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buon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esempio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dirty="0" err="1"/>
              <a:t>raccontate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episodio</a:t>
            </a:r>
            <a:r>
              <a:rPr lang="de-CH" dirty="0"/>
              <a:t> personale o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conoscete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Sensibilizzate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partecipati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/>
              <a:t>sull'idea</a:t>
            </a:r>
            <a:r>
              <a:rPr lang="de-CH" dirty="0"/>
              <a:t> di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responsabilità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»: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cosa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intende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responsabilità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aziendale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giuridica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etica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cosa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significa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singolo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individuo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 Passate al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lucido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successivo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indent="0" defTabSz="944233">
              <a:buFont typeface="Arial" pitchFamily="34" charset="0"/>
              <a:buNone/>
              <a:tabLst>
                <a:tab pos="183601" algn="l"/>
              </a:tabLst>
            </a:pP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L'analisi degli infortuni legati ai lavori di manutenzione, accertati dalla Suva, ha prodotto i seguenti risultati: </a:t>
            </a:r>
          </a:p>
          <a:p>
            <a:endParaRPr lang="de-CH" dirty="0"/>
          </a:p>
          <a:p>
            <a:r>
              <a:rPr lang="it-IT" dirty="0"/>
              <a:t>La maggior parte degli infortuni si verifica durante l'eliminazione di guasti. Un dato questo che non sorprende, visti i tempi stretti con cui bisogna lavorare in queste situazioni. Bisogna limitare al minimo l'interruzione della produzione, perché genera stress e azioni improvvisate. </a:t>
            </a:r>
          </a:p>
          <a:p>
            <a:r>
              <a:rPr lang="it-IT" dirty="0"/>
              <a:t>A sorpresa, al secondo posto per frequenza c'è la pulizia della macchina. </a:t>
            </a:r>
          </a:p>
          <a:p>
            <a:endParaRPr lang="de-CH" dirty="0"/>
          </a:p>
          <a:p>
            <a:r>
              <a:rPr lang="it-IT" dirty="0"/>
              <a:t>I primi a intervenire sulla macchina in caso di guasti e pulizia sono soprattutto i lavoratori della produzione, come mostra il grafico sulla distribuzione per funzione. Il 60% degli infortunati sono addetti alla macchina.</a:t>
            </a:r>
            <a:br>
              <a:rPr lang="it-IT" dirty="0"/>
            </a:br>
            <a:r>
              <a:rPr lang="it-IT" dirty="0"/>
              <a:t>Questo conferma che la manutenzione riguarda tutti, sia i lavoratori della produzione che del settore della manutenzione.  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  <a:defRPr/>
            </a:pPr>
            <a:r>
              <a:rPr lang="de-CH" dirty="0"/>
              <a:t>Cosa </a:t>
            </a:r>
            <a:r>
              <a:rPr lang="de-CH" dirty="0" err="1"/>
              <a:t>significa</a:t>
            </a:r>
            <a:r>
              <a:rPr lang="de-CH" dirty="0"/>
              <a:t> </a:t>
            </a:r>
            <a:r>
              <a:rPr lang="de-CH" dirty="0" err="1"/>
              <a:t>concretamente</a:t>
            </a:r>
            <a:r>
              <a:rPr lang="de-CH" dirty="0"/>
              <a:t>? </a:t>
            </a:r>
          </a:p>
          <a:p>
            <a:pPr defTabSz="944233">
              <a:tabLst>
                <a:tab pos="183601" algn="l"/>
              </a:tabLst>
              <a:defRPr/>
            </a:pPr>
            <a:r>
              <a:rPr lang="de-CH" dirty="0"/>
              <a:t>Passate al </a:t>
            </a:r>
            <a:r>
              <a:rPr lang="de-CH" dirty="0" err="1"/>
              <a:t>lucido</a:t>
            </a:r>
            <a:r>
              <a:rPr lang="de-CH" dirty="0"/>
              <a:t> </a:t>
            </a:r>
            <a:r>
              <a:rPr lang="de-CH" dirty="0" err="1"/>
              <a:t>successivo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4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199">
              <a:tabLst>
                <a:tab pos="183594" algn="l"/>
              </a:tabLst>
            </a:pPr>
            <a:r>
              <a:rPr lang="it-IT" b="1" dirty="0"/>
              <a:t>Ispezione</a:t>
            </a:r>
          </a:p>
          <a:p>
            <a:pPr defTabSz="944199">
              <a:tabLst>
                <a:tab pos="183594" algn="l"/>
              </a:tabLst>
            </a:pPr>
            <a:r>
              <a:rPr lang="it-IT" dirty="0"/>
              <a:t>Valutazione delle condizioni effettive: misurazione, verifica, registrazione</a:t>
            </a:r>
          </a:p>
          <a:p>
            <a:pPr defTabSz="944199">
              <a:tabLst>
                <a:tab pos="183594" algn="l"/>
              </a:tabLst>
            </a:pPr>
            <a:endParaRPr lang="de-CH" dirty="0"/>
          </a:p>
          <a:p>
            <a:pPr defTabSz="944199">
              <a:tabLst>
                <a:tab pos="183594" algn="l"/>
              </a:tabLst>
            </a:pPr>
            <a:r>
              <a:rPr lang="it-IT" b="1" dirty="0"/>
              <a:t>Mantenimento</a:t>
            </a:r>
          </a:p>
          <a:p>
            <a:pPr defTabSz="944199">
              <a:tabLst>
                <a:tab pos="183594" algn="l"/>
              </a:tabLst>
            </a:pPr>
            <a:r>
              <a:rPr lang="it-IT" dirty="0"/>
              <a:t>Misure per il mantenimento dello stato previsto (cura): pulizia, regolazione, aggiustaggio</a:t>
            </a:r>
          </a:p>
          <a:p>
            <a:pPr defTabSz="944199">
              <a:tabLst>
                <a:tab pos="183594" algn="l"/>
              </a:tabLst>
            </a:pPr>
            <a:endParaRPr lang="de-CH" dirty="0"/>
          </a:p>
          <a:p>
            <a:pPr defTabSz="944199">
              <a:tabLst>
                <a:tab pos="183594" algn="l"/>
              </a:tabLst>
            </a:pPr>
            <a:r>
              <a:rPr lang="it-IT" b="1" dirty="0"/>
              <a:t>Ripristino/riparazione</a:t>
            </a:r>
          </a:p>
          <a:p>
            <a:pPr defTabSz="944199">
              <a:tabLst>
                <a:tab pos="183594" algn="l"/>
              </a:tabLst>
            </a:pPr>
            <a:r>
              <a:rPr lang="it-IT" dirty="0"/>
              <a:t>Misure per il ripristino dello stato previsto: ricerca guasti, eliminazione guasti (riparazione), sostituzione, miglioramento</a:t>
            </a:r>
          </a:p>
          <a:p>
            <a:pPr defTabSz="944199">
              <a:tabLst>
                <a:tab pos="183594" algn="l"/>
              </a:tabLst>
            </a:pPr>
            <a:endParaRPr lang="de-CH" dirty="0"/>
          </a:p>
          <a:p>
            <a:pPr defTabSz="944199">
              <a:tabLst>
                <a:tab pos="183594" algn="l"/>
              </a:tabLst>
            </a:pPr>
            <a:r>
              <a:rPr lang="it-IT" b="1" dirty="0"/>
              <a:t>Miglioramento</a:t>
            </a:r>
          </a:p>
          <a:p>
            <a:pPr defTabSz="944199">
              <a:tabLst>
                <a:tab pos="183594" algn="l"/>
              </a:tabLst>
            </a:pPr>
            <a:r>
              <a:rPr lang="it-IT" dirty="0"/>
              <a:t>Misure per migliorare la sicurezza funzionale</a:t>
            </a:r>
          </a:p>
          <a:p>
            <a:pPr defTabSz="944233">
              <a:tabLst>
                <a:tab pos="183601" algn="l"/>
              </a:tabLst>
            </a:pPr>
            <a:endParaRPr lang="de-CH" dirty="0"/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CH" dirty="0" err="1"/>
              <a:t>Introducete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primo</a:t>
            </a:r>
            <a:r>
              <a:rPr lang="de-CH" dirty="0"/>
              <a:t> </a:t>
            </a:r>
            <a:r>
              <a:rPr lang="de-CH" dirty="0" err="1"/>
              <a:t>gruppo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:</a:t>
            </a:r>
          </a:p>
          <a:p>
            <a:pPr marL="183584" indent="-183584">
              <a:buFont typeface="Arial" pitchFamily="34" charset="0"/>
              <a:buChar char="•"/>
            </a:pPr>
            <a:r>
              <a:rPr lang="de-CH" dirty="0"/>
              <a:t>Ora si </a:t>
            </a:r>
            <a:r>
              <a:rPr lang="de-CH" dirty="0" err="1"/>
              <a:t>tratta</a:t>
            </a:r>
            <a:r>
              <a:rPr lang="de-CH" dirty="0"/>
              <a:t> di </a:t>
            </a:r>
            <a:r>
              <a:rPr lang="de-CH" dirty="0" err="1"/>
              <a:t>capire</a:t>
            </a:r>
            <a:r>
              <a:rPr lang="de-CH" dirty="0"/>
              <a:t> </a:t>
            </a:r>
            <a:r>
              <a:rPr lang="de-CH" dirty="0" err="1"/>
              <a:t>dove</a:t>
            </a:r>
            <a:r>
              <a:rPr lang="de-CH" dirty="0"/>
              <a:t> si </a:t>
            </a:r>
            <a:r>
              <a:rPr lang="de-CH" dirty="0" err="1"/>
              <a:t>nascondono</a:t>
            </a:r>
            <a:r>
              <a:rPr lang="de-CH" dirty="0"/>
              <a:t> i </a:t>
            </a:r>
            <a:r>
              <a:rPr lang="de-CH" dirty="0" err="1"/>
              <a:t>potenziali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dirty="0"/>
              <a:t>.</a:t>
            </a:r>
          </a:p>
          <a:p>
            <a:pPr marL="183584" indent="-183584">
              <a:buFont typeface="Arial" pitchFamily="34" charset="0"/>
              <a:buChar char="•"/>
            </a:pPr>
            <a:r>
              <a:rPr lang="de-CH" dirty="0"/>
              <a:t>I </a:t>
            </a:r>
            <a:r>
              <a:rPr lang="de-CH" dirty="0" err="1"/>
              <a:t>partecipanti</a:t>
            </a:r>
            <a:r>
              <a:rPr lang="de-CH" dirty="0"/>
              <a:t> si </a:t>
            </a:r>
            <a:r>
              <a:rPr lang="de-CH" dirty="0" err="1"/>
              <a:t>suddividono</a:t>
            </a:r>
            <a:r>
              <a:rPr lang="de-CH" dirty="0"/>
              <a:t> in 2-4 </a:t>
            </a:r>
            <a:r>
              <a:rPr lang="de-CH" dirty="0" err="1"/>
              <a:t>gruppi</a:t>
            </a:r>
            <a:r>
              <a:rPr lang="de-CH" dirty="0"/>
              <a:t> </a:t>
            </a:r>
            <a:r>
              <a:rPr lang="de-CH" dirty="0" err="1"/>
              <a:t>ed</a:t>
            </a:r>
            <a:r>
              <a:rPr lang="de-CH" dirty="0"/>
              <a:t> </a:t>
            </a:r>
            <a:r>
              <a:rPr lang="de-CH" dirty="0" err="1"/>
              <a:t>esaminano</a:t>
            </a:r>
            <a:r>
              <a:rPr lang="de-CH" dirty="0"/>
              <a:t> i </a:t>
            </a:r>
            <a:r>
              <a:rPr lang="de-CH" dirty="0" err="1"/>
              <a:t>possibili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interventi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.</a:t>
            </a:r>
          </a:p>
          <a:p>
            <a:pPr marL="183584" indent="-183584">
              <a:buFont typeface="Arial" pitchFamily="34" charset="0"/>
              <a:buChar char="•"/>
            </a:pPr>
            <a:r>
              <a:rPr lang="de-CH" dirty="0" err="1"/>
              <a:t>Qui</a:t>
            </a:r>
            <a:r>
              <a:rPr lang="de-CH" dirty="0"/>
              <a:t> di </a:t>
            </a:r>
            <a:r>
              <a:rPr lang="de-CH" dirty="0" err="1"/>
              <a:t>seguito</a:t>
            </a:r>
            <a:r>
              <a:rPr lang="de-CH" dirty="0"/>
              <a:t> </a:t>
            </a:r>
            <a:r>
              <a:rPr lang="de-CH" dirty="0" err="1"/>
              <a:t>diamo</a:t>
            </a:r>
            <a:r>
              <a:rPr lang="de-CH" dirty="0"/>
              <a:t> due </a:t>
            </a:r>
            <a:r>
              <a:rPr lang="de-CH" dirty="0" err="1"/>
              <a:t>esempi</a:t>
            </a:r>
            <a:r>
              <a:rPr lang="de-CH" dirty="0"/>
              <a:t> </a:t>
            </a:r>
            <a:r>
              <a:rPr lang="de-CH" dirty="0" err="1"/>
              <a:t>generali</a:t>
            </a:r>
            <a:r>
              <a:rPr lang="de-CH" dirty="0"/>
              <a:t>. </a:t>
            </a:r>
            <a:r>
              <a:rPr lang="de-CH" dirty="0" err="1"/>
              <a:t>Vi</a:t>
            </a:r>
            <a:r>
              <a:rPr lang="de-CH" dirty="0"/>
              <a:t> </a:t>
            </a:r>
            <a:r>
              <a:rPr lang="de-CH" dirty="0" err="1"/>
              <a:t>consigliamo</a:t>
            </a:r>
            <a:r>
              <a:rPr lang="de-CH" dirty="0"/>
              <a:t> di </a:t>
            </a:r>
            <a:r>
              <a:rPr lang="de-CH" dirty="0" err="1"/>
              <a:t>prendere</a:t>
            </a:r>
            <a:r>
              <a:rPr lang="de-CH" dirty="0"/>
              <a:t> </a:t>
            </a:r>
            <a:r>
              <a:rPr lang="de-CH" dirty="0" err="1"/>
              <a:t>spunto</a:t>
            </a:r>
            <a:r>
              <a:rPr lang="de-CH" dirty="0"/>
              <a:t> </a:t>
            </a:r>
            <a:r>
              <a:rPr lang="de-CH" dirty="0" err="1"/>
              <a:t>dalla</a:t>
            </a:r>
            <a:r>
              <a:rPr lang="de-CH" dirty="0"/>
              <a:t> </a:t>
            </a:r>
            <a:r>
              <a:rPr lang="de-CH" dirty="0" err="1"/>
              <a:t>vostra</a:t>
            </a:r>
            <a:r>
              <a:rPr lang="de-CH" dirty="0"/>
              <a:t> </a:t>
            </a:r>
            <a:r>
              <a:rPr lang="de-CH" dirty="0" err="1"/>
              <a:t>realtà</a:t>
            </a:r>
            <a:r>
              <a:rPr lang="de-CH" dirty="0"/>
              <a:t> </a:t>
            </a:r>
            <a:r>
              <a:rPr lang="de-CH" dirty="0" err="1"/>
              <a:t>aziendale</a:t>
            </a:r>
            <a:r>
              <a:rPr lang="de-CH" baseline="0" dirty="0"/>
              <a:t>. </a:t>
            </a:r>
            <a:endParaRPr lang="de-CH" dirty="0"/>
          </a:p>
          <a:p>
            <a:pPr marL="183584" indent="-183584">
              <a:buFont typeface="Arial" pitchFamily="34" charset="0"/>
              <a:buChar char="•"/>
            </a:pPr>
            <a:r>
              <a:rPr lang="de-CH" dirty="0" err="1"/>
              <a:t>Distribuite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catalogo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dirty="0"/>
              <a:t> </a:t>
            </a:r>
            <a:r>
              <a:rPr lang="de-CH" dirty="0" err="1"/>
              <a:t>abbinato</a:t>
            </a:r>
            <a:r>
              <a:rPr lang="de-CH" dirty="0"/>
              <a:t> a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corso</a:t>
            </a:r>
            <a:r>
              <a:rPr lang="de-CH" dirty="0"/>
              <a:t> e </a:t>
            </a:r>
            <a:r>
              <a:rPr lang="de-CH" dirty="0" err="1"/>
              <a:t>fate</a:t>
            </a:r>
            <a:r>
              <a:rPr lang="de-CH" dirty="0"/>
              <a:t> </a:t>
            </a:r>
            <a:r>
              <a:rPr lang="de-CH" dirty="0" err="1"/>
              <a:t>giudicare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esempi</a:t>
            </a:r>
            <a:r>
              <a:rPr lang="de-CH" dirty="0"/>
              <a:t> </a:t>
            </a:r>
            <a:r>
              <a:rPr lang="de-CH" dirty="0" err="1"/>
              <a:t>dai</a:t>
            </a:r>
            <a:r>
              <a:rPr lang="de-CH" dirty="0"/>
              <a:t> </a:t>
            </a:r>
            <a:r>
              <a:rPr lang="de-CH" dirty="0" err="1"/>
              <a:t>partecipanti</a:t>
            </a:r>
            <a:r>
              <a:rPr lang="de-CH" baseline="0" dirty="0"/>
              <a:t>. I </a:t>
            </a:r>
            <a:r>
              <a:rPr lang="de-CH" baseline="0" dirty="0" err="1"/>
              <a:t>risultati</a:t>
            </a:r>
            <a:r>
              <a:rPr lang="de-CH" baseline="0" dirty="0"/>
              <a:t> </a:t>
            </a:r>
            <a:r>
              <a:rPr lang="de-CH" baseline="0" dirty="0" err="1"/>
              <a:t>sono</a:t>
            </a:r>
            <a:r>
              <a:rPr lang="de-CH" baseline="0" dirty="0"/>
              <a:t> </a:t>
            </a:r>
            <a:r>
              <a:rPr lang="de-CH" baseline="0" dirty="0" err="1"/>
              <a:t>riportati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colonna</a:t>
            </a:r>
            <a:r>
              <a:rPr lang="de-CH" dirty="0"/>
              <a:t> «</a:t>
            </a:r>
            <a:r>
              <a:rPr lang="de-CH" dirty="0" err="1"/>
              <a:t>pericolo</a:t>
            </a:r>
            <a:r>
              <a:rPr lang="de-CH" dirty="0"/>
              <a:t>: SI/NO». Il </a:t>
            </a:r>
            <a:r>
              <a:rPr lang="de-CH" baseline="0" dirty="0" err="1"/>
              <a:t>secondo</a:t>
            </a:r>
            <a:r>
              <a:rPr lang="de-CH" baseline="0" dirty="0"/>
              <a:t> </a:t>
            </a:r>
            <a:r>
              <a:rPr lang="de-CH" baseline="0" dirty="0" err="1"/>
              <a:t>gruppo</a:t>
            </a:r>
            <a:r>
              <a:rPr lang="de-CH" baseline="0" dirty="0"/>
              <a:t> di </a:t>
            </a:r>
            <a:r>
              <a:rPr lang="de-CH" baseline="0" dirty="0" err="1"/>
              <a:t>lavoro</a:t>
            </a:r>
            <a:r>
              <a:rPr lang="de-CH" baseline="0" dirty="0"/>
              <a:t> </a:t>
            </a:r>
            <a:r>
              <a:rPr lang="de-CH" baseline="0" dirty="0" err="1"/>
              <a:t>cercherà</a:t>
            </a:r>
            <a:r>
              <a:rPr lang="de-CH" baseline="0" dirty="0"/>
              <a:t> le </a:t>
            </a:r>
            <a:r>
              <a:rPr lang="de-CH" baseline="0" dirty="0" err="1"/>
              <a:t>misure</a:t>
            </a:r>
            <a:r>
              <a:rPr lang="de-CH" baseline="0" dirty="0"/>
              <a:t> per </a:t>
            </a:r>
            <a:r>
              <a:rPr lang="de-CH" baseline="0" dirty="0" err="1"/>
              <a:t>contrastare</a:t>
            </a:r>
            <a:r>
              <a:rPr lang="de-CH" dirty="0"/>
              <a:t> </a:t>
            </a:r>
            <a:r>
              <a:rPr lang="de-CH" dirty="0" err="1"/>
              <a:t>questi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baseline="0" dirty="0"/>
              <a:t>. </a:t>
            </a:r>
            <a:br>
              <a:rPr lang="de-CH" baseline="0" dirty="0"/>
            </a:br>
            <a:r>
              <a:rPr lang="de-CH" baseline="0" dirty="0"/>
              <a:t>Il </a:t>
            </a:r>
            <a:r>
              <a:rPr lang="de-CH" dirty="0" err="1"/>
              <a:t>catalogo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dirty="0"/>
              <a:t> si </a:t>
            </a:r>
            <a:r>
              <a:rPr lang="de-CH" dirty="0" err="1"/>
              <a:t>trova</a:t>
            </a:r>
            <a:r>
              <a:rPr lang="de-CH" dirty="0"/>
              <a:t> </a:t>
            </a:r>
            <a:r>
              <a:rPr lang="de-CH" dirty="0" err="1"/>
              <a:t>nel</a:t>
            </a:r>
            <a:r>
              <a:rPr lang="de-CH" dirty="0"/>
              <a:t> </a:t>
            </a:r>
            <a:r>
              <a:rPr lang="de-CH" dirty="0" err="1"/>
              <a:t>raccoglitore</a:t>
            </a:r>
            <a:r>
              <a:rPr lang="de-CH" baseline="0" dirty="0"/>
              <a:t> </a:t>
            </a:r>
            <a:r>
              <a:rPr lang="de-CH" dirty="0"/>
              <a:t>«Primi </a:t>
            </a:r>
            <a:r>
              <a:rPr lang="de-CH" dirty="0" err="1"/>
              <a:t>passi</a:t>
            </a:r>
            <a:r>
              <a:rPr lang="de-CH" dirty="0"/>
              <a:t>».</a:t>
            </a:r>
            <a:br>
              <a:rPr lang="de-CH" baseline="0" dirty="0"/>
            </a:b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3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pratica bisogna distinguere tra pericoli e misure di protezione. </a:t>
            </a:r>
          </a:p>
          <a:p>
            <a:endParaRPr lang="de-CH" dirty="0"/>
          </a:p>
          <a:p>
            <a:r>
              <a:rPr lang="it-IT" dirty="0"/>
              <a:t>Ecco un esempio per esercitarsi: </a:t>
            </a:r>
          </a:p>
          <a:p>
            <a:r>
              <a:rPr lang="it-IT" dirty="0"/>
              <a:t>In tutte e quattro le situazioni c'è sempre lo stesso pericolo, cioè il coccodrillo. </a:t>
            </a:r>
          </a:p>
          <a:p>
            <a:endParaRPr lang="de-CH" dirty="0"/>
          </a:p>
          <a:p>
            <a:r>
              <a:rPr lang="it-IT" dirty="0"/>
              <a:t>Per impedire che il coccodrillo afferri o morda la persona, si adottano misure di protezione diverse. </a:t>
            </a:r>
          </a:p>
          <a:p>
            <a:endParaRPr lang="de-CH" dirty="0"/>
          </a:p>
          <a:p>
            <a:pPr marL="228583" indent="-228583">
              <a:buAutoNum type="alphaLcParenR"/>
            </a:pPr>
            <a:r>
              <a:rPr lang="it-IT" dirty="0"/>
              <a:t>Il coccodrillo viene trasportato via </a:t>
            </a:r>
            <a:r>
              <a:rPr lang="it-IT" dirty="0">
                <a:sym typeface="Wingdings"/>
              </a:rPr>
              <a:t></a:t>
            </a:r>
            <a:r>
              <a:rPr lang="it-IT" dirty="0"/>
              <a:t> pericolo eliminato</a:t>
            </a:r>
          </a:p>
          <a:p>
            <a:pPr marL="228583" indent="-228583">
              <a:buAutoNum type="alphaLcParenR"/>
            </a:pPr>
            <a:r>
              <a:rPr lang="it-IT" dirty="0"/>
              <a:t>Una gabbia circonda il coccodrillo </a:t>
            </a:r>
            <a:r>
              <a:rPr lang="it-IT" dirty="0">
                <a:sym typeface="Wingdings"/>
              </a:rPr>
              <a:t> misura di protezione tecnica</a:t>
            </a:r>
            <a:endParaRPr lang="de-CH" dirty="0"/>
          </a:p>
          <a:p>
            <a:pPr marL="228583" indent="-228583">
              <a:buAutoNum type="alphaLcParenR"/>
            </a:pPr>
            <a:r>
              <a:rPr lang="it-IT" dirty="0"/>
              <a:t>Un cartello avverte del pericolo </a:t>
            </a:r>
            <a:r>
              <a:rPr lang="it-IT" dirty="0">
                <a:sym typeface="Wingdings"/>
              </a:rPr>
              <a:t> misura di protezione organizzativa </a:t>
            </a:r>
          </a:p>
          <a:p>
            <a:pPr marL="228583" indent="-228583">
              <a:buAutoNum type="alphaLcParenR"/>
            </a:pPr>
            <a:r>
              <a:rPr lang="it-IT" dirty="0">
                <a:sym typeface="Wingdings"/>
              </a:rPr>
              <a:t>La persona si protegge con un DPI  misura di protezione individuale</a:t>
            </a:r>
          </a:p>
          <a:p>
            <a:pPr marL="228583" indent="-228583">
              <a:buAutoNum type="alphaLcParenR"/>
            </a:pPr>
            <a:endParaRPr lang="de-CH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/>
              </a:rPr>
              <a:t>Parlare dei diversi effetti delle 4 misure di protezione.  </a:t>
            </a:r>
            <a:endParaRPr lang="de-CH" dirty="0"/>
          </a:p>
          <a:p>
            <a:endParaRPr lang="de-CH" dirty="0"/>
          </a:p>
          <a:p>
            <a:r>
              <a:rPr lang="it-IT" dirty="0"/>
              <a:t>Distribuire «Manutenzione sicura: catalogo dei pericoli» e invitare i partecipanti a valutare i pericoli negli esempi riportati. I risultati devono essere inseriti nella colonna «Pericolo - Presenza Sì/No». L’individuazione delle misure è oggetto del secondo lavoro di gruppo. </a:t>
            </a:r>
            <a:br>
              <a:rPr lang="it-IT" dirty="0"/>
            </a:br>
            <a:r>
              <a:rPr lang="it-IT" dirty="0"/>
              <a:t>Il documento «Manutenzione sicura: catalogo dei pericoli» si trova nel raccoglitore «Primi passi». 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Hilfsmittel:</a:t>
            </a:r>
          </a:p>
          <a:p>
            <a:pPr>
              <a:buNone/>
            </a:pPr>
            <a:r>
              <a:rPr lang="de-DE" dirty="0"/>
              <a:t>Der Gefährdungskatalog, siehe Ordner «Für die Vorbereitung».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  <a:defRPr/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Date 20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minuti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valutare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situazione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;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discutete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assieme</a:t>
            </a:r>
            <a:r>
              <a:rPr lang="de-DE" dirty="0"/>
              <a:t> i </a:t>
            </a:r>
            <a:r>
              <a:rPr lang="de-DE" dirty="0" err="1"/>
              <a:t>risultati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5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  <a:defRPr/>
            </a:pPr>
            <a:r>
              <a:rPr lang="de-DE" dirty="0"/>
              <a:t>Date 20 </a:t>
            </a:r>
            <a:r>
              <a:rPr lang="de-DE" dirty="0" err="1"/>
              <a:t>minuti</a:t>
            </a:r>
            <a:r>
              <a:rPr lang="de-DE" dirty="0"/>
              <a:t> ai </a:t>
            </a:r>
            <a:r>
              <a:rPr lang="de-DE" dirty="0" err="1"/>
              <a:t>lavoratori</a:t>
            </a:r>
            <a:r>
              <a:rPr lang="de-DE" dirty="0"/>
              <a:t> per </a:t>
            </a:r>
            <a:r>
              <a:rPr lang="de-DE" dirty="0" err="1"/>
              <a:t>valutare</a:t>
            </a:r>
            <a:r>
              <a:rPr lang="de-DE" dirty="0"/>
              <a:t> a </a:t>
            </a:r>
            <a:r>
              <a:rPr lang="de-DE" dirty="0" err="1"/>
              <a:t>fondo</a:t>
            </a:r>
            <a:r>
              <a:rPr lang="de-DE" dirty="0"/>
              <a:t> la </a:t>
            </a:r>
            <a:r>
              <a:rPr lang="de-DE" dirty="0" err="1"/>
              <a:t>situazione</a:t>
            </a:r>
            <a:r>
              <a:rPr lang="de-DE" dirty="0"/>
              <a:t>; </a:t>
            </a:r>
            <a:r>
              <a:rPr lang="de-DE" dirty="0" err="1"/>
              <a:t>discutete</a:t>
            </a:r>
            <a:r>
              <a:rPr lang="de-DE" dirty="0"/>
              <a:t> </a:t>
            </a:r>
            <a:r>
              <a:rPr lang="de-DE" dirty="0" err="1"/>
              <a:t>assieme</a:t>
            </a:r>
            <a:r>
              <a:rPr lang="de-DE" dirty="0"/>
              <a:t> i </a:t>
            </a:r>
            <a:r>
              <a:rPr lang="de-DE" dirty="0" err="1"/>
              <a:t>risultati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28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  <a:defRPr/>
            </a:pPr>
            <a:r>
              <a:rPr lang="de-DE" dirty="0"/>
              <a:t>Date 20 </a:t>
            </a:r>
            <a:r>
              <a:rPr lang="de-DE" dirty="0" err="1"/>
              <a:t>minuti</a:t>
            </a:r>
            <a:r>
              <a:rPr lang="de-DE" dirty="0"/>
              <a:t> ai </a:t>
            </a:r>
            <a:r>
              <a:rPr lang="de-DE" dirty="0" err="1"/>
              <a:t>lavoratori</a:t>
            </a:r>
            <a:r>
              <a:rPr lang="de-DE" dirty="0"/>
              <a:t> per </a:t>
            </a:r>
            <a:r>
              <a:rPr lang="de-DE" dirty="0" err="1"/>
              <a:t>valutare</a:t>
            </a:r>
            <a:r>
              <a:rPr lang="de-DE" dirty="0"/>
              <a:t> a </a:t>
            </a:r>
            <a:r>
              <a:rPr lang="de-DE" dirty="0" err="1"/>
              <a:t>fondo</a:t>
            </a:r>
            <a:r>
              <a:rPr lang="de-DE" dirty="0"/>
              <a:t> la </a:t>
            </a:r>
            <a:r>
              <a:rPr lang="de-DE" dirty="0" err="1"/>
              <a:t>situazione</a:t>
            </a:r>
            <a:r>
              <a:rPr lang="de-DE" dirty="0"/>
              <a:t>; </a:t>
            </a:r>
            <a:r>
              <a:rPr lang="de-DE" dirty="0" err="1"/>
              <a:t>discutete</a:t>
            </a:r>
            <a:r>
              <a:rPr lang="de-DE" dirty="0"/>
              <a:t> </a:t>
            </a:r>
            <a:r>
              <a:rPr lang="de-DE" dirty="0" err="1"/>
              <a:t>assieme</a:t>
            </a:r>
            <a:r>
              <a:rPr lang="de-DE" dirty="0"/>
              <a:t> i </a:t>
            </a:r>
            <a:r>
              <a:rPr lang="de-DE" dirty="0" err="1"/>
              <a:t>risultati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7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La sicurezza nella manutenzione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3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Passate in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rassegna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principali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le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otte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vitali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evitarli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vi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proponiamo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/>
              <a:t>le </a:t>
            </a:r>
            <a:r>
              <a:rPr lang="de-DE" dirty="0" err="1"/>
              <a:t>regole</a:t>
            </a:r>
            <a:r>
              <a:rPr lang="de-DE" dirty="0"/>
              <a:t> in forma breve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Ricordate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DE" dirty="0" err="1"/>
              <a:t>presenti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queste </a:t>
            </a:r>
            <a:r>
              <a:rPr lang="de-DE" dirty="0" err="1"/>
              <a:t>regole</a:t>
            </a:r>
            <a:r>
              <a:rPr lang="de-DE" dirty="0"/>
              <a:t> </a:t>
            </a:r>
            <a:r>
              <a:rPr lang="de-DE" dirty="0" err="1"/>
              <a:t>vanno</a:t>
            </a:r>
            <a:r>
              <a:rPr lang="de-DE" dirty="0"/>
              <a:t> </a:t>
            </a:r>
            <a:r>
              <a:rPr lang="de-DE" dirty="0" err="1"/>
              <a:t>imparate</a:t>
            </a:r>
            <a:r>
              <a:rPr lang="de-DE" dirty="0"/>
              <a:t> per </a:t>
            </a:r>
            <a:r>
              <a:rPr lang="de-DE" dirty="0" err="1"/>
              <a:t>filo</a:t>
            </a:r>
            <a:r>
              <a:rPr lang="de-DE" dirty="0"/>
              <a:t> e per </a:t>
            </a:r>
            <a:r>
              <a:rPr lang="de-DE" dirty="0" err="1"/>
              <a:t>segno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dirty="0"/>
              <a:t>Per </a:t>
            </a:r>
            <a:r>
              <a:rPr lang="de-DE" dirty="0" err="1"/>
              <a:t>agevolare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processo</a:t>
            </a:r>
            <a:r>
              <a:rPr lang="de-DE" dirty="0"/>
              <a:t> di </a:t>
            </a:r>
            <a:r>
              <a:rPr lang="de-DE" dirty="0" err="1"/>
              <a:t>assimilazione</a:t>
            </a:r>
            <a:r>
              <a:rPr lang="de-DE" dirty="0"/>
              <a:t> e </a:t>
            </a:r>
            <a:r>
              <a:rPr lang="de-DE" dirty="0" err="1"/>
              <a:t>apprendimento</a:t>
            </a:r>
            <a:r>
              <a:rPr lang="de-DE" dirty="0"/>
              <a:t> ci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diversi</a:t>
            </a:r>
            <a:r>
              <a:rPr lang="de-DE" dirty="0"/>
              <a:t> </a:t>
            </a:r>
            <a:r>
              <a:rPr lang="de-DE" dirty="0" err="1"/>
              <a:t>strumenti</a:t>
            </a:r>
            <a:r>
              <a:rPr lang="de-DE" dirty="0"/>
              <a:t> </a:t>
            </a:r>
            <a:r>
              <a:rPr lang="de-DE" dirty="0" err="1"/>
              <a:t>utili</a:t>
            </a:r>
            <a:r>
              <a:rPr lang="de-DE" dirty="0"/>
              <a:t>, </a:t>
            </a:r>
            <a:r>
              <a:rPr lang="de-DE" dirty="0" err="1"/>
              <a:t>indicati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lucido</a:t>
            </a:r>
            <a:r>
              <a:rPr lang="de-DE" dirty="0"/>
              <a:t> </a:t>
            </a:r>
            <a:r>
              <a:rPr lang="de-DE" dirty="0" err="1"/>
              <a:t>successivo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2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Distribuite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l'opuscolo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modo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tutti 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presenti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abbiano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copia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personale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giorni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successivi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Ricordate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presenti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estremamente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importante</a:t>
            </a:r>
            <a:r>
              <a:rPr lang="de-DE" dirty="0"/>
              <a:t> </a:t>
            </a:r>
            <a:r>
              <a:rPr lang="de-DE" dirty="0" err="1"/>
              <a:t>conoscere</a:t>
            </a:r>
            <a:r>
              <a:rPr lang="de-DE" dirty="0"/>
              <a:t> queste </a:t>
            </a:r>
            <a:r>
              <a:rPr lang="de-DE" dirty="0" err="1"/>
              <a:t>regole</a:t>
            </a:r>
            <a:r>
              <a:rPr lang="de-DE" dirty="0"/>
              <a:t> alla </a:t>
            </a:r>
            <a:r>
              <a:rPr lang="de-DE" dirty="0" err="1"/>
              <a:t>perfezione</a:t>
            </a:r>
            <a:r>
              <a:rPr lang="de-DE" dirty="0"/>
              <a:t> e </a:t>
            </a:r>
            <a:r>
              <a:rPr lang="de-DE" dirty="0" err="1"/>
              <a:t>applicarle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Servitevi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vademecum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ideato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pensato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/>
              <a:t>per i </a:t>
            </a:r>
            <a:r>
              <a:rPr lang="de-DE" dirty="0" err="1"/>
              <a:t>superiori</a:t>
            </a:r>
            <a:r>
              <a:rPr lang="de-DE" dirty="0"/>
              <a:t>. 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per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ripassare</a:t>
            </a:r>
            <a:r>
              <a:rPr lang="de-DE" dirty="0"/>
              <a:t> le </a:t>
            </a:r>
            <a:r>
              <a:rPr lang="de-DE" dirty="0" err="1"/>
              <a:t>regole</a:t>
            </a:r>
            <a:r>
              <a:rPr lang="de-DE" dirty="0"/>
              <a:t> ai </a:t>
            </a:r>
            <a:r>
              <a:rPr lang="de-DE" dirty="0" err="1"/>
              <a:t>dipendenti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1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dimenticatelo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è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compito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 superiore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vigilare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sul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rispetto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delle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dirty="0" err="1"/>
              <a:t>Siate</a:t>
            </a:r>
            <a:r>
              <a:rPr lang="de-DE" dirty="0"/>
              <a:t> </a:t>
            </a:r>
            <a:r>
              <a:rPr lang="de-DE" dirty="0" err="1"/>
              <a:t>chiari</a:t>
            </a:r>
            <a:r>
              <a:rPr lang="de-DE" dirty="0"/>
              <a:t> e </a:t>
            </a:r>
            <a:r>
              <a:rPr lang="de-DE" dirty="0" err="1"/>
              <a:t>fermi</a:t>
            </a:r>
            <a:r>
              <a:rPr lang="de-DE" dirty="0"/>
              <a:t>: non ci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scuse</a:t>
            </a:r>
            <a:r>
              <a:rPr lang="de-DE" dirty="0"/>
              <a:t> o </a:t>
            </a:r>
            <a:r>
              <a:rPr lang="de-DE" dirty="0" err="1"/>
              <a:t>alibi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applicate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rispettate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SEMPRE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2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far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sì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la </a:t>
            </a:r>
            <a:r>
              <a:rPr lang="de-DE" dirty="0" err="1"/>
              <a:t>sicurezza</a:t>
            </a:r>
            <a:r>
              <a:rPr lang="de-DE" dirty="0"/>
              <a:t> non </a:t>
            </a:r>
            <a:r>
              <a:rPr lang="de-DE" dirty="0" err="1"/>
              <a:t>sia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parola</a:t>
            </a:r>
            <a:r>
              <a:rPr lang="de-DE" dirty="0"/>
              <a:t> </a:t>
            </a:r>
            <a:r>
              <a:rPr lang="de-DE" dirty="0" err="1"/>
              <a:t>vana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contributo</a:t>
            </a:r>
            <a:r>
              <a:rPr lang="de-DE" dirty="0"/>
              <a:t> di tutti.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Tutti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impegnarsi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indipendentemente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dal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ruolo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svolto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azienda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Tutti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responsabili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attenti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 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Come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sono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formulate</a:t>
            </a:r>
            <a:r>
              <a:rPr lang="de-CH" dirty="0">
                <a:latin typeface="Arial" pitchFamily="34" charset="0"/>
                <a:cs typeface="Arial" pitchFamily="34" charset="0"/>
              </a:rPr>
              <a:t> le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regole</a:t>
            </a:r>
            <a:r>
              <a:rPr lang="de-CH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de-CH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de-CH" dirty="0">
                <a:latin typeface="Arial" pitchFamily="34" charset="0"/>
                <a:cs typeface="Arial" pitchFamily="34" charset="0"/>
              </a:rPr>
              <a:t> Tutte le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otto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regole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seguono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lo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stesso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schema</a:t>
            </a:r>
            <a:r>
              <a:rPr lang="de-CH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1. </a:t>
            </a:r>
            <a:r>
              <a:rPr lang="de-CH" dirty="0"/>
              <a:t>Forma b</a:t>
            </a:r>
            <a:r>
              <a:rPr lang="de-CH" dirty="0">
                <a:latin typeface="Arial" pitchFamily="34" charset="0"/>
                <a:cs typeface="Arial" pitchFamily="34" charset="0"/>
              </a:rPr>
              <a:t>reve</a:t>
            </a:r>
          </a:p>
          <a:p>
            <a:pPr lvl="0"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2.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Regola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generale</a:t>
            </a:r>
            <a:r>
              <a:rPr lang="de-CH" dirty="0">
                <a:latin typeface="Arial" pitchFamily="34" charset="0"/>
                <a:cs typeface="Arial" pitchFamily="34" charset="0"/>
              </a:rPr>
              <a:t> (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messaggio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/>
              <a:t>chiave</a:t>
            </a:r>
            <a:r>
              <a:rPr lang="de-CH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3.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Regola</a:t>
            </a:r>
            <a:r>
              <a:rPr lang="de-CH" dirty="0">
                <a:latin typeface="Arial" pitchFamily="34" charset="0"/>
                <a:cs typeface="Arial" pitchFamily="34" charset="0"/>
              </a:rPr>
              <a:t> per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il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lavoratore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4.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Regola</a:t>
            </a:r>
            <a:r>
              <a:rPr lang="de-CH" dirty="0">
                <a:latin typeface="Arial" pitchFamily="34" charset="0"/>
                <a:cs typeface="Arial" pitchFamily="34" charset="0"/>
              </a:rPr>
              <a:t> per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il</a:t>
            </a:r>
            <a:r>
              <a:rPr lang="de-CH" dirty="0">
                <a:latin typeface="Arial" pitchFamily="34" charset="0"/>
                <a:cs typeface="Arial" pitchFamily="34" charset="0"/>
              </a:rPr>
              <a:t> superiore</a:t>
            </a:r>
          </a:p>
          <a:p>
            <a:pPr>
              <a:buNone/>
            </a:pPr>
            <a:r>
              <a:rPr lang="de-DE" b="1" dirty="0">
                <a:latin typeface="Arial" pitchFamily="34" charset="0"/>
                <a:cs typeface="Arial" pitchFamily="34" charset="0"/>
              </a:rPr>
              <a:t> </a:t>
            </a:r>
            <a:endParaRPr lang="de-DE" dirty="0">
              <a:latin typeface="Arial" pitchFamily="34" charset="0"/>
              <a:ea typeface="+mn-ea"/>
              <a:cs typeface="Arial" pitchFamily="34" charset="0"/>
            </a:endParaRPr>
          </a:p>
          <a:p>
            <a:pPr defTabSz="944233">
              <a:tabLst>
                <a:tab pos="183601" algn="l"/>
              </a:tabLst>
              <a:defRPr/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informazioni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sulle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singole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consultare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vademecum</a:t>
            </a:r>
            <a:r>
              <a:rPr lang="de-DE" dirty="0"/>
              <a:t> 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de-CH" dirty="0"/>
              <a:t>Otto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per i </a:t>
            </a:r>
            <a:r>
              <a:rPr lang="de-CH" dirty="0" err="1"/>
              <a:t>manutentori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»,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codice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Suva 88813.i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2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01" indent="-183601" defTabSz="944233">
              <a:tabLst>
                <a:tab pos="183601" algn="l"/>
              </a:tabLst>
              <a:defRPr/>
            </a:pPr>
            <a:r>
              <a:rPr lang="de-CH" dirty="0"/>
              <a:t>Cosa </a:t>
            </a:r>
            <a:r>
              <a:rPr lang="de-CH" dirty="0" err="1"/>
              <a:t>significa</a:t>
            </a:r>
            <a:r>
              <a:rPr lang="de-CH" dirty="0"/>
              <a:t> in </a:t>
            </a:r>
            <a:r>
              <a:rPr lang="de-CH" dirty="0" err="1"/>
              <a:t>concreto</a:t>
            </a:r>
            <a:r>
              <a:rPr lang="de-CH" dirty="0"/>
              <a:t>? Passate al </a:t>
            </a:r>
            <a:r>
              <a:rPr lang="de-CH" dirty="0" err="1"/>
              <a:t>lucido</a:t>
            </a:r>
            <a:r>
              <a:rPr lang="de-CH" dirty="0"/>
              <a:t> </a:t>
            </a:r>
            <a:r>
              <a:rPr lang="de-CH" dirty="0" err="1"/>
              <a:t>successivo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9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superiore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preparo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pian</a:t>
            </a:r>
            <a:r>
              <a:rPr lang="de-CH" dirty="0"/>
              <a:t>o di </a:t>
            </a:r>
            <a:r>
              <a:rPr lang="de-CH" dirty="0" err="1"/>
              <a:t>sicurezza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mi </a:t>
            </a:r>
            <a:r>
              <a:rPr lang="de-CH" dirty="0" err="1"/>
              <a:t>servirà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documento</a:t>
            </a:r>
            <a:r>
              <a:rPr lang="de-CH" dirty="0"/>
              <a:t> di </a:t>
            </a:r>
            <a:r>
              <a:rPr lang="de-CH" dirty="0" err="1"/>
              <a:t>riferimento</a:t>
            </a:r>
            <a:r>
              <a:rPr lang="de-CH" dirty="0"/>
              <a:t> per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interventi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e per </a:t>
            </a:r>
            <a:r>
              <a:rPr lang="de-CH" dirty="0" err="1"/>
              <a:t>ottimizzare</a:t>
            </a:r>
            <a:r>
              <a:rPr lang="de-CH" dirty="0"/>
              <a:t> i </a:t>
            </a:r>
            <a:r>
              <a:rPr lang="de-CH" dirty="0" err="1"/>
              <a:t>processi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pianificare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tengo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conto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dell'esperienza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 err="1"/>
              <a:t>Tengo</a:t>
            </a:r>
            <a:r>
              <a:rPr lang="de-CH" dirty="0"/>
              <a:t>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sempre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bene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mente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sopra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indicati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01" indent="-183601" defTabSz="944233">
              <a:tabLst>
                <a:tab pos="183601" algn="l"/>
              </a:tabLst>
              <a:defRPr/>
            </a:pPr>
            <a:r>
              <a:rPr lang="de-CH" dirty="0"/>
              <a:t>Come </a:t>
            </a:r>
            <a:r>
              <a:rPr lang="de-CH" dirty="0" err="1"/>
              <a:t>concretizzo</a:t>
            </a:r>
            <a:r>
              <a:rPr lang="de-CH" dirty="0"/>
              <a:t> </a:t>
            </a:r>
            <a:r>
              <a:rPr lang="de-CH" dirty="0" err="1"/>
              <a:t>tutto</a:t>
            </a:r>
            <a:r>
              <a:rPr lang="de-CH" dirty="0"/>
              <a:t> </a:t>
            </a:r>
            <a:r>
              <a:rPr lang="de-CH" dirty="0" err="1"/>
              <a:t>questo</a:t>
            </a:r>
            <a:r>
              <a:rPr lang="de-CH" dirty="0"/>
              <a:t>? Passate al </a:t>
            </a:r>
            <a:r>
              <a:rPr lang="de-CH" dirty="0" err="1"/>
              <a:t>lucido</a:t>
            </a:r>
            <a:r>
              <a:rPr lang="de-CH" dirty="0"/>
              <a:t> </a:t>
            </a:r>
            <a:r>
              <a:rPr lang="de-CH" dirty="0" err="1"/>
              <a:t>successivo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2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Fondamentale è </a:t>
            </a:r>
            <a:r>
              <a:rPr lang="de-CH" dirty="0" err="1"/>
              <a:t>disinserire</a:t>
            </a:r>
            <a:r>
              <a:rPr lang="de-CH" dirty="0"/>
              <a:t> </a:t>
            </a:r>
            <a:r>
              <a:rPr lang="de-CH" dirty="0" err="1"/>
              <a:t>l'impianto</a:t>
            </a:r>
            <a:r>
              <a:rPr lang="de-CH" dirty="0"/>
              <a:t> e </a:t>
            </a:r>
            <a:r>
              <a:rPr lang="de-CH" dirty="0" err="1"/>
              <a:t>metterlo</a:t>
            </a:r>
            <a:r>
              <a:rPr lang="de-CH" dirty="0"/>
              <a:t> in </a:t>
            </a:r>
            <a:r>
              <a:rPr lang="de-CH" dirty="0" err="1"/>
              <a:t>sicurezza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Il </a:t>
            </a:r>
            <a:r>
              <a:rPr lang="de-CH" dirty="0" err="1"/>
              <a:t>programma</a:t>
            </a:r>
            <a:r>
              <a:rPr lang="de-CH" dirty="0"/>
              <a:t> del </a:t>
            </a:r>
            <a:r>
              <a:rPr lang="de-CH" dirty="0" err="1"/>
              <a:t>corso</a:t>
            </a:r>
            <a:r>
              <a:rPr lang="de-CH" dirty="0"/>
              <a:t> si </a:t>
            </a:r>
            <a:r>
              <a:rPr lang="de-CH" dirty="0" err="1"/>
              <a:t>suddivide</a:t>
            </a:r>
            <a:r>
              <a:rPr lang="de-CH" dirty="0"/>
              <a:t> </a:t>
            </a:r>
            <a:r>
              <a:rPr lang="de-CH" dirty="0" err="1"/>
              <a:t>nelle</a:t>
            </a:r>
            <a:r>
              <a:rPr lang="de-CH" dirty="0"/>
              <a:t> </a:t>
            </a:r>
            <a:r>
              <a:rPr lang="de-CH" dirty="0" err="1"/>
              <a:t>seguenti</a:t>
            </a:r>
            <a:r>
              <a:rPr lang="de-CH" dirty="0"/>
              <a:t> </a:t>
            </a:r>
            <a:r>
              <a:rPr lang="de-CH" dirty="0" err="1"/>
              <a:t>materie</a:t>
            </a:r>
            <a:r>
              <a:rPr lang="de-CH" dirty="0"/>
              <a:t> (</a:t>
            </a:r>
            <a:r>
              <a:rPr lang="de-CH" dirty="0" err="1"/>
              <a:t>vedi</a:t>
            </a:r>
            <a:r>
              <a:rPr lang="de-CH" dirty="0"/>
              <a:t> sopra</a:t>
            </a:r>
            <a:r>
              <a:rPr lang="de-CH" baseline="0" dirty="0"/>
              <a:t>):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Fondamenti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gruppo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Sequenze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filmate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de-CH" baseline="0" dirty="0"/>
              <a:t>Il </a:t>
            </a:r>
            <a:r>
              <a:rPr lang="de-CH" baseline="0" dirty="0" err="1"/>
              <a:t>corso</a:t>
            </a:r>
            <a:r>
              <a:rPr lang="de-CH" baseline="0" dirty="0"/>
              <a:t> </a:t>
            </a:r>
            <a:r>
              <a:rPr lang="de-CH" baseline="0" dirty="0" err="1"/>
              <a:t>dura</a:t>
            </a:r>
            <a:r>
              <a:rPr lang="de-CH" baseline="0" dirty="0"/>
              <a:t> circa 3 </a:t>
            </a:r>
            <a:r>
              <a:rPr lang="de-CH" baseline="0" dirty="0" err="1"/>
              <a:t>ore</a:t>
            </a:r>
            <a:r>
              <a:rPr lang="de-CH" baseline="0" dirty="0"/>
              <a:t>.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4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Fondamentale è </a:t>
            </a:r>
            <a:r>
              <a:rPr lang="de-CH" dirty="0" err="1"/>
              <a:t>disinserire</a:t>
            </a:r>
            <a:r>
              <a:rPr lang="de-CH" dirty="0"/>
              <a:t> </a:t>
            </a:r>
            <a:r>
              <a:rPr lang="de-CH" dirty="0" err="1"/>
              <a:t>l'impianto</a:t>
            </a:r>
            <a:r>
              <a:rPr lang="de-CH" dirty="0"/>
              <a:t> e </a:t>
            </a:r>
            <a:r>
              <a:rPr lang="de-CH" dirty="0" err="1"/>
              <a:t>metterlo</a:t>
            </a:r>
            <a:r>
              <a:rPr lang="de-CH" dirty="0"/>
              <a:t> in </a:t>
            </a:r>
            <a:r>
              <a:rPr lang="de-CH" dirty="0" err="1"/>
              <a:t>sicurezza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3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154" indent="-18215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Ora </a:t>
            </a:r>
            <a:r>
              <a:rPr lang="de-CH" dirty="0" err="1"/>
              <a:t>presenteremo</a:t>
            </a:r>
            <a:r>
              <a:rPr lang="de-CH" dirty="0"/>
              <a:t> </a:t>
            </a:r>
            <a:r>
              <a:rPr lang="de-CH" dirty="0" err="1"/>
              <a:t>alcune</a:t>
            </a:r>
            <a:r>
              <a:rPr lang="de-CH" dirty="0"/>
              <a:t> </a:t>
            </a:r>
            <a:r>
              <a:rPr lang="de-CH" dirty="0" err="1"/>
              <a:t>soluzioni</a:t>
            </a:r>
            <a:r>
              <a:rPr lang="de-CH" dirty="0"/>
              <a:t> </a:t>
            </a:r>
            <a:r>
              <a:rPr lang="de-CH" dirty="0" err="1"/>
              <a:t>tecniche</a:t>
            </a:r>
            <a:r>
              <a:rPr lang="de-CH" dirty="0"/>
              <a:t> per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blocco</a:t>
            </a:r>
            <a:r>
              <a:rPr lang="de-CH" dirty="0"/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degli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impianti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2154" indent="-18215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Chiedete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presenti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«Chi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possiede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lucchetto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personale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?»</a:t>
            </a:r>
          </a:p>
          <a:p>
            <a:pPr marL="182154" indent="-18215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Mostrate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modello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lucchetto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2154" indent="-18215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l'acquisto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rimandate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SAPROS</a:t>
            </a:r>
            <a:r>
              <a:rPr lang="de-CH" dirty="0"/>
              <a:t> (</a:t>
            </a:r>
            <a:r>
              <a:rPr lang="de-CH" dirty="0" err="1"/>
              <a:t>vedi</a:t>
            </a:r>
            <a:r>
              <a:rPr lang="de-CH" dirty="0"/>
              <a:t> sotto).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44233">
              <a:tabLst>
                <a:tab pos="183601" algn="l"/>
              </a:tabLst>
              <a:defRPr/>
            </a:pP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44233"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www.sapros.ch/manutenzione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86065">
              <a:spcAft>
                <a:spcPts val="0"/>
              </a:spcAft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0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Per </a:t>
            </a:r>
            <a:r>
              <a:rPr lang="de-DE" dirty="0" err="1"/>
              <a:t>alleggerire</a:t>
            </a:r>
            <a:r>
              <a:rPr lang="de-DE" dirty="0"/>
              <a:t> </a:t>
            </a:r>
            <a:r>
              <a:rPr lang="de-DE" dirty="0" err="1"/>
              <a:t>l'argomento</a:t>
            </a:r>
            <a:r>
              <a:rPr lang="de-DE" dirty="0"/>
              <a:t>: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Mostrate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scena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«Il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lucchetto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salva»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tratta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da</a:t>
            </a:r>
            <a:r>
              <a:rPr lang="de-DE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Napo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Manutenzione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sicurezza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!».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dirty="0"/>
              <a:t>Per </a:t>
            </a:r>
            <a:r>
              <a:rPr lang="de-DE" dirty="0" err="1"/>
              <a:t>avviare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filmato</a:t>
            </a:r>
            <a:r>
              <a:rPr lang="de-DE" dirty="0"/>
              <a:t> </a:t>
            </a:r>
            <a:r>
              <a:rPr lang="de-DE" dirty="0" err="1"/>
              <a:t>cliccate</a:t>
            </a:r>
            <a:r>
              <a:rPr lang="de-DE" dirty="0"/>
              <a:t> </a:t>
            </a:r>
            <a:r>
              <a:rPr lang="de-DE" dirty="0" err="1"/>
              <a:t>sull'immagine</a:t>
            </a:r>
            <a:r>
              <a:rPr lang="de-DE" dirty="0"/>
              <a:t>. Il film </a:t>
            </a:r>
            <a:r>
              <a:rPr lang="de-DE" dirty="0" err="1"/>
              <a:t>inizia</a:t>
            </a:r>
            <a:r>
              <a:rPr lang="de-DE" dirty="0"/>
              <a:t> in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finestra</a:t>
            </a:r>
            <a:r>
              <a:rPr lang="de-DE" dirty="0"/>
              <a:t> </a:t>
            </a:r>
            <a:r>
              <a:rPr lang="de-DE" dirty="0" err="1"/>
              <a:t>separata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volete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far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vedere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film in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secondo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momento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al di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fuori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della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formazione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trovate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raccoglitore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«Film».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DE" dirty="0"/>
              <a:t>Se </a:t>
            </a:r>
            <a:r>
              <a:rPr lang="de-DE" dirty="0" err="1"/>
              <a:t>volete</a:t>
            </a:r>
            <a:r>
              <a:rPr lang="de-DE" dirty="0"/>
              <a:t> </a:t>
            </a:r>
            <a:r>
              <a:rPr lang="de-DE" dirty="0" err="1"/>
              <a:t>mostrare</a:t>
            </a:r>
            <a:r>
              <a:rPr lang="de-DE" dirty="0"/>
              <a:t> </a:t>
            </a:r>
            <a:r>
              <a:rPr lang="de-DE" dirty="0" err="1"/>
              <a:t>tutto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film,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trovate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raccoglitore</a:t>
            </a:r>
            <a:r>
              <a:rPr lang="de-DE" dirty="0"/>
              <a:t> «Film».</a:t>
            </a:r>
            <a:endParaRPr lang="de-DE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86155">
              <a:defRPr/>
            </a:pPr>
            <a:endParaRPr lang="de-DE" dirty="0"/>
          </a:p>
          <a:p>
            <a:pPr defTabSz="944233">
              <a:tabLst>
                <a:tab pos="183601" algn="l"/>
              </a:tabLst>
              <a:defRPr/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Questo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film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mostra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pizzico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humour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infortuni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tipici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fa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manutenzione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/>
              <a:t>e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evitarli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de-CH" dirty="0"/>
              <a:t>Il film si </a:t>
            </a:r>
            <a:r>
              <a:rPr lang="de-CH" dirty="0" err="1"/>
              <a:t>propone</a:t>
            </a:r>
            <a:r>
              <a:rPr lang="de-CH" dirty="0"/>
              <a:t> di:</a:t>
            </a:r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sensibilizzare</a:t>
            </a:r>
            <a:r>
              <a:rPr lang="de-CH" dirty="0"/>
              <a:t> </a:t>
            </a:r>
            <a:r>
              <a:rPr lang="it-IT" dirty="0"/>
              <a:t>sui pericoli particolari e spesso poco visibili correlati ai lavori</a:t>
            </a:r>
            <a:br>
              <a:rPr lang="it-IT" dirty="0"/>
            </a:br>
            <a:r>
              <a:rPr lang="de-CH" dirty="0"/>
              <a:t>di </a:t>
            </a:r>
            <a:r>
              <a:rPr lang="de-CH" dirty="0" err="1"/>
              <a:t>manutenzione</a:t>
            </a:r>
            <a:endParaRPr lang="de-CH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mostrare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prevenire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endParaRPr lang="de-CH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motivare</a:t>
            </a:r>
            <a:r>
              <a:rPr lang="de-CH" dirty="0"/>
              <a:t> al </a:t>
            </a:r>
            <a:r>
              <a:rPr lang="de-CH" dirty="0" err="1"/>
              <a:t>rispetto</a:t>
            </a:r>
            <a:r>
              <a:rPr lang="de-CH" dirty="0"/>
              <a:t> delle </a:t>
            </a:r>
            <a:r>
              <a:rPr lang="de-CH" dirty="0" err="1"/>
              <a:t>regole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endParaRPr lang="de-CH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far</a:t>
            </a:r>
            <a:r>
              <a:rPr lang="de-CH" dirty="0"/>
              <a:t> </a:t>
            </a:r>
            <a:r>
              <a:rPr lang="it-IT" dirty="0"/>
              <a:t>capire che i lavori di manutenzione vanno svolti esclusivamente da</a:t>
            </a:r>
          </a:p>
          <a:p>
            <a:r>
              <a:rPr lang="de-CH" dirty="0"/>
              <a:t>	personale </a:t>
            </a:r>
            <a:r>
              <a:rPr lang="de-CH" dirty="0" err="1"/>
              <a:t>specializzato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78374">
              <a:buFont typeface="Symbol" pitchFamily="18" charset="2"/>
              <a:buChar char="-"/>
            </a:pPr>
            <a:endParaRPr lang="de-CH" dirty="0"/>
          </a:p>
          <a:p>
            <a:r>
              <a:rPr lang="it-IT" dirty="0"/>
              <a:t>Il film si rivolge esplicitamente anche ai datori di lavoro e ai superiori. È loro dovere assicurare le seguenti condizioni essenziali per la sicurezza:</a:t>
            </a:r>
          </a:p>
          <a:p>
            <a:r>
              <a:rPr lang="it-IT" dirty="0"/>
              <a:t>• 	progettare e preparare i lavori con serietà e scrupolosità</a:t>
            </a:r>
          </a:p>
          <a:p>
            <a:r>
              <a:rPr lang="it-IT" dirty="0"/>
              <a:t>• 	formare e istruire correttamente i lavoratori</a:t>
            </a:r>
          </a:p>
          <a:p>
            <a:r>
              <a:rPr lang="it-IT" dirty="0"/>
              <a:t>• 	verificare e imporre il rispetto delle regole di sicurezza.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6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01" indent="-183601" defTabSz="944233">
              <a:tabLst>
                <a:tab pos="183601" algn="l"/>
              </a:tabLst>
              <a:defRPr/>
            </a:pPr>
            <a:r>
              <a:rPr lang="de-CH" dirty="0" err="1"/>
              <a:t>Illustrate</a:t>
            </a:r>
            <a:r>
              <a:rPr lang="de-CH" dirty="0"/>
              <a:t> i </a:t>
            </a:r>
            <a:r>
              <a:rPr lang="de-CH" dirty="0" err="1"/>
              <a:t>sistemi</a:t>
            </a:r>
            <a:r>
              <a:rPr lang="de-CH" dirty="0"/>
              <a:t> di </a:t>
            </a:r>
            <a:r>
              <a:rPr lang="de-CH" dirty="0" err="1"/>
              <a:t>lockout</a:t>
            </a:r>
            <a:r>
              <a:rPr lang="de-CH" dirty="0"/>
              <a:t> </a:t>
            </a:r>
            <a:r>
              <a:rPr lang="de-CH" dirty="0" err="1"/>
              <a:t>indicati</a:t>
            </a:r>
            <a:r>
              <a:rPr lang="de-CH" dirty="0"/>
              <a:t> per la </a:t>
            </a:r>
            <a:r>
              <a:rPr lang="de-CH" dirty="0" err="1"/>
              <a:t>vostra</a:t>
            </a:r>
            <a:r>
              <a:rPr lang="de-CH" dirty="0"/>
              <a:t> </a:t>
            </a:r>
            <a:r>
              <a:rPr lang="de-CH" dirty="0" err="1"/>
              <a:t>azienda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1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4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Spiegate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le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energie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residue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non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visibili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ad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occhio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nudo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riconoscibili</a:t>
            </a:r>
            <a:r>
              <a:rPr lang="de-DE" dirty="0"/>
              <a:t>. </a:t>
            </a:r>
            <a:r>
              <a:rPr lang="de-DE" dirty="0" err="1"/>
              <a:t>Bisogna</a:t>
            </a:r>
            <a:r>
              <a:rPr lang="de-DE" dirty="0"/>
              <a:t> </a:t>
            </a:r>
            <a:r>
              <a:rPr lang="de-DE" dirty="0" err="1"/>
              <a:t>cercarle</a:t>
            </a:r>
            <a:r>
              <a:rPr lang="de-DE" dirty="0"/>
              <a:t> per </a:t>
            </a:r>
            <a:r>
              <a:rPr lang="de-DE" dirty="0" err="1"/>
              <a:t>individuarle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energie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residue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possono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presentarsi</a:t>
            </a:r>
            <a:r>
              <a:rPr lang="de-CH" dirty="0"/>
              <a:t> in </a:t>
            </a:r>
            <a:r>
              <a:rPr lang="de-CH" dirty="0" err="1"/>
              <a:t>circuiti</a:t>
            </a:r>
            <a:r>
              <a:rPr lang="de-CH" dirty="0"/>
              <a:t> </a:t>
            </a:r>
            <a:r>
              <a:rPr lang="de-CH" dirty="0" err="1"/>
              <a:t>pneumatici</a:t>
            </a:r>
            <a:r>
              <a:rPr lang="de-CH" dirty="0"/>
              <a:t> o </a:t>
            </a:r>
            <a:r>
              <a:rPr lang="de-CH" dirty="0" err="1"/>
              <a:t>idraulici</a:t>
            </a:r>
            <a:r>
              <a:rPr lang="de-CH" dirty="0"/>
              <a:t>, </a:t>
            </a:r>
            <a:r>
              <a:rPr lang="de-CH" dirty="0" err="1"/>
              <a:t>molle</a:t>
            </a:r>
            <a:r>
              <a:rPr lang="de-CH" dirty="0"/>
              <a:t>, </a:t>
            </a:r>
            <a:r>
              <a:rPr lang="de-CH" dirty="0" err="1"/>
              <a:t>condensatori</a:t>
            </a:r>
            <a:r>
              <a:rPr lang="de-CH" dirty="0"/>
              <a:t>, in </a:t>
            </a:r>
            <a:r>
              <a:rPr lang="de-CH" dirty="0" err="1"/>
              <a:t>recipienti</a:t>
            </a:r>
            <a:r>
              <a:rPr lang="de-CH" dirty="0"/>
              <a:t> sotto </a:t>
            </a:r>
            <a:r>
              <a:rPr lang="de-CH" dirty="0" err="1"/>
              <a:t>pressione</a:t>
            </a:r>
            <a:r>
              <a:rPr lang="de-CH" dirty="0"/>
              <a:t> o </a:t>
            </a:r>
            <a:r>
              <a:rPr lang="de-CH" dirty="0" err="1"/>
              <a:t>all'interno</a:t>
            </a:r>
            <a:r>
              <a:rPr lang="de-CH" dirty="0"/>
              <a:t> di </a:t>
            </a:r>
            <a:r>
              <a:rPr lang="de-CH" dirty="0" err="1"/>
              <a:t>tubature</a:t>
            </a:r>
            <a:r>
              <a:rPr lang="de-CH" dirty="0"/>
              <a:t> o sotto forma di </a:t>
            </a:r>
            <a:r>
              <a:rPr lang="de-CH" dirty="0" err="1"/>
              <a:t>energia</a:t>
            </a:r>
            <a:r>
              <a:rPr lang="de-CH" dirty="0"/>
              <a:t> potenziale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de-CH" dirty="0"/>
              <a:t>es. </a:t>
            </a:r>
            <a:r>
              <a:rPr lang="de-CH" dirty="0" err="1"/>
              <a:t>carico</a:t>
            </a:r>
            <a:r>
              <a:rPr lang="de-CH" dirty="0"/>
              <a:t> </a:t>
            </a:r>
            <a:r>
              <a:rPr lang="de-CH" dirty="0" err="1"/>
              <a:t>sollevato</a:t>
            </a:r>
            <a:r>
              <a:rPr lang="de-CH" dirty="0"/>
              <a:t>)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Chiedete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partecipanti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conoscono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esempi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simili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azienda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51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CH" b="1" dirty="0" err="1"/>
              <a:t>Esercizio</a:t>
            </a:r>
            <a:r>
              <a:rPr lang="de-CH" b="1" dirty="0"/>
              <a:t> </a:t>
            </a:r>
            <a:r>
              <a:rPr lang="de-CH" b="1" dirty="0" err="1"/>
              <a:t>particolare</a:t>
            </a:r>
            <a:endParaRPr lang="de-CH" dirty="0"/>
          </a:p>
          <a:p>
            <a:pPr defTabSz="944233"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cui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non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può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meno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macchina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Esempi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aggiustaggio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impostazione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r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icerca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guasti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None/>
            </a:pPr>
            <a:r>
              <a:rPr lang="de-CH" dirty="0"/>
              <a:t>In </a:t>
            </a:r>
            <a:r>
              <a:rPr lang="de-CH" dirty="0" err="1"/>
              <a:t>questa</a:t>
            </a:r>
            <a:r>
              <a:rPr lang="de-CH" dirty="0"/>
              <a:t> </a:t>
            </a:r>
            <a:r>
              <a:rPr lang="de-CH" dirty="0" err="1"/>
              <a:t>modalità</a:t>
            </a:r>
            <a:r>
              <a:rPr lang="de-CH" dirty="0"/>
              <a:t> di </a:t>
            </a:r>
            <a:r>
              <a:rPr lang="de-CH" dirty="0" err="1"/>
              <a:t>esercizio</a:t>
            </a:r>
            <a:r>
              <a:rPr lang="de-CH" dirty="0"/>
              <a:t>, </a:t>
            </a:r>
            <a:r>
              <a:rPr lang="de-CH" dirty="0" err="1"/>
              <a:t>definito</a:t>
            </a:r>
            <a:r>
              <a:rPr lang="de-CH" dirty="0"/>
              <a:t> </a:t>
            </a:r>
            <a:r>
              <a:rPr lang="de-CH" dirty="0" err="1"/>
              <a:t>particolare</a:t>
            </a:r>
            <a:r>
              <a:rPr lang="de-CH" dirty="0"/>
              <a:t>, le </a:t>
            </a:r>
            <a:r>
              <a:rPr lang="de-CH" dirty="0" err="1"/>
              <a:t>misure</a:t>
            </a:r>
            <a:r>
              <a:rPr lang="de-CH" dirty="0"/>
              <a:t> da </a:t>
            </a:r>
            <a:r>
              <a:rPr lang="de-CH" dirty="0" err="1"/>
              <a:t>applicare</a:t>
            </a:r>
            <a:r>
              <a:rPr lang="de-CH" dirty="0"/>
              <a:t> </a:t>
            </a:r>
            <a:r>
              <a:rPr lang="de-CH" dirty="0" err="1"/>
              <a:t>rispettano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gerarchia</a:t>
            </a:r>
            <a:r>
              <a:rPr lang="de-CH" dirty="0"/>
              <a:t>:</a:t>
            </a:r>
          </a:p>
          <a:p>
            <a:endParaRPr lang="de-CH" dirty="0"/>
          </a:p>
          <a:p>
            <a:pPr defTabSz="944233"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Livello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1: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descritto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3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Wingdings"/>
              </a:rPr>
              <a:t>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la </a:t>
            </a:r>
            <a:r>
              <a:rPr lang="de-CH" dirty="0" err="1"/>
              <a:t>macchina</a:t>
            </a:r>
            <a:r>
              <a:rPr lang="de-CH" dirty="0"/>
              <a:t> è </a:t>
            </a:r>
            <a:r>
              <a:rPr lang="de-CH" dirty="0" err="1"/>
              <a:t>spenta</a:t>
            </a:r>
            <a:r>
              <a:rPr lang="de-CH" dirty="0"/>
              <a:t> e </a:t>
            </a:r>
            <a:r>
              <a:rPr lang="de-CH" dirty="0" err="1"/>
              <a:t>messa</a:t>
            </a:r>
            <a:r>
              <a:rPr lang="de-CH" dirty="0"/>
              <a:t> in </a:t>
            </a:r>
            <a:r>
              <a:rPr lang="de-CH" dirty="0" err="1"/>
              <a:t>sicurezza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Questa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soluzione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perfetta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adottata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via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prioritaria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se 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circostanze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consentono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de-CH" dirty="0"/>
          </a:p>
          <a:p>
            <a:pPr>
              <a:buNone/>
            </a:pPr>
            <a:r>
              <a:rPr lang="de-CH" dirty="0" err="1"/>
              <a:t>Livelli</a:t>
            </a:r>
            <a:r>
              <a:rPr lang="de-CH" dirty="0"/>
              <a:t> 2-4: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Ai </a:t>
            </a:r>
            <a:r>
              <a:rPr lang="de-CH" dirty="0" err="1"/>
              <a:t>livelli</a:t>
            </a:r>
            <a:r>
              <a:rPr lang="de-CH" dirty="0"/>
              <a:t> </a:t>
            </a:r>
            <a:r>
              <a:rPr lang="de-CH" dirty="0" err="1"/>
              <a:t>successivi</a:t>
            </a:r>
            <a:r>
              <a:rPr lang="de-CH" dirty="0"/>
              <a:t> i </a:t>
            </a:r>
            <a:r>
              <a:rPr lang="de-CH" dirty="0" err="1"/>
              <a:t>lavori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vengono</a:t>
            </a:r>
            <a:r>
              <a:rPr lang="de-CH" dirty="0"/>
              <a:t> </a:t>
            </a:r>
            <a:r>
              <a:rPr lang="de-CH" dirty="0" err="1"/>
              <a:t>eseguiti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la </a:t>
            </a:r>
            <a:r>
              <a:rPr lang="de-CH" dirty="0" err="1"/>
              <a:t>macchina</a:t>
            </a:r>
            <a:r>
              <a:rPr lang="de-CH" dirty="0"/>
              <a:t> in </a:t>
            </a:r>
            <a:r>
              <a:rPr lang="de-CH" dirty="0" err="1"/>
              <a:t>funzione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Questo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dovrebbe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evitare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se possibile</a:t>
            </a:r>
            <a:r>
              <a:rPr lang="de-CH" dirty="0"/>
              <a:t>. </a:t>
            </a:r>
          </a:p>
          <a:p>
            <a:endParaRPr lang="de-CH" dirty="0"/>
          </a:p>
          <a:p>
            <a:pPr defTabSz="944233"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Durante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su</a:t>
            </a:r>
            <a:r>
              <a:rPr lang="de-CH" dirty="0" err="1"/>
              <a:t>lle</a:t>
            </a:r>
            <a:r>
              <a:rPr lang="de-CH" dirty="0"/>
              <a:t> </a:t>
            </a:r>
            <a:r>
              <a:rPr lang="de-CH" dirty="0" err="1"/>
              <a:t>macchine</a:t>
            </a:r>
            <a:r>
              <a:rPr lang="de-CH" dirty="0"/>
              <a:t> in </a:t>
            </a:r>
            <a:r>
              <a:rPr lang="de-CH" dirty="0" err="1"/>
              <a:t>moto</a:t>
            </a:r>
            <a:r>
              <a:rPr lang="de-CH" dirty="0"/>
              <a:t> </a:t>
            </a:r>
            <a:r>
              <a:rPr lang="de-CH" dirty="0" err="1"/>
              <a:t>lavorare</a:t>
            </a:r>
            <a:r>
              <a:rPr lang="de-CH" dirty="0"/>
              <a:t> solo </a:t>
            </a:r>
            <a:r>
              <a:rPr lang="de-CH" dirty="0" err="1"/>
              <a:t>con</a:t>
            </a:r>
            <a:r>
              <a:rPr lang="de-CH" dirty="0"/>
              <a:t> i </a:t>
            </a:r>
            <a:r>
              <a:rPr lang="de-CH" dirty="0" err="1"/>
              <a:t>dispositivi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r>
              <a:rPr lang="de-CH" dirty="0"/>
              <a:t> </a:t>
            </a:r>
            <a:r>
              <a:rPr lang="de-CH" dirty="0" err="1"/>
              <a:t>attivati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defTabSz="944233"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Requisiti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fondamentali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modalità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automatica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CH" dirty="0" err="1"/>
              <a:t>disattivata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Con</a:t>
            </a:r>
            <a:r>
              <a:rPr lang="de-CH" dirty="0"/>
              <a:t> le </a:t>
            </a:r>
            <a:r>
              <a:rPr lang="de-CH" dirty="0" err="1"/>
              <a:t>macchine</a:t>
            </a:r>
            <a:r>
              <a:rPr lang="de-CH" dirty="0"/>
              <a:t> </a:t>
            </a:r>
            <a:r>
              <a:rPr lang="de-CH" dirty="0" err="1"/>
              <a:t>dotate</a:t>
            </a:r>
            <a:r>
              <a:rPr lang="de-CH" dirty="0"/>
              <a:t> di più </a:t>
            </a:r>
            <a:r>
              <a:rPr lang="de-CH" dirty="0" err="1"/>
              <a:t>assi</a:t>
            </a:r>
            <a:r>
              <a:rPr lang="de-CH" dirty="0"/>
              <a:t>,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movimento</a:t>
            </a:r>
            <a:r>
              <a:rPr lang="de-CH" dirty="0"/>
              <a:t> è </a:t>
            </a:r>
            <a:r>
              <a:rPr lang="de-CH" dirty="0" err="1"/>
              <a:t>limitato</a:t>
            </a:r>
            <a:r>
              <a:rPr lang="de-CH" dirty="0"/>
              <a:t> ad uno solo </a:t>
            </a:r>
            <a:r>
              <a:rPr lang="de-CH" dirty="0" err="1"/>
              <a:t>asse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energie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velocità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ridotte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adiacenti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alla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macchina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schermati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3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8374">
              <a:defRPr/>
            </a:pPr>
            <a:r>
              <a:rPr lang="de-CH" dirty="0" err="1"/>
              <a:t>Soluzioni</a:t>
            </a:r>
            <a:r>
              <a:rPr lang="de-CH" dirty="0"/>
              <a:t> </a:t>
            </a:r>
            <a:r>
              <a:rPr lang="de-CH" dirty="0" err="1"/>
              <a:t>tecniche</a:t>
            </a:r>
            <a:r>
              <a:rPr lang="de-CH" dirty="0"/>
              <a:t> per </a:t>
            </a:r>
            <a:r>
              <a:rPr lang="de-CH" dirty="0" err="1"/>
              <a:t>l'esercizio</a:t>
            </a:r>
            <a:r>
              <a:rPr lang="de-CH" dirty="0"/>
              <a:t> </a:t>
            </a:r>
            <a:r>
              <a:rPr lang="de-CH" dirty="0" err="1"/>
              <a:t>particolare</a:t>
            </a:r>
            <a:r>
              <a:rPr lang="de-CH" dirty="0"/>
              <a:t>.</a:t>
            </a:r>
          </a:p>
          <a:p>
            <a:pPr>
              <a:buNone/>
            </a:pPr>
            <a:endParaRPr lang="de-CH" dirty="0"/>
          </a:p>
          <a:p>
            <a:pPr>
              <a:buNone/>
            </a:pPr>
            <a:r>
              <a:rPr lang="de-CH" dirty="0"/>
              <a:t>Come </a:t>
            </a:r>
            <a:r>
              <a:rPr lang="de-CH" dirty="0" err="1"/>
              <a:t>funziona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comando</a:t>
            </a:r>
            <a:r>
              <a:rPr lang="de-CH" dirty="0"/>
              <a:t> ad </a:t>
            </a:r>
            <a:r>
              <a:rPr lang="de-CH" dirty="0" err="1"/>
              <a:t>azione</a:t>
            </a:r>
            <a:r>
              <a:rPr lang="de-CH" dirty="0"/>
              <a:t> </a:t>
            </a:r>
            <a:r>
              <a:rPr lang="de-CH" dirty="0" err="1"/>
              <a:t>mantenuta</a:t>
            </a:r>
            <a:r>
              <a:rPr lang="de-CH" dirty="0"/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La </a:t>
            </a:r>
            <a:r>
              <a:rPr lang="de-CH" dirty="0" err="1"/>
              <a:t>protezione</a:t>
            </a:r>
            <a:r>
              <a:rPr lang="de-CH" dirty="0"/>
              <a:t> è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dal</a:t>
            </a:r>
            <a:r>
              <a:rPr lang="de-CH" dirty="0"/>
              <a:t> </a:t>
            </a:r>
            <a:r>
              <a:rPr lang="de-CH" dirty="0" err="1"/>
              <a:t>fatto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l'utente</a:t>
            </a:r>
            <a:r>
              <a:rPr lang="de-CH" dirty="0"/>
              <a:t> è </a:t>
            </a:r>
            <a:r>
              <a:rPr lang="de-CH" dirty="0" err="1"/>
              <a:t>vincolato</a:t>
            </a:r>
            <a:r>
              <a:rPr lang="de-CH" dirty="0"/>
              <a:t> ad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luogo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si </a:t>
            </a:r>
            <a:r>
              <a:rPr lang="de-CH" dirty="0" err="1"/>
              <a:t>trova</a:t>
            </a:r>
            <a:r>
              <a:rPr lang="de-CH" dirty="0"/>
              <a:t> </a:t>
            </a:r>
            <a:r>
              <a:rPr lang="de-CH" dirty="0" err="1"/>
              <a:t>all'esterno</a:t>
            </a:r>
            <a:r>
              <a:rPr lang="de-CH" dirty="0"/>
              <a:t> della </a:t>
            </a:r>
            <a:r>
              <a:rPr lang="de-CH" dirty="0" err="1"/>
              <a:t>zona</a:t>
            </a:r>
            <a:r>
              <a:rPr lang="de-CH" dirty="0"/>
              <a:t> di </a:t>
            </a:r>
            <a:r>
              <a:rPr lang="de-CH" dirty="0" err="1"/>
              <a:t>pericolo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comando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attivo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finché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/>
              <a:t>viene</a:t>
            </a:r>
            <a:r>
              <a:rPr lang="de-CH" dirty="0"/>
              <a:t> </a:t>
            </a:r>
            <a:r>
              <a:rPr lang="de-CH" dirty="0" err="1"/>
              <a:t>azionato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La </a:t>
            </a:r>
            <a:r>
              <a:rPr lang="de-CH" dirty="0" err="1"/>
              <a:t>protezione</a:t>
            </a:r>
            <a:r>
              <a:rPr lang="de-CH" dirty="0"/>
              <a:t> è </a:t>
            </a:r>
            <a:r>
              <a:rPr lang="de-CH" dirty="0" err="1"/>
              <a:t>garantita</a:t>
            </a:r>
            <a:r>
              <a:rPr lang="de-CH" dirty="0"/>
              <a:t> solo per la </a:t>
            </a:r>
            <a:r>
              <a:rPr lang="de-CH" dirty="0" err="1"/>
              <a:t>persona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sta</a:t>
            </a:r>
            <a:r>
              <a:rPr lang="de-CH" dirty="0"/>
              <a:t> </a:t>
            </a:r>
            <a:r>
              <a:rPr lang="de-CH" dirty="0" err="1"/>
              <a:t>attivando</a:t>
            </a:r>
            <a:r>
              <a:rPr lang="de-CH" dirty="0"/>
              <a:t>. </a:t>
            </a:r>
            <a:r>
              <a:rPr lang="de-CH" dirty="0" err="1"/>
              <a:t>Questa</a:t>
            </a:r>
            <a:r>
              <a:rPr lang="de-CH" dirty="0"/>
              <a:t> </a:t>
            </a:r>
            <a:r>
              <a:rPr lang="de-CH" dirty="0" err="1"/>
              <a:t>persona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vigilare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zona</a:t>
            </a:r>
            <a:r>
              <a:rPr lang="de-CH" dirty="0"/>
              <a:t> e </a:t>
            </a:r>
            <a:r>
              <a:rPr lang="de-CH" dirty="0" err="1"/>
              <a:t>mettere</a:t>
            </a:r>
            <a:r>
              <a:rPr lang="de-CH" dirty="0"/>
              <a:t> in </a:t>
            </a:r>
            <a:r>
              <a:rPr lang="de-CH" dirty="0" err="1"/>
              <a:t>guardia</a:t>
            </a:r>
            <a:r>
              <a:rPr lang="de-CH" dirty="0"/>
              <a:t> </a:t>
            </a:r>
            <a:r>
              <a:rPr lang="de-CH" dirty="0" err="1"/>
              <a:t>eventuali</a:t>
            </a:r>
            <a:r>
              <a:rPr lang="de-CH" dirty="0"/>
              <a:t> </a:t>
            </a:r>
            <a:r>
              <a:rPr lang="de-CH" dirty="0" err="1"/>
              <a:t>terze</a:t>
            </a:r>
            <a:r>
              <a:rPr lang="de-CH" dirty="0"/>
              <a:t> </a:t>
            </a:r>
            <a:r>
              <a:rPr lang="de-CH" dirty="0" err="1"/>
              <a:t>persone</a:t>
            </a:r>
            <a:r>
              <a:rPr lang="de-CH" dirty="0"/>
              <a:t>. </a:t>
            </a:r>
          </a:p>
          <a:p>
            <a:pPr>
              <a:buNone/>
            </a:pPr>
            <a:r>
              <a:rPr lang="de-CH" dirty="0"/>
              <a:t> </a:t>
            </a:r>
          </a:p>
          <a:p>
            <a:pPr>
              <a:buNone/>
            </a:pPr>
            <a:r>
              <a:rPr lang="de-CH" dirty="0"/>
              <a:t>Come </a:t>
            </a:r>
            <a:r>
              <a:rPr lang="de-CH" dirty="0" err="1"/>
              <a:t>funziona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tasto di </a:t>
            </a:r>
            <a:r>
              <a:rPr lang="de-CH" dirty="0" err="1"/>
              <a:t>consenso</a:t>
            </a:r>
            <a:r>
              <a:rPr lang="de-CH" dirty="0"/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Avvio</a:t>
            </a:r>
            <a:r>
              <a:rPr lang="de-CH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mantenimento</a:t>
            </a:r>
            <a:r>
              <a:rPr lang="de-CH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della </a:t>
            </a:r>
            <a:r>
              <a:rPr lang="de-CH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situazione</a:t>
            </a:r>
            <a:r>
              <a:rPr lang="de-CH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pericolo</a:t>
            </a:r>
            <a:r>
              <a:rPr lang="de-CH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azionando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dispositivo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consenso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(ad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mantenuta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arresto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emergenza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integrata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dalla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pressione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o </a:t>
            </a:r>
            <a:r>
              <a:rPr lang="de-CH" dirty="0" err="1"/>
              <a:t>dal</a:t>
            </a:r>
            <a:r>
              <a:rPr lang="de-CH" dirty="0"/>
              <a:t> </a:t>
            </a:r>
            <a:r>
              <a:rPr lang="de-CH" dirty="0" err="1"/>
              <a:t>rilascio</a:t>
            </a:r>
            <a:r>
              <a:rPr lang="de-CH" dirty="0"/>
              <a:t> del </a:t>
            </a:r>
            <a:r>
              <a:rPr lang="de-CH" dirty="0" err="1"/>
              <a:t>dispositivo</a:t>
            </a:r>
            <a:r>
              <a:rPr lang="de-CH" dirty="0"/>
              <a:t> di </a:t>
            </a:r>
            <a:r>
              <a:rPr lang="de-CH" dirty="0" err="1"/>
              <a:t>consenso</a:t>
            </a:r>
            <a:r>
              <a:rPr lang="de-CH" dirty="0"/>
              <a:t>.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Parlate</a:t>
            </a:r>
            <a:r>
              <a:rPr lang="de-CH" dirty="0"/>
              <a:t> delle </a:t>
            </a:r>
            <a:r>
              <a:rPr lang="de-CH" dirty="0" err="1"/>
              <a:t>situazioni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possono</a:t>
            </a:r>
            <a:r>
              <a:rPr lang="de-CH" dirty="0"/>
              <a:t> </a:t>
            </a:r>
            <a:r>
              <a:rPr lang="de-CH" dirty="0" err="1"/>
              <a:t>verificarsi</a:t>
            </a:r>
            <a:r>
              <a:rPr lang="de-CH" dirty="0"/>
              <a:t> in </a:t>
            </a:r>
            <a:r>
              <a:rPr lang="de-CH" dirty="0" err="1"/>
              <a:t>azienda</a:t>
            </a:r>
            <a:r>
              <a:rPr lang="de-CH" dirty="0"/>
              <a:t>. </a:t>
            </a:r>
          </a:p>
          <a:p>
            <a:r>
              <a:rPr lang="de-CH" dirty="0" err="1"/>
              <a:t>Alcuni</a:t>
            </a:r>
            <a:r>
              <a:rPr lang="de-CH" dirty="0"/>
              <a:t> </a:t>
            </a:r>
            <a:r>
              <a:rPr lang="de-CH" dirty="0" err="1"/>
              <a:t>esempi</a:t>
            </a:r>
            <a:r>
              <a:rPr lang="de-CH" dirty="0"/>
              <a:t>.</a:t>
            </a:r>
          </a:p>
          <a:p>
            <a:r>
              <a:rPr lang="de-CH" dirty="0" err="1"/>
              <a:t>Interventi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meccanismi</a:t>
            </a:r>
            <a:r>
              <a:rPr lang="de-CH" dirty="0"/>
              <a:t> di </a:t>
            </a:r>
            <a:r>
              <a:rPr lang="de-CH" dirty="0" err="1"/>
              <a:t>azionamento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componenti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alimentatori</a:t>
            </a:r>
            <a:r>
              <a:rPr lang="de-CH" dirty="0"/>
              <a:t>/</a:t>
            </a:r>
            <a:r>
              <a:rPr lang="de-CH" dirty="0" err="1"/>
              <a:t>dispositivi</a:t>
            </a:r>
            <a:r>
              <a:rPr lang="de-CH" dirty="0"/>
              <a:t> di </a:t>
            </a:r>
            <a:r>
              <a:rPr lang="de-CH" dirty="0" err="1"/>
              <a:t>misurazione</a:t>
            </a:r>
            <a:r>
              <a:rPr lang="de-CH" dirty="0"/>
              <a:t> e </a:t>
            </a:r>
            <a:r>
              <a:rPr lang="de-CH" dirty="0" err="1"/>
              <a:t>controllo</a:t>
            </a:r>
            <a:r>
              <a:rPr lang="de-CH" dirty="0"/>
              <a:t> in </a:t>
            </a:r>
            <a:r>
              <a:rPr lang="de-CH" dirty="0" err="1"/>
              <a:t>posizione</a:t>
            </a:r>
            <a:r>
              <a:rPr lang="de-CH" dirty="0"/>
              <a:t> </a:t>
            </a:r>
            <a:r>
              <a:rPr lang="de-CH" dirty="0" err="1"/>
              <a:t>sopraelevata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a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zionamento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cancelli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portoni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carriponte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luci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r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ivelatori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antincendio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sprinkler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i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mpianti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riscaldamento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ventilazione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climatizzazione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l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ucernari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5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 </a:t>
            </a:r>
            <a:r>
              <a:rPr lang="de-CH" dirty="0" err="1"/>
              <a:t>azienda</a:t>
            </a:r>
            <a:r>
              <a:rPr lang="de-CH" dirty="0"/>
              <a:t> </a:t>
            </a:r>
            <a:r>
              <a:rPr lang="de-CH" dirty="0" err="1"/>
              <a:t>siamo</a:t>
            </a:r>
            <a:r>
              <a:rPr lang="de-CH" dirty="0"/>
              <a:t> </a:t>
            </a:r>
            <a:r>
              <a:rPr lang="de-CH" dirty="0" err="1"/>
              <a:t>abituati</a:t>
            </a:r>
            <a:r>
              <a:rPr lang="de-CH" dirty="0"/>
              <a:t> a </a:t>
            </a:r>
            <a:r>
              <a:rPr lang="de-CH" dirty="0" err="1"/>
              <a:t>lavorare</a:t>
            </a:r>
            <a:r>
              <a:rPr lang="de-CH" dirty="0"/>
              <a:t> a diverse </a:t>
            </a:r>
            <a:r>
              <a:rPr lang="de-CH" dirty="0" err="1"/>
              <a:t>altezze</a:t>
            </a:r>
            <a:r>
              <a:rPr lang="de-CH" dirty="0"/>
              <a:t>. </a:t>
            </a:r>
            <a:r>
              <a:rPr lang="de-CH" dirty="0" err="1"/>
              <a:t>Questa</a:t>
            </a:r>
            <a:r>
              <a:rPr lang="de-CH" dirty="0"/>
              <a:t> </a:t>
            </a:r>
            <a:r>
              <a:rPr lang="de-CH" dirty="0" err="1"/>
              <a:t>abitudine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indurci</a:t>
            </a:r>
            <a:r>
              <a:rPr lang="de-CH" dirty="0"/>
              <a:t> a </a:t>
            </a:r>
            <a:r>
              <a:rPr lang="de-CH" dirty="0" err="1"/>
              <a:t>commettere</a:t>
            </a:r>
            <a:r>
              <a:rPr lang="de-CH" dirty="0"/>
              <a:t> delle </a:t>
            </a:r>
            <a:r>
              <a:rPr lang="de-CH" dirty="0" err="1"/>
              <a:t>leggerezze</a:t>
            </a:r>
            <a:r>
              <a:rPr lang="de-CH" dirty="0"/>
              <a:t>. </a:t>
            </a:r>
            <a:r>
              <a:rPr lang="de-CH" dirty="0" err="1"/>
              <a:t>Dobbiamo</a:t>
            </a:r>
            <a:r>
              <a:rPr lang="de-CH" dirty="0"/>
              <a:t> </a:t>
            </a:r>
            <a:r>
              <a:rPr lang="de-CH" dirty="0" err="1"/>
              <a:t>fare</a:t>
            </a:r>
            <a:r>
              <a:rPr lang="de-CH" dirty="0"/>
              <a:t> in modo </a:t>
            </a:r>
            <a:r>
              <a:rPr lang="de-CH" dirty="0" err="1"/>
              <a:t>che</a:t>
            </a:r>
            <a:r>
              <a:rPr lang="de-CH" dirty="0"/>
              <a:t> non </a:t>
            </a:r>
            <a:r>
              <a:rPr lang="de-CH" dirty="0" err="1"/>
              <a:t>accada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Questo</a:t>
            </a:r>
            <a:r>
              <a:rPr lang="de-CH" dirty="0"/>
              <a:t> film è </a:t>
            </a:r>
            <a:r>
              <a:rPr lang="de-CH" dirty="0" err="1"/>
              <a:t>indicato</a:t>
            </a:r>
            <a:r>
              <a:rPr lang="de-CH" dirty="0"/>
              <a:t> per entrate in </a:t>
            </a:r>
            <a:r>
              <a:rPr lang="de-CH" dirty="0" err="1"/>
              <a:t>argomento</a:t>
            </a:r>
            <a:r>
              <a:rPr lang="de-CH" dirty="0"/>
              <a:t>.</a:t>
            </a:r>
            <a:endParaRPr lang="de-CH" b="1" dirty="0">
              <a:solidFill>
                <a:srgbClr val="FF0000"/>
              </a:solidFill>
            </a:endParaRPr>
          </a:p>
          <a:p>
            <a:endParaRPr lang="de-CH" b="1" dirty="0"/>
          </a:p>
          <a:p>
            <a:pPr defTabSz="944233">
              <a:tabLst>
                <a:tab pos="183601" algn="l"/>
              </a:tabLst>
              <a:defRPr/>
            </a:pPr>
            <a:r>
              <a:rPr lang="de-DE" dirty="0"/>
              <a:t>Per la </a:t>
            </a:r>
            <a:r>
              <a:rPr lang="de-DE" dirty="0" err="1"/>
              <a:t>visione</a:t>
            </a:r>
            <a:r>
              <a:rPr lang="de-DE" dirty="0"/>
              <a:t> basta </a:t>
            </a:r>
            <a:r>
              <a:rPr lang="de-DE" dirty="0" err="1"/>
              <a:t>cliccare</a:t>
            </a:r>
            <a:r>
              <a:rPr lang="de-DE" dirty="0"/>
              <a:t> </a:t>
            </a:r>
            <a:r>
              <a:rPr lang="de-DE" dirty="0" err="1"/>
              <a:t>sull'immagine</a:t>
            </a:r>
            <a:r>
              <a:rPr lang="de-DE" dirty="0"/>
              <a:t>. Il film </a:t>
            </a:r>
            <a:r>
              <a:rPr lang="de-DE" dirty="0" err="1"/>
              <a:t>inizierà</a:t>
            </a:r>
            <a:r>
              <a:rPr lang="de-DE" dirty="0"/>
              <a:t> in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nuova</a:t>
            </a:r>
            <a:r>
              <a:rPr lang="de-DE" dirty="0"/>
              <a:t> </a:t>
            </a:r>
            <a:r>
              <a:rPr lang="de-DE" dirty="0" err="1"/>
              <a:t>finestra</a:t>
            </a:r>
            <a:r>
              <a:rPr lang="de-CH" dirty="0"/>
              <a:t>.</a:t>
            </a:r>
          </a:p>
          <a:p>
            <a:pPr defTabSz="944233">
              <a:tabLst>
                <a:tab pos="183601" algn="l"/>
              </a:tabLst>
              <a:defRPr/>
            </a:pPr>
            <a:r>
              <a:rPr lang="de-DE" dirty="0"/>
              <a:t>Se si </a:t>
            </a:r>
            <a:r>
              <a:rPr lang="de-DE" dirty="0" err="1"/>
              <a:t>intende</a:t>
            </a:r>
            <a:r>
              <a:rPr lang="de-DE" dirty="0"/>
              <a:t> </a:t>
            </a:r>
            <a:r>
              <a:rPr lang="de-DE" dirty="0" err="1"/>
              <a:t>visualizzare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film in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altro</a:t>
            </a:r>
            <a:r>
              <a:rPr lang="de-DE" dirty="0"/>
              <a:t> </a:t>
            </a:r>
            <a:r>
              <a:rPr lang="de-DE" dirty="0" err="1"/>
              <a:t>momento</a:t>
            </a:r>
            <a:r>
              <a:rPr lang="de-DE" dirty="0"/>
              <a:t>, </a:t>
            </a:r>
            <a:r>
              <a:rPr lang="de-DE" dirty="0" err="1"/>
              <a:t>lo</a:t>
            </a:r>
            <a:r>
              <a:rPr lang="de-DE" dirty="0"/>
              <a:t> si </a:t>
            </a:r>
            <a:r>
              <a:rPr lang="de-DE" dirty="0" err="1"/>
              <a:t>trova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raccoglitore</a:t>
            </a:r>
            <a:r>
              <a:rPr lang="de-DE" dirty="0"/>
              <a:t> «Film».</a:t>
            </a:r>
          </a:p>
          <a:p>
            <a:endParaRPr lang="de-CH" b="1" dirty="0"/>
          </a:p>
          <a:p>
            <a:r>
              <a:rPr lang="de-CH" b="1" dirty="0"/>
              <a:t>I </a:t>
            </a:r>
            <a:r>
              <a:rPr lang="de-CH" b="1" dirty="0" err="1"/>
              <a:t>messaggi</a:t>
            </a:r>
            <a:r>
              <a:rPr lang="de-CH" b="1" dirty="0"/>
              <a:t> del film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sicurezza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sul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compito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direttivo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Quello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garantire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datore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042573" lvl="3" indent="-183584" defTabSz="944233">
              <a:spcAft>
                <a:spcPts val="310"/>
              </a:spcAft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sz="1000" dirty="0" err="1"/>
              <a:t>posti</a:t>
            </a:r>
            <a:r>
              <a:rPr lang="de-CH" sz="1000" dirty="0"/>
              <a:t> di </a:t>
            </a:r>
            <a:r>
              <a:rPr lang="de-CH" sz="1000" dirty="0" err="1"/>
              <a:t>lavoro</a:t>
            </a:r>
            <a:r>
              <a:rPr lang="de-CH" sz="1000" dirty="0"/>
              <a:t> </a:t>
            </a:r>
            <a:r>
              <a:rPr lang="de-CH" sz="1000" dirty="0" err="1"/>
              <a:t>sicuri</a:t>
            </a:r>
            <a:endParaRPr lang="de-CH" sz="1000" dirty="0"/>
          </a:p>
          <a:p>
            <a:pPr marL="1042573" lvl="3" indent="-183584" defTabSz="944233">
              <a:spcAft>
                <a:spcPts val="310"/>
              </a:spcAft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sz="1000" dirty="0" err="1"/>
              <a:t>rispetto</a:t>
            </a:r>
            <a:r>
              <a:rPr lang="de-CH" sz="1000" dirty="0"/>
              <a:t> delle norme di </a:t>
            </a:r>
            <a:r>
              <a:rPr lang="de-CH" sz="1000" dirty="0" err="1"/>
              <a:t>sicurezza</a:t>
            </a:r>
            <a:endParaRPr lang="de-CH" sz="1000" dirty="0"/>
          </a:p>
          <a:p>
            <a:pPr marL="1042573" lvl="3" indent="-183584" defTabSz="944233">
              <a:spcAft>
                <a:spcPts val="310"/>
              </a:spcAft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sz="1000" dirty="0" err="1"/>
              <a:t>comportamento</a:t>
            </a:r>
            <a:r>
              <a:rPr lang="de-CH" sz="1000" dirty="0"/>
              <a:t> </a:t>
            </a:r>
            <a:r>
              <a:rPr lang="de-CH" sz="1000" dirty="0" err="1"/>
              <a:t>rispettoso</a:t>
            </a:r>
            <a:endParaRPr lang="de-CH" sz="1000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Improvvisare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pericoloso</a:t>
            </a:r>
            <a:r>
              <a:rPr lang="de-CH" dirty="0"/>
              <a:t>; </a:t>
            </a:r>
            <a:r>
              <a:rPr lang="de-CH" dirty="0" err="1"/>
              <a:t>manipolare</a:t>
            </a:r>
            <a:r>
              <a:rPr lang="de-CH" dirty="0"/>
              <a:t> i </a:t>
            </a:r>
            <a:r>
              <a:rPr lang="de-CH" dirty="0" err="1"/>
              <a:t>dispositivi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 è </a:t>
            </a:r>
            <a:r>
              <a:rPr lang="de-CH" dirty="0" err="1"/>
              <a:t>vietato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La cultura della sicurezza può radicarsi e diventare</a:t>
            </a:r>
            <a:r>
              <a:rPr lang="it-IT" baseline="0" dirty="0"/>
              <a:t> qualcosa di veramente sentito </a:t>
            </a:r>
            <a:r>
              <a:rPr lang="it-IT" dirty="0"/>
              <a:t>solo se la direzione e i superiori lo vogliono, lo pretendono e lo impongono fino in fondo</a:t>
            </a:r>
            <a:r>
              <a:rPr lang="de-CH" dirty="0"/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I superiori non hanno solo una responsabilità giuridica ed economica, ma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responsabilità</a:t>
            </a:r>
            <a:r>
              <a:rPr lang="de-CH" dirty="0"/>
              <a:t> </a:t>
            </a:r>
            <a:r>
              <a:rPr lang="de-CH" dirty="0" err="1"/>
              <a:t>morale</a:t>
            </a:r>
            <a:r>
              <a:rPr lang="de-CH" dirty="0"/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compromessi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scapito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sicurezza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no</a:t>
            </a:r>
            <a:r>
              <a:rPr lang="de-CH" dirty="0"/>
              <a:t>n </a:t>
            </a:r>
            <a:r>
              <a:rPr lang="de-CH" dirty="0" err="1"/>
              <a:t>portano</a:t>
            </a:r>
            <a:r>
              <a:rPr lang="de-CH" dirty="0"/>
              <a:t> a </a:t>
            </a:r>
            <a:r>
              <a:rPr lang="de-CH" dirty="0" err="1"/>
              <a:t>nulla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36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8339"/>
            <a:r>
              <a:rPr lang="it-IT" dirty="0"/>
              <a:t>Spiegare i seguenti punti: </a:t>
            </a:r>
            <a:endParaRPr lang="de-CH" dirty="0"/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Per lavorare e accedere alle postazioni in quota in condizioni di sicurezza sono necessari adeguati ausili. Scegliere quelli giusti dipende dalla tipologia, dalla durata e dalla frequenza degli interventi.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A </a:t>
            </a:r>
            <a:r>
              <a:rPr lang="it-IT" dirty="0"/>
              <a:t>seconda del rischio di infortunio, ci si deve attenere alla gerarchia sopra indicata. </a:t>
            </a:r>
          </a:p>
          <a:p>
            <a:pPr defTabSz="978339">
              <a:buFont typeface="Symbol" pitchFamily="18" charset="2"/>
              <a:buChar char="-"/>
            </a:pP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  <a:defRPr/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Livello 1 – piattaforme fisse con parapetti</a:t>
            </a:r>
            <a:br>
              <a:rPr lang="it-IT" kern="1200" dirty="0">
                <a:solidFill>
                  <a:schemeClr val="tx1"/>
                </a:solidFill>
                <a:ea typeface="+mn-ea"/>
              </a:rPr>
            </a:br>
            <a:r>
              <a:rPr lang="it-IT" kern="1200" dirty="0">
                <a:solidFill>
                  <a:schemeClr val="tx1"/>
                </a:solidFill>
                <a:ea typeface="+mn-ea"/>
              </a:rPr>
              <a:t>Per interventi di manutenzione frequenti in quota </a:t>
            </a:r>
            <a:r>
              <a:rPr lang="it-IT" kern="1200" dirty="0"/>
              <a:t>(più di una volta al mese) </a:t>
            </a:r>
            <a:r>
              <a:rPr lang="it-IT" kern="1200" dirty="0">
                <a:solidFill>
                  <a:schemeClr val="tx1"/>
                </a:solidFill>
                <a:ea typeface="+mn-ea"/>
              </a:rPr>
              <a:t>si devono utilizzare piattaforme fisse dotate di parapetti e scale di accesso. 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41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8374"/>
            <a:r>
              <a:rPr lang="de-DE" dirty="0" err="1"/>
              <a:t>Spiegazioni</a:t>
            </a:r>
            <a:r>
              <a:rPr lang="de-DE" dirty="0"/>
              <a:t> relative alle </a:t>
            </a:r>
            <a:r>
              <a:rPr lang="de-DE" dirty="0" err="1"/>
              <a:t>misure</a:t>
            </a:r>
            <a:r>
              <a:rPr lang="de-DE" dirty="0"/>
              <a:t> di </a:t>
            </a:r>
            <a:r>
              <a:rPr lang="de-DE" dirty="0" err="1"/>
              <a:t>livello</a:t>
            </a:r>
            <a:r>
              <a:rPr lang="de-DE" dirty="0"/>
              <a:t> 2: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non è possibile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avere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piattaforme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fisse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dirty="0" err="1"/>
              <a:t>bisogna</a:t>
            </a:r>
            <a:r>
              <a:rPr lang="de-CH" dirty="0"/>
              <a:t> </a:t>
            </a:r>
            <a:r>
              <a:rPr lang="de-CH" dirty="0" err="1"/>
              <a:t>impiegare</a:t>
            </a:r>
            <a:r>
              <a:rPr lang="de-CH" dirty="0"/>
              <a:t> delle </a:t>
            </a:r>
            <a:r>
              <a:rPr lang="de-CH" dirty="0" err="1"/>
              <a:t>piattaforme</a:t>
            </a:r>
            <a:r>
              <a:rPr lang="de-CH" dirty="0"/>
              <a:t> </a:t>
            </a:r>
            <a:r>
              <a:rPr lang="de-CH" dirty="0" err="1"/>
              <a:t>mobili</a:t>
            </a:r>
            <a:r>
              <a:rPr lang="de-CH" dirty="0"/>
              <a:t> o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ponteggi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ruote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piattaforme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possono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manovrate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solo da personale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qualificato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Garantire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periodica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attrezzature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68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8374">
              <a:defRPr/>
            </a:pPr>
            <a:r>
              <a:rPr lang="de-CH" dirty="0" err="1"/>
              <a:t>Spiegazioni</a:t>
            </a:r>
            <a:r>
              <a:rPr lang="de-CH" dirty="0"/>
              <a:t> relative alle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livello</a:t>
            </a:r>
            <a:r>
              <a:rPr lang="de-CH" dirty="0"/>
              <a:t> 3</a:t>
            </a:r>
            <a:r>
              <a:rPr lang="de-DE" dirty="0"/>
              <a:t>: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Utilizzare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/>
              <a:t>portatili</a:t>
            </a:r>
            <a:r>
              <a:rPr lang="de-CH" dirty="0"/>
              <a:t> solo se non </a:t>
            </a:r>
            <a:r>
              <a:rPr lang="de-CH" dirty="0" err="1"/>
              <a:t>c'è</a:t>
            </a:r>
            <a:r>
              <a:rPr lang="de-CH" dirty="0"/>
              <a:t> </a:t>
            </a:r>
            <a:r>
              <a:rPr lang="de-CH" dirty="0" err="1"/>
              <a:t>alternativa</a:t>
            </a:r>
            <a:r>
              <a:rPr lang="de-CH" dirty="0"/>
              <a:t> e si </a:t>
            </a:r>
            <a:r>
              <a:rPr lang="de-CH" dirty="0" err="1"/>
              <a:t>lavora</a:t>
            </a:r>
            <a:r>
              <a:rPr lang="de-CH" dirty="0"/>
              <a:t> a </a:t>
            </a:r>
            <a:r>
              <a:rPr lang="de-CH" dirty="0" err="1"/>
              <a:t>un'altezza</a:t>
            </a:r>
            <a:r>
              <a:rPr lang="de-CH" dirty="0"/>
              <a:t> inferiore a 5 m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l'altezza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supera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5 m è </a:t>
            </a:r>
            <a:r>
              <a:rPr lang="de-CH" dirty="0" err="1"/>
              <a:t>necessario</a:t>
            </a:r>
            <a:r>
              <a:rPr lang="de-CH" dirty="0"/>
              <a:t> </a:t>
            </a:r>
            <a:r>
              <a:rPr lang="de-CH" dirty="0" err="1"/>
              <a:t>disporre</a:t>
            </a:r>
            <a:r>
              <a:rPr lang="de-CH" dirty="0"/>
              <a:t> di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dispositivo</a:t>
            </a:r>
            <a:r>
              <a:rPr lang="de-CH" dirty="0"/>
              <a:t> </a:t>
            </a:r>
            <a:r>
              <a:rPr lang="de-CH" dirty="0" err="1"/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scale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portatili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servono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solo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salire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scendere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È </a:t>
            </a:r>
            <a:r>
              <a:rPr lang="de-CH" dirty="0" err="1"/>
              <a:t>consentito</a:t>
            </a:r>
            <a:r>
              <a:rPr lang="de-CH" dirty="0"/>
              <a:t> </a:t>
            </a:r>
            <a:r>
              <a:rPr lang="de-CH" dirty="0" err="1"/>
              <a:t>utilizzarle</a:t>
            </a:r>
            <a:r>
              <a:rPr lang="de-CH" dirty="0"/>
              <a:t> solo se si </a:t>
            </a:r>
            <a:r>
              <a:rPr lang="de-CH" dirty="0" err="1"/>
              <a:t>svolgono</a:t>
            </a:r>
            <a:r>
              <a:rPr lang="de-CH" dirty="0"/>
              <a:t> </a:t>
            </a:r>
            <a:r>
              <a:rPr lang="de-CH" dirty="0" err="1"/>
              <a:t>lavori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non </a:t>
            </a:r>
            <a:r>
              <a:rPr lang="de-CH" dirty="0" err="1"/>
              <a:t>implicano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grande</a:t>
            </a:r>
            <a:r>
              <a:rPr lang="de-CH" dirty="0"/>
              <a:t> </a:t>
            </a:r>
            <a:r>
              <a:rPr lang="de-CH" dirty="0" err="1"/>
              <a:t>dispendio</a:t>
            </a:r>
            <a:r>
              <a:rPr lang="de-CH" dirty="0"/>
              <a:t> di </a:t>
            </a:r>
            <a:r>
              <a:rPr lang="de-CH" dirty="0" err="1"/>
              <a:t>energia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8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8374"/>
            <a:r>
              <a:rPr lang="de-CH" dirty="0" err="1"/>
              <a:t>Spiegazioni</a:t>
            </a:r>
            <a:r>
              <a:rPr lang="de-CH" dirty="0"/>
              <a:t> relative alle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livello</a:t>
            </a:r>
            <a:r>
              <a:rPr lang="de-CH" dirty="0"/>
              <a:t> 4 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Utilizzare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DPI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solo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breve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durata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rischio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di </a:t>
            </a:r>
            <a:r>
              <a:rPr lang="de-CH" dirty="0" err="1"/>
              <a:t>caduta</a:t>
            </a:r>
            <a:r>
              <a:rPr lang="de-CH" dirty="0"/>
              <a:t> </a:t>
            </a:r>
            <a:r>
              <a:rPr lang="de-CH" dirty="0" err="1"/>
              <a:t>dall'alto</a:t>
            </a:r>
            <a:r>
              <a:rPr lang="de-CH" dirty="0"/>
              <a:t>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non è possibile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applicare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altre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misure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protezione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livelli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1-3).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Come DPI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applicano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solo 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imbracature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assorbitori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energia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dispositivi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tipo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retrattile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Agganciare</a:t>
            </a:r>
            <a:r>
              <a:rPr lang="de-CH" dirty="0"/>
              <a:t> i DPI </a:t>
            </a:r>
            <a:r>
              <a:rPr lang="de-CH" dirty="0" err="1"/>
              <a:t>anticaduta</a:t>
            </a:r>
            <a:r>
              <a:rPr lang="de-CH" dirty="0"/>
              <a:t> solo a </a:t>
            </a:r>
            <a:r>
              <a:rPr lang="de-CH" dirty="0" err="1"/>
              <a:t>determinati</a:t>
            </a:r>
            <a:r>
              <a:rPr lang="de-CH" dirty="0"/>
              <a:t> </a:t>
            </a:r>
            <a:r>
              <a:rPr lang="de-CH" dirty="0" err="1"/>
              <a:t>punti</a:t>
            </a:r>
            <a:r>
              <a:rPr lang="de-CH" dirty="0"/>
              <a:t> di </a:t>
            </a:r>
            <a:r>
              <a:rPr lang="de-CH" dirty="0" err="1"/>
              <a:t>ancoraggio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 DPI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anticaduta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utilizzati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solo da personale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appositamente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qualificato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3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lang="de-CH" dirty="0"/>
              <a:t>è </a:t>
            </a:r>
            <a:r>
              <a:rPr lang="de-CH" dirty="0" err="1"/>
              <a:t>pensata</a:t>
            </a:r>
            <a:r>
              <a:rPr lang="de-CH" dirty="0"/>
              <a:t> per i non </a:t>
            </a:r>
            <a:r>
              <a:rPr lang="de-CH" dirty="0" err="1"/>
              <a:t>professionisti</a:t>
            </a:r>
            <a:r>
              <a:rPr lang="de-CH" dirty="0"/>
              <a:t>. Per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elettricisti</a:t>
            </a:r>
            <a:r>
              <a:rPr lang="de-CH" dirty="0"/>
              <a:t> </a:t>
            </a:r>
            <a:r>
              <a:rPr lang="de-CH" dirty="0" err="1"/>
              <a:t>professionisti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state</a:t>
            </a:r>
            <a:r>
              <a:rPr lang="de-CH" dirty="0"/>
              <a:t> </a:t>
            </a:r>
            <a:r>
              <a:rPr lang="de-CH" dirty="0" err="1"/>
              <a:t>ideate</a:t>
            </a:r>
            <a:r>
              <a:rPr lang="de-CH" dirty="0"/>
              <a:t> le 5+5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(</a:t>
            </a:r>
            <a:r>
              <a:rPr lang="de-CH" dirty="0" err="1"/>
              <a:t>codice</a:t>
            </a:r>
            <a:r>
              <a:rPr lang="de-CH" dirty="0"/>
              <a:t> Suva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84042.i).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spiega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soprattutto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natura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Questi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/>
              <a:t>spesso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invisibili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non </a:t>
            </a:r>
            <a:r>
              <a:rPr lang="de-CH" dirty="0" err="1"/>
              <a:t>fanno</a:t>
            </a:r>
            <a:r>
              <a:rPr lang="de-CH" dirty="0"/>
              <a:t> rumore e non </a:t>
            </a:r>
            <a:r>
              <a:rPr lang="de-CH" dirty="0" err="1"/>
              <a:t>hanno</a:t>
            </a:r>
            <a:r>
              <a:rPr lang="de-CH" dirty="0"/>
              <a:t> </a:t>
            </a:r>
            <a:r>
              <a:rPr lang="de-CH" dirty="0" err="1"/>
              <a:t>odore</a:t>
            </a:r>
            <a:r>
              <a:rPr lang="de-CH" dirty="0"/>
              <a:t>. Per </a:t>
            </a:r>
            <a:r>
              <a:rPr lang="de-CH" dirty="0" err="1"/>
              <a:t>questo</a:t>
            </a:r>
            <a:r>
              <a:rPr lang="de-CH" dirty="0"/>
              <a:t> è </a:t>
            </a:r>
            <a:r>
              <a:rPr lang="de-CH" dirty="0" err="1"/>
              <a:t>importante</a:t>
            </a:r>
            <a:r>
              <a:rPr lang="de-CH" dirty="0"/>
              <a:t> </a:t>
            </a:r>
            <a:r>
              <a:rPr lang="de-CH" dirty="0" err="1"/>
              <a:t>dire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difetto</a:t>
            </a:r>
            <a:r>
              <a:rPr lang="de-CH" dirty="0"/>
              <a:t> </a:t>
            </a:r>
            <a:r>
              <a:rPr lang="de-CH" dirty="0" err="1"/>
              <a:t>apparentemente</a:t>
            </a:r>
            <a:r>
              <a:rPr lang="de-CH" dirty="0"/>
              <a:t> banale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cavo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rivelarsi</a:t>
            </a:r>
            <a:r>
              <a:rPr lang="de-CH" dirty="0"/>
              <a:t> fatale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La sicurezza nella manutenzione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30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lang="de-CH" dirty="0"/>
              <a:t>è </a:t>
            </a:r>
            <a:r>
              <a:rPr lang="de-CH" dirty="0" err="1"/>
              <a:t>pensata</a:t>
            </a:r>
            <a:r>
              <a:rPr lang="de-CH" dirty="0"/>
              <a:t> per i non </a:t>
            </a:r>
            <a:r>
              <a:rPr lang="de-CH" dirty="0" err="1"/>
              <a:t>professionisti</a:t>
            </a:r>
            <a:r>
              <a:rPr lang="de-CH" dirty="0"/>
              <a:t>. Per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elettricisti</a:t>
            </a:r>
            <a:r>
              <a:rPr lang="de-CH" dirty="0"/>
              <a:t> </a:t>
            </a:r>
            <a:r>
              <a:rPr lang="de-CH" dirty="0" err="1"/>
              <a:t>professionisti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state</a:t>
            </a:r>
            <a:r>
              <a:rPr lang="de-CH" dirty="0"/>
              <a:t> </a:t>
            </a:r>
            <a:r>
              <a:rPr lang="de-CH" dirty="0" err="1"/>
              <a:t>ideate</a:t>
            </a:r>
            <a:r>
              <a:rPr lang="de-CH" dirty="0"/>
              <a:t> le 5+5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(</a:t>
            </a:r>
            <a:r>
              <a:rPr lang="de-CH" dirty="0" err="1"/>
              <a:t>codice</a:t>
            </a:r>
            <a:r>
              <a:rPr lang="de-CH" dirty="0"/>
              <a:t> Suva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84042.i).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spiega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soprattutto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natura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Questi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/>
              <a:t>spesso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invisibili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non </a:t>
            </a:r>
            <a:r>
              <a:rPr lang="de-CH" dirty="0" err="1"/>
              <a:t>fanno</a:t>
            </a:r>
            <a:r>
              <a:rPr lang="de-CH" dirty="0"/>
              <a:t> rumore e non </a:t>
            </a:r>
            <a:r>
              <a:rPr lang="de-CH" dirty="0" err="1"/>
              <a:t>hanno</a:t>
            </a:r>
            <a:r>
              <a:rPr lang="de-CH" dirty="0"/>
              <a:t> </a:t>
            </a:r>
            <a:r>
              <a:rPr lang="de-CH" dirty="0" err="1"/>
              <a:t>odore</a:t>
            </a:r>
            <a:r>
              <a:rPr lang="de-CH" dirty="0"/>
              <a:t>. Per </a:t>
            </a:r>
            <a:r>
              <a:rPr lang="de-CH" dirty="0" err="1"/>
              <a:t>questo</a:t>
            </a:r>
            <a:r>
              <a:rPr lang="de-CH" dirty="0"/>
              <a:t> è </a:t>
            </a:r>
            <a:r>
              <a:rPr lang="de-CH" dirty="0" err="1"/>
              <a:t>importante</a:t>
            </a:r>
            <a:r>
              <a:rPr lang="de-CH" dirty="0"/>
              <a:t> </a:t>
            </a:r>
            <a:r>
              <a:rPr lang="de-CH" dirty="0" err="1"/>
              <a:t>dire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difetto</a:t>
            </a:r>
            <a:r>
              <a:rPr lang="de-CH" dirty="0"/>
              <a:t> </a:t>
            </a:r>
            <a:r>
              <a:rPr lang="de-CH" dirty="0" err="1"/>
              <a:t>apparentemente</a:t>
            </a:r>
            <a:r>
              <a:rPr lang="de-CH" dirty="0"/>
              <a:t> banale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cavo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rivelarsi</a:t>
            </a:r>
            <a:r>
              <a:rPr lang="de-CH" dirty="0"/>
              <a:t> fatale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88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Questa scheda tematica fornisce le risposte a quattro domande concrete e ricorrenti. Trattate le domande più importanti nella vostra azienda. </a:t>
            </a:r>
            <a:endParaRPr lang="de-CH" dirty="0">
              <a:solidFill>
                <a:srgbClr val="00B0F0"/>
              </a:solidFill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25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/>
              <a:t>Gli</a:t>
            </a:r>
            <a:r>
              <a:rPr lang="de-CH" b="1" dirty="0"/>
              <a:t> </a:t>
            </a:r>
            <a:r>
              <a:rPr lang="de-CH" b="1" dirty="0" err="1"/>
              <a:t>infortuni</a:t>
            </a:r>
            <a:r>
              <a:rPr lang="de-CH" b="1" dirty="0"/>
              <a:t> </a:t>
            </a:r>
            <a:r>
              <a:rPr lang="de-CH" b="1" dirty="0" err="1"/>
              <a:t>indicano</a:t>
            </a:r>
            <a:r>
              <a:rPr lang="de-CH" b="1" dirty="0"/>
              <a:t> </a:t>
            </a:r>
            <a:r>
              <a:rPr lang="de-CH" b="1" dirty="0" err="1"/>
              <a:t>che</a:t>
            </a:r>
            <a:r>
              <a:rPr lang="de-CH" b="1" dirty="0"/>
              <a:t> </a:t>
            </a:r>
            <a:r>
              <a:rPr lang="de-CH" b="1" dirty="0" err="1"/>
              <a:t>spesso</a:t>
            </a:r>
            <a:r>
              <a:rPr lang="de-CH" b="1" dirty="0"/>
              <a:t> non è </a:t>
            </a:r>
            <a:r>
              <a:rPr lang="de-CH" b="1" dirty="0" err="1"/>
              <a:t>chiaro</a:t>
            </a:r>
            <a:r>
              <a:rPr lang="de-CH" b="1" dirty="0"/>
              <a:t> </a:t>
            </a:r>
            <a:r>
              <a:rPr lang="de-CH" b="1" dirty="0" err="1"/>
              <a:t>chi</a:t>
            </a:r>
            <a:r>
              <a:rPr lang="de-CH" b="1" dirty="0"/>
              <a:t> (</a:t>
            </a:r>
            <a:r>
              <a:rPr lang="de-CH" b="1" dirty="0" err="1"/>
              <a:t>operatore</a:t>
            </a:r>
            <a:r>
              <a:rPr lang="de-CH" b="1" dirty="0"/>
              <a:t> di </a:t>
            </a:r>
            <a:r>
              <a:rPr lang="de-CH" b="1" dirty="0" err="1"/>
              <a:t>macchina</a:t>
            </a:r>
            <a:r>
              <a:rPr lang="de-CH" b="1" dirty="0"/>
              <a:t> o </a:t>
            </a:r>
            <a:r>
              <a:rPr lang="de-CH" b="1" dirty="0" err="1"/>
              <a:t>meccanico</a:t>
            </a:r>
            <a:r>
              <a:rPr lang="de-CH" b="1" dirty="0"/>
              <a:t>) è </a:t>
            </a:r>
            <a:r>
              <a:rPr lang="de-CH" b="1" dirty="0" err="1"/>
              <a:t>autorizzato</a:t>
            </a:r>
            <a:r>
              <a:rPr lang="de-CH" b="1" dirty="0"/>
              <a:t> a </a:t>
            </a:r>
            <a:r>
              <a:rPr lang="de-CH" b="1" dirty="0" err="1"/>
              <a:t>fare</a:t>
            </a:r>
            <a:r>
              <a:rPr lang="de-CH" b="1" dirty="0"/>
              <a:t> </a:t>
            </a:r>
            <a:r>
              <a:rPr lang="de-CH" b="1" dirty="0" err="1"/>
              <a:t>cosa</a:t>
            </a:r>
            <a:r>
              <a:rPr lang="de-CH" b="1" dirty="0"/>
              <a:t> </a:t>
            </a:r>
            <a:r>
              <a:rPr lang="de-CH" b="1" dirty="0" err="1"/>
              <a:t>su</a:t>
            </a:r>
            <a:r>
              <a:rPr lang="de-CH" b="1" dirty="0"/>
              <a:t> </a:t>
            </a:r>
            <a:r>
              <a:rPr lang="de-CH" b="1" dirty="0" err="1"/>
              <a:t>una</a:t>
            </a:r>
            <a:r>
              <a:rPr lang="de-CH" b="1" dirty="0"/>
              <a:t> </a:t>
            </a:r>
            <a:r>
              <a:rPr lang="de-CH" b="1" dirty="0" err="1"/>
              <a:t>macchina</a:t>
            </a:r>
            <a:r>
              <a:rPr lang="de-CH" b="1" dirty="0"/>
              <a:t> o </a:t>
            </a:r>
            <a:r>
              <a:rPr lang="de-CH" b="1" dirty="0" err="1"/>
              <a:t>un</a:t>
            </a:r>
            <a:r>
              <a:rPr lang="de-CH" b="1" dirty="0"/>
              <a:t> </a:t>
            </a:r>
            <a:r>
              <a:rPr lang="de-CH" b="1" dirty="0" err="1"/>
              <a:t>impianto</a:t>
            </a:r>
            <a:r>
              <a:rPr lang="de-CH" b="1" dirty="0"/>
              <a:t> e </a:t>
            </a:r>
            <a:r>
              <a:rPr lang="de-CH" b="1" dirty="0" err="1"/>
              <a:t>cosa</a:t>
            </a:r>
            <a:r>
              <a:rPr lang="de-CH" b="1" dirty="0"/>
              <a:t> è di </a:t>
            </a:r>
            <a:r>
              <a:rPr lang="de-CH" b="1" dirty="0" err="1"/>
              <a:t>competenza</a:t>
            </a:r>
            <a:r>
              <a:rPr lang="de-CH" b="1" dirty="0"/>
              <a:t> </a:t>
            </a:r>
            <a:r>
              <a:rPr lang="de-CH" b="1" dirty="0" err="1"/>
              <a:t>esclusiva</a:t>
            </a:r>
            <a:r>
              <a:rPr lang="de-CH" b="1" dirty="0"/>
              <a:t> di </a:t>
            </a:r>
            <a:r>
              <a:rPr lang="de-CH" b="1" dirty="0" err="1"/>
              <a:t>un</a:t>
            </a:r>
            <a:r>
              <a:rPr lang="de-CH" b="1" dirty="0"/>
              <a:t> </a:t>
            </a:r>
            <a:r>
              <a:rPr lang="de-CH" b="1" dirty="0" err="1"/>
              <a:t>elettricista</a:t>
            </a:r>
            <a:r>
              <a:rPr lang="de-CH" b="1" dirty="0"/>
              <a:t> </a:t>
            </a:r>
            <a:r>
              <a:rPr lang="de-CH" b="1" dirty="0" err="1"/>
              <a:t>professionista</a:t>
            </a:r>
            <a:r>
              <a:rPr lang="de-CH" b="1" dirty="0"/>
              <a:t>.</a:t>
            </a:r>
          </a:p>
          <a:p>
            <a:pPr marL="183445" indent="-183445"/>
            <a:endParaRPr lang="de-CH" dirty="0"/>
          </a:p>
          <a:p>
            <a:pPr marL="183445" indent="-183445"/>
            <a:r>
              <a:rPr lang="de-CH" b="1" dirty="0" err="1"/>
              <a:t>Rivolgersi</a:t>
            </a:r>
            <a:r>
              <a:rPr lang="de-CH" b="1" dirty="0"/>
              <a:t> </a:t>
            </a:r>
            <a:r>
              <a:rPr lang="de-CH" b="1" dirty="0" err="1"/>
              <a:t>agli</a:t>
            </a:r>
            <a:r>
              <a:rPr lang="de-CH" b="1" dirty="0"/>
              <a:t> </a:t>
            </a:r>
            <a:r>
              <a:rPr lang="de-CH" b="1" dirty="0" err="1"/>
              <a:t>specialisti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Designare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persone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azienda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autorizzate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svolgere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de-CH" dirty="0"/>
              <a:t>Il personale </a:t>
            </a:r>
            <a:r>
              <a:rPr lang="de-CH" dirty="0" err="1"/>
              <a:t>deve</a:t>
            </a:r>
            <a:r>
              <a:rPr lang="de-CH" dirty="0"/>
              <a:t> </a:t>
            </a:r>
            <a:r>
              <a:rPr lang="de-CH" dirty="0" err="1"/>
              <a:t>sapere</a:t>
            </a:r>
            <a:r>
              <a:rPr lang="de-CH" dirty="0"/>
              <a:t> </a:t>
            </a:r>
            <a:r>
              <a:rPr lang="de-CH" dirty="0" err="1"/>
              <a:t>chi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445" indent="-183445"/>
            <a:r>
              <a:rPr lang="de-CH" b="1" dirty="0"/>
              <a:t>Non </a:t>
            </a:r>
            <a:r>
              <a:rPr lang="de-CH" b="1" dirty="0" err="1"/>
              <a:t>aprire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Prestare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attenzione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cartello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segnale</a:t>
            </a:r>
            <a:r>
              <a:rPr lang="de-CH" dirty="0"/>
              <a:t>,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segnala</a:t>
            </a:r>
            <a:r>
              <a:rPr lang="de-CH" dirty="0"/>
              <a:t> la </a:t>
            </a:r>
            <a:r>
              <a:rPr lang="de-CH" dirty="0" err="1"/>
              <a:t>presenza</a:t>
            </a:r>
            <a:r>
              <a:rPr lang="de-CH" dirty="0"/>
              <a:t> di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pericolo</a:t>
            </a:r>
            <a:r>
              <a:rPr lang="de-CH" dirty="0"/>
              <a:t> di natura </a:t>
            </a:r>
            <a:r>
              <a:rPr lang="de-CH" dirty="0" err="1"/>
              <a:t>elettrica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aprire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quadri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le </a:t>
            </a:r>
            <a:r>
              <a:rPr lang="de-CH" dirty="0" err="1"/>
              <a:t>scatole</a:t>
            </a:r>
            <a:r>
              <a:rPr lang="de-CH" dirty="0"/>
              <a:t> di </a:t>
            </a:r>
            <a:r>
              <a:rPr lang="de-CH" dirty="0" err="1"/>
              <a:t>distribuzione</a:t>
            </a:r>
            <a:r>
              <a:rPr lang="de-CH" dirty="0"/>
              <a:t> o le </a:t>
            </a:r>
            <a:r>
              <a:rPr lang="de-CH" dirty="0" err="1"/>
              <a:t>scatole</a:t>
            </a:r>
            <a:r>
              <a:rPr lang="de-CH" dirty="0"/>
              <a:t> di </a:t>
            </a:r>
            <a:r>
              <a:rPr lang="de-CH" dirty="0" err="1"/>
              <a:t>derivazione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de-CH" dirty="0"/>
            </a:br>
            <a:endParaRPr lang="de-CH" dirty="0"/>
          </a:p>
          <a:p>
            <a:pPr marL="183445" indent="-183445"/>
            <a:r>
              <a:rPr lang="de-CH" b="1" dirty="0" err="1"/>
              <a:t>Proteggersi</a:t>
            </a:r>
            <a:r>
              <a:rPr lang="de-CH" b="1" dirty="0"/>
              <a:t> </a:t>
            </a:r>
            <a:r>
              <a:rPr lang="de-CH" b="1" dirty="0" err="1"/>
              <a:t>dagli</a:t>
            </a:r>
            <a:r>
              <a:rPr lang="de-CH" b="1" dirty="0"/>
              <a:t> </a:t>
            </a:r>
            <a:r>
              <a:rPr lang="de-CH" b="1" dirty="0" err="1"/>
              <a:t>impianti</a:t>
            </a:r>
            <a:r>
              <a:rPr lang="de-CH" b="1" dirty="0"/>
              <a:t> </a:t>
            </a:r>
            <a:r>
              <a:rPr lang="de-CH" b="1" dirty="0" err="1"/>
              <a:t>elettrici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Lavorare</a:t>
            </a:r>
            <a:r>
              <a:rPr lang="de-CH" dirty="0"/>
              <a:t> in </a:t>
            </a:r>
            <a:r>
              <a:rPr lang="de-CH" dirty="0" err="1"/>
              <a:t>prossimità</a:t>
            </a:r>
            <a:r>
              <a:rPr lang="de-CH" dirty="0"/>
              <a:t> di </a:t>
            </a:r>
            <a:r>
              <a:rPr lang="de-CH" dirty="0" err="1"/>
              <a:t>cavi</a:t>
            </a:r>
            <a:r>
              <a:rPr lang="de-CH" dirty="0"/>
              <a:t> o </a:t>
            </a:r>
            <a:r>
              <a:rPr lang="de-CH" dirty="0" err="1"/>
              <a:t>impianti</a:t>
            </a:r>
            <a:r>
              <a:rPr lang="de-CH" dirty="0"/>
              <a:t> </a:t>
            </a:r>
            <a:r>
              <a:rPr lang="de-CH" dirty="0" err="1"/>
              <a:t>elettrici</a:t>
            </a:r>
            <a:r>
              <a:rPr lang="de-CH" dirty="0"/>
              <a:t> solo se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state</a:t>
            </a:r>
            <a:r>
              <a:rPr lang="de-CH" dirty="0"/>
              <a:t> </a:t>
            </a:r>
            <a:r>
              <a:rPr lang="de-CH" dirty="0" err="1"/>
              <a:t>adottate</a:t>
            </a:r>
            <a:r>
              <a:rPr lang="de-CH" dirty="0"/>
              <a:t> le </a:t>
            </a:r>
            <a:r>
              <a:rPr lang="de-CH" dirty="0" err="1"/>
              <a:t>necessarie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r>
              <a:rPr lang="de-CH" dirty="0"/>
              <a:t>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rivolgersi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all'elettricista-installatore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3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Affrontate</a:t>
            </a:r>
            <a:r>
              <a:rPr lang="de-DE" dirty="0"/>
              <a:t> i </a:t>
            </a:r>
            <a:r>
              <a:rPr lang="de-DE" dirty="0" err="1"/>
              <a:t>seguenti</a:t>
            </a:r>
            <a:r>
              <a:rPr lang="de-DE" dirty="0"/>
              <a:t> </a:t>
            </a:r>
            <a:r>
              <a:rPr lang="de-DE" dirty="0" err="1"/>
              <a:t>argomenti</a:t>
            </a:r>
            <a:r>
              <a:rPr lang="de-DE" dirty="0"/>
              <a:t>:</a:t>
            </a:r>
          </a:p>
          <a:p>
            <a:endParaRPr lang="de-CH" dirty="0"/>
          </a:p>
          <a:p>
            <a:pPr marL="183445" indent="-183445"/>
            <a:r>
              <a:rPr lang="de-CH" b="1" dirty="0" err="1"/>
              <a:t>Interruttore</a:t>
            </a:r>
            <a:r>
              <a:rPr lang="de-CH" b="1" dirty="0"/>
              <a:t> differenziale FI (RCD Residual </a:t>
            </a:r>
            <a:r>
              <a:rPr lang="de-CH" b="1" dirty="0" err="1"/>
              <a:t>Current</a:t>
            </a:r>
            <a:r>
              <a:rPr lang="de-CH" b="1" dirty="0"/>
              <a:t> Device)</a:t>
            </a:r>
            <a:endParaRPr lang="de-CH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Utilizzare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apparecchi</a:t>
            </a:r>
            <a:r>
              <a:rPr lang="de-CH" dirty="0"/>
              <a:t> </a:t>
            </a:r>
            <a:r>
              <a:rPr lang="de-CH" dirty="0" err="1"/>
              <a:t>elettrici</a:t>
            </a:r>
            <a:r>
              <a:rPr lang="de-CH" dirty="0"/>
              <a:t> solo se </a:t>
            </a:r>
            <a:r>
              <a:rPr lang="de-CH" dirty="0" err="1"/>
              <a:t>collegati</a:t>
            </a:r>
            <a:r>
              <a:rPr lang="de-CH" dirty="0"/>
              <a:t> a </a:t>
            </a:r>
            <a:r>
              <a:rPr lang="de-CH" dirty="0" err="1"/>
              <a:t>prese</a:t>
            </a:r>
            <a:r>
              <a:rPr lang="de-CH" dirty="0"/>
              <a:t> </a:t>
            </a:r>
            <a:r>
              <a:rPr lang="de-CH" dirty="0" err="1"/>
              <a:t>dotate</a:t>
            </a:r>
            <a:r>
              <a:rPr lang="de-CH" dirty="0"/>
              <a:t> di differenziale (</a:t>
            </a:r>
            <a:r>
              <a:rPr lang="de-CH" dirty="0" err="1"/>
              <a:t>protezione</a:t>
            </a:r>
            <a:r>
              <a:rPr lang="de-CH" dirty="0"/>
              <a:t> FI/RCD). In </a:t>
            </a:r>
            <a:r>
              <a:rPr lang="de-CH" dirty="0" err="1"/>
              <a:t>caso</a:t>
            </a:r>
            <a:r>
              <a:rPr lang="de-CH" dirty="0"/>
              <a:t> di </a:t>
            </a:r>
            <a:r>
              <a:rPr lang="de-CH" dirty="0" err="1"/>
              <a:t>dubbio</a:t>
            </a:r>
            <a:r>
              <a:rPr lang="de-CH" dirty="0"/>
              <a:t>, </a:t>
            </a:r>
            <a:r>
              <a:rPr lang="de-CH" dirty="0" err="1"/>
              <a:t>prendete</a:t>
            </a:r>
            <a:r>
              <a:rPr lang="de-CH" dirty="0"/>
              <a:t> </a:t>
            </a:r>
            <a:r>
              <a:rPr lang="de-CH" dirty="0" err="1"/>
              <a:t>dalla</a:t>
            </a:r>
            <a:r>
              <a:rPr lang="de-CH" dirty="0"/>
              <a:t> </a:t>
            </a:r>
            <a:r>
              <a:rPr lang="de-CH" dirty="0" err="1"/>
              <a:t>vostra</a:t>
            </a:r>
            <a:r>
              <a:rPr lang="de-CH" dirty="0"/>
              <a:t> </a:t>
            </a:r>
            <a:r>
              <a:rPr lang="de-CH" dirty="0" err="1"/>
              <a:t>cassetta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attrezzi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spina</a:t>
            </a:r>
            <a:r>
              <a:rPr lang="de-CH" dirty="0"/>
              <a:t> intermedia </a:t>
            </a:r>
            <a:r>
              <a:rPr lang="de-CH" dirty="0" err="1"/>
              <a:t>dotata</a:t>
            </a:r>
            <a:r>
              <a:rPr lang="de-CH" dirty="0"/>
              <a:t> di differenziale (RCD).</a:t>
            </a:r>
          </a:p>
          <a:p>
            <a:pPr>
              <a:buFont typeface="Arial" pitchFamily="34" charset="0"/>
              <a:buNone/>
            </a:pPr>
            <a:endParaRPr lang="de-CH" dirty="0"/>
          </a:p>
          <a:p>
            <a:pPr marL="183445" indent="-183445"/>
            <a:r>
              <a:rPr lang="de-CH" b="1" dirty="0" err="1"/>
              <a:t>Apparecchi</a:t>
            </a:r>
            <a:r>
              <a:rPr lang="de-CH" b="1" dirty="0"/>
              <a:t>/</a:t>
            </a:r>
            <a:r>
              <a:rPr lang="de-CH" b="1" dirty="0" err="1"/>
              <a:t>danni</a:t>
            </a:r>
            <a:endParaRPr lang="de-CH" b="1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Prima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dell'uso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verificare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non ci </a:t>
            </a:r>
            <a:r>
              <a:rPr lang="de-CH" dirty="0" err="1"/>
              <a:t>siano</a:t>
            </a:r>
            <a:r>
              <a:rPr lang="de-CH" dirty="0"/>
              <a:t> </a:t>
            </a:r>
            <a:r>
              <a:rPr lang="de-CH" dirty="0" err="1"/>
              <a:t>difetti</a:t>
            </a:r>
            <a:r>
              <a:rPr lang="de-CH" dirty="0"/>
              <a:t> o </a:t>
            </a:r>
            <a:r>
              <a:rPr lang="de-CH" dirty="0" err="1"/>
              <a:t>danni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apparecchi</a:t>
            </a:r>
            <a:r>
              <a:rPr lang="de-CH" dirty="0"/>
              <a:t>, </a:t>
            </a:r>
            <a:r>
              <a:rPr lang="de-CH" dirty="0" err="1"/>
              <a:t>cavi</a:t>
            </a:r>
            <a:r>
              <a:rPr lang="de-CH" dirty="0"/>
              <a:t> e </a:t>
            </a:r>
            <a:r>
              <a:rPr lang="de-CH" dirty="0" err="1"/>
              <a:t>spine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Quando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apparecchio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elettrico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proteggere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stessi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l'apparecchio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da tutte le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umidità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acqua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vapore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ecc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difetti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anomali</a:t>
            </a:r>
            <a:r>
              <a:rPr lang="de-CH" dirty="0" err="1"/>
              <a:t>e</a:t>
            </a:r>
            <a:r>
              <a:rPr lang="de-CH" dirty="0"/>
              <a:t> </a:t>
            </a:r>
            <a:r>
              <a:rPr lang="de-CH" dirty="0" err="1"/>
              <a:t>riscontrati</a:t>
            </a:r>
            <a:r>
              <a:rPr lang="de-CH" dirty="0"/>
              <a:t> </a:t>
            </a:r>
            <a:r>
              <a:rPr lang="de-CH" dirty="0" err="1"/>
              <a:t>sugli</a:t>
            </a:r>
            <a:r>
              <a:rPr lang="de-CH" dirty="0"/>
              <a:t> </a:t>
            </a:r>
            <a:r>
              <a:rPr lang="de-CH" dirty="0" err="1"/>
              <a:t>apparecchi</a:t>
            </a:r>
            <a:r>
              <a:rPr lang="de-CH" dirty="0"/>
              <a:t> o </a:t>
            </a:r>
            <a:r>
              <a:rPr lang="de-CH" dirty="0" err="1"/>
              <a:t>sulle</a:t>
            </a:r>
            <a:r>
              <a:rPr lang="de-CH" dirty="0"/>
              <a:t> </a:t>
            </a:r>
            <a:r>
              <a:rPr lang="de-CH" dirty="0" err="1"/>
              <a:t>macchine</a:t>
            </a:r>
            <a:r>
              <a:rPr lang="de-CH" dirty="0"/>
              <a:t>, </a:t>
            </a:r>
            <a:r>
              <a:rPr lang="de-CH" dirty="0" err="1"/>
              <a:t>spegnerli</a:t>
            </a:r>
            <a:r>
              <a:rPr lang="de-CH" dirty="0"/>
              <a:t> subito, </a:t>
            </a:r>
            <a:r>
              <a:rPr lang="de-CH" dirty="0" err="1"/>
              <a:t>eliminare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problema</a:t>
            </a:r>
            <a:r>
              <a:rPr lang="de-CH" dirty="0"/>
              <a:t> o </a:t>
            </a:r>
            <a:r>
              <a:rPr lang="de-CH" dirty="0" err="1"/>
              <a:t>avvisare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superiore.</a:t>
            </a:r>
          </a:p>
          <a:p>
            <a:pPr marL="672633" lvl="1" indent="-183445">
              <a:buFont typeface="Symbol" charset="2"/>
              <a:buChar char="-"/>
            </a:pPr>
            <a:endParaRPr lang="de-CH" dirty="0"/>
          </a:p>
          <a:p>
            <a:pPr marL="183445" indent="-183445"/>
            <a:r>
              <a:rPr lang="de-CH" b="1" dirty="0" err="1"/>
              <a:t>Condizioni</a:t>
            </a:r>
            <a:r>
              <a:rPr lang="de-CH" b="1" dirty="0"/>
              <a:t> </a:t>
            </a:r>
            <a:r>
              <a:rPr lang="de-CH" b="1" dirty="0" err="1"/>
              <a:t>particolari</a:t>
            </a:r>
            <a:endParaRPr lang="de-CH" dirty="0"/>
          </a:p>
          <a:p>
            <a:pPr marL="183584" lvl="1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condizioni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particolari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(ad es. </a:t>
            </a:r>
            <a:r>
              <a:rPr lang="de-CH" dirty="0" err="1"/>
              <a:t>p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resenza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dirty="0" err="1"/>
              <a:t>acqua</a:t>
            </a:r>
            <a:r>
              <a:rPr lang="de-CH" dirty="0"/>
              <a:t> o </a:t>
            </a:r>
            <a:r>
              <a:rPr lang="de-CH" dirty="0" err="1"/>
              <a:t>umidità</a:t>
            </a:r>
            <a:r>
              <a:rPr lang="de-CH" dirty="0"/>
              <a:t>, </a:t>
            </a:r>
            <a:r>
              <a:rPr lang="de-CH" dirty="0" err="1"/>
              <a:t>sporcizia</a:t>
            </a:r>
            <a:r>
              <a:rPr lang="de-CH" dirty="0"/>
              <a:t>, </a:t>
            </a:r>
            <a:r>
              <a:rPr lang="de-CH" dirty="0" err="1"/>
              <a:t>atmosfera</a:t>
            </a:r>
            <a:r>
              <a:rPr lang="de-CH" dirty="0"/>
              <a:t> </a:t>
            </a:r>
            <a:r>
              <a:rPr lang="de-CH" dirty="0" err="1"/>
              <a:t>potenzialmente</a:t>
            </a:r>
            <a:r>
              <a:rPr lang="de-CH" dirty="0"/>
              <a:t> </a:t>
            </a:r>
            <a:r>
              <a:rPr lang="de-CH" dirty="0" err="1"/>
              <a:t>esplosiva</a:t>
            </a:r>
            <a:r>
              <a:rPr lang="de-CH" dirty="0"/>
              <a:t>, </a:t>
            </a:r>
            <a:r>
              <a:rPr lang="de-CH" dirty="0" err="1"/>
              <a:t>locali</a:t>
            </a:r>
            <a:r>
              <a:rPr lang="de-CH" dirty="0"/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ristretti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bisogna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adottare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ulteriori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misure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protezione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de-CH" dirty="0"/>
          </a:p>
          <a:p>
            <a:pPr marL="183445" indent="-183445"/>
            <a:r>
              <a:rPr lang="de-CH" b="1" dirty="0"/>
              <a:t>In </a:t>
            </a:r>
            <a:r>
              <a:rPr lang="de-CH" b="1" dirty="0" err="1"/>
              <a:t>caso</a:t>
            </a:r>
            <a:r>
              <a:rPr lang="de-CH" b="1" dirty="0"/>
              <a:t> di </a:t>
            </a:r>
            <a:r>
              <a:rPr lang="de-CH" b="1" dirty="0" err="1"/>
              <a:t>dubbio</a:t>
            </a:r>
            <a:r>
              <a:rPr lang="de-CH" b="1" dirty="0"/>
              <a:t> </a:t>
            </a:r>
            <a:r>
              <a:rPr lang="de-CH" b="1" dirty="0" err="1"/>
              <a:t>dire</a:t>
            </a:r>
            <a:r>
              <a:rPr lang="de-CH" b="1" dirty="0"/>
              <a:t> STOP!</a:t>
            </a:r>
            <a:br>
              <a:rPr lang="de-DE" dirty="0"/>
            </a:br>
            <a:endParaRPr lang="de-CH" dirty="0"/>
          </a:p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8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Se i </a:t>
            </a:r>
            <a:r>
              <a:rPr lang="de-CH" dirty="0" err="1"/>
              <a:t>lavori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vengono</a:t>
            </a:r>
            <a:r>
              <a:rPr lang="de-CH" dirty="0"/>
              <a:t> </a:t>
            </a:r>
            <a:r>
              <a:rPr lang="de-CH" dirty="0" err="1"/>
              <a:t>effettuati</a:t>
            </a:r>
            <a:r>
              <a:rPr lang="de-CH" dirty="0"/>
              <a:t> in </a:t>
            </a:r>
            <a:r>
              <a:rPr lang="de-CH" dirty="0" err="1"/>
              <a:t>ambienti</a:t>
            </a:r>
            <a:r>
              <a:rPr lang="de-CH" dirty="0"/>
              <a:t> a </a:t>
            </a:r>
            <a:r>
              <a:rPr lang="de-CH" dirty="0" err="1"/>
              <a:t>rischio</a:t>
            </a:r>
            <a:r>
              <a:rPr lang="de-CH" dirty="0"/>
              <a:t> di </a:t>
            </a:r>
            <a:r>
              <a:rPr lang="de-CH" dirty="0" err="1"/>
              <a:t>esplosione</a:t>
            </a:r>
            <a:r>
              <a:rPr lang="de-CH" dirty="0"/>
              <a:t> (</a:t>
            </a:r>
            <a:r>
              <a:rPr lang="de-CH" dirty="0" err="1"/>
              <a:t>zone</a:t>
            </a:r>
            <a:r>
              <a:rPr lang="de-CH" dirty="0"/>
              <a:t> ex) o a </a:t>
            </a:r>
            <a:r>
              <a:rPr lang="de-CH" dirty="0" err="1"/>
              <a:t>rischio</a:t>
            </a:r>
            <a:r>
              <a:rPr lang="de-CH" dirty="0"/>
              <a:t> </a:t>
            </a:r>
            <a:r>
              <a:rPr lang="de-CH" dirty="0" err="1"/>
              <a:t>incendio</a:t>
            </a:r>
            <a:r>
              <a:rPr lang="de-CH" dirty="0"/>
              <a:t>, si </a:t>
            </a:r>
            <a:r>
              <a:rPr lang="de-CH" dirty="0" err="1"/>
              <a:t>impone</a:t>
            </a:r>
            <a:r>
              <a:rPr lang="de-CH" dirty="0"/>
              <a:t> </a:t>
            </a:r>
            <a:r>
              <a:rPr lang="de-CH" dirty="0" err="1"/>
              <a:t>l'adozione</a:t>
            </a:r>
            <a:r>
              <a:rPr lang="de-CH" dirty="0"/>
              <a:t> di </a:t>
            </a:r>
            <a:r>
              <a:rPr lang="de-CH" dirty="0" err="1"/>
              <a:t>ulteriori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Prima e </a:t>
            </a:r>
            <a:r>
              <a:rPr lang="de-CH" dirty="0" err="1"/>
              <a:t>durante</a:t>
            </a:r>
            <a:r>
              <a:rPr lang="de-CH" dirty="0"/>
              <a:t> i </a:t>
            </a:r>
            <a:r>
              <a:rPr lang="de-CH" dirty="0" err="1"/>
              <a:t>lavori</a:t>
            </a:r>
            <a:r>
              <a:rPr lang="de-CH" dirty="0"/>
              <a:t> </a:t>
            </a:r>
            <a:r>
              <a:rPr lang="de-CH" dirty="0" err="1"/>
              <a:t>bisogna</a:t>
            </a:r>
            <a:r>
              <a:rPr lang="de-CH" dirty="0"/>
              <a:t> </a:t>
            </a:r>
            <a:r>
              <a:rPr lang="de-CH" dirty="0" err="1"/>
              <a:t>accertare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non ci </a:t>
            </a:r>
            <a:r>
              <a:rPr lang="de-CH" dirty="0" err="1"/>
              <a:t>sia</a:t>
            </a:r>
            <a:r>
              <a:rPr lang="de-CH" dirty="0"/>
              <a:t> </a:t>
            </a:r>
            <a:r>
              <a:rPr lang="de-CH" dirty="0" err="1"/>
              <a:t>alcun</a:t>
            </a:r>
            <a:r>
              <a:rPr lang="de-CH" dirty="0"/>
              <a:t> </a:t>
            </a:r>
            <a:r>
              <a:rPr lang="de-CH" dirty="0" err="1"/>
              <a:t>pericolo</a:t>
            </a:r>
            <a:r>
              <a:rPr lang="de-CH" dirty="0"/>
              <a:t> di </a:t>
            </a:r>
            <a:r>
              <a:rPr lang="de-CH" dirty="0" err="1"/>
              <a:t>esplosione</a:t>
            </a:r>
            <a:r>
              <a:rPr lang="de-CH" dirty="0"/>
              <a:t> o </a:t>
            </a:r>
            <a:r>
              <a:rPr lang="de-CH" dirty="0" err="1"/>
              <a:t>incendio</a:t>
            </a:r>
            <a:r>
              <a:rPr lang="de-CH" dirty="0"/>
              <a:t>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Cosa </a:t>
            </a:r>
            <a:r>
              <a:rPr lang="de-CH" dirty="0" err="1"/>
              <a:t>significa</a:t>
            </a:r>
            <a:r>
              <a:rPr lang="de-CH" dirty="0"/>
              <a:t> </a:t>
            </a:r>
            <a:r>
              <a:rPr lang="de-CH" dirty="0" err="1"/>
              <a:t>tutto</a:t>
            </a:r>
            <a:r>
              <a:rPr lang="de-CH" dirty="0"/>
              <a:t>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concretamente</a:t>
            </a:r>
            <a:r>
              <a:rPr lang="de-CH" dirty="0"/>
              <a:t>? Passate al </a:t>
            </a:r>
            <a:r>
              <a:rPr lang="de-CH" dirty="0" err="1"/>
              <a:t>lucido</a:t>
            </a:r>
            <a:r>
              <a:rPr lang="de-CH" dirty="0"/>
              <a:t> </a:t>
            </a:r>
            <a:r>
              <a:rPr lang="de-CH" dirty="0" err="1"/>
              <a:t>successivo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</a:pPr>
            <a:r>
              <a:rPr lang="de-CH" dirty="0" err="1"/>
              <a:t>Mostrate</a:t>
            </a:r>
            <a:r>
              <a:rPr lang="de-CH" dirty="0"/>
              <a:t> </a:t>
            </a:r>
            <a:r>
              <a:rPr lang="de-CH" dirty="0" err="1"/>
              <a:t>comprensione</a:t>
            </a:r>
            <a:r>
              <a:rPr lang="de-CH" dirty="0"/>
              <a:t> per la difficile </a:t>
            </a:r>
            <a:r>
              <a:rPr lang="de-CH" dirty="0" err="1"/>
              <a:t>realtà</a:t>
            </a:r>
            <a:r>
              <a:rPr lang="de-CH" dirty="0"/>
              <a:t> in </a:t>
            </a:r>
            <a:r>
              <a:rPr lang="de-CH" dirty="0" err="1"/>
              <a:t>azienda</a:t>
            </a:r>
            <a:r>
              <a:rPr lang="de-CH" dirty="0"/>
              <a:t>, </a:t>
            </a:r>
            <a:r>
              <a:rPr lang="de-CH" dirty="0" err="1"/>
              <a:t>ma</a:t>
            </a:r>
            <a:r>
              <a:rPr lang="de-CH" dirty="0"/>
              <a:t> </a:t>
            </a:r>
            <a:r>
              <a:rPr lang="de-CH" dirty="0" err="1"/>
              <a:t>chiarite</a:t>
            </a:r>
            <a:r>
              <a:rPr lang="de-CH" dirty="0"/>
              <a:t> due </a:t>
            </a:r>
            <a:r>
              <a:rPr lang="de-CH" dirty="0" err="1"/>
              <a:t>false</a:t>
            </a:r>
            <a:r>
              <a:rPr lang="de-CH" dirty="0"/>
              <a:t> </a:t>
            </a:r>
            <a:r>
              <a:rPr lang="de-CH" dirty="0" err="1"/>
              <a:t>convinzioni</a:t>
            </a:r>
            <a:r>
              <a:rPr lang="de-CH" dirty="0"/>
              <a:t>, </a:t>
            </a:r>
            <a:r>
              <a:rPr lang="de-CH" dirty="0" err="1"/>
              <a:t>ossia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44233"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Andrà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comunque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bene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»,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primo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errore</a:t>
            </a:r>
          </a:p>
          <a:p>
            <a:pPr defTabSz="944233">
              <a:tabLst>
                <a:tab pos="183601" algn="l"/>
              </a:tabLst>
            </a:pPr>
            <a:r>
              <a:rPr lang="de-CH" dirty="0"/>
              <a:t>«Così si </a:t>
            </a:r>
            <a:r>
              <a:rPr lang="de-CH" dirty="0" err="1"/>
              <a:t>fa</a:t>
            </a:r>
            <a:r>
              <a:rPr lang="de-CH" dirty="0"/>
              <a:t> più in </a:t>
            </a:r>
            <a:r>
              <a:rPr lang="de-CH" dirty="0" err="1"/>
              <a:t>fretta</a:t>
            </a:r>
            <a:r>
              <a:rPr lang="de-CH" dirty="0"/>
              <a:t>», </a:t>
            </a:r>
            <a:r>
              <a:rPr lang="de-CH" dirty="0" err="1"/>
              <a:t>secondo</a:t>
            </a:r>
            <a:r>
              <a:rPr lang="de-CH" dirty="0"/>
              <a:t> errore</a:t>
            </a:r>
          </a:p>
          <a:p>
            <a:pPr>
              <a:buNone/>
            </a:pPr>
            <a:endParaRPr lang="de-CH" dirty="0"/>
          </a:p>
          <a:p>
            <a:r>
              <a:rPr lang="de-CH" b="1" dirty="0" err="1"/>
              <a:t>Fatti</a:t>
            </a:r>
            <a:r>
              <a:rPr lang="de-CH" b="1" dirty="0"/>
              <a:t>:</a:t>
            </a:r>
          </a:p>
          <a:p>
            <a:pPr marL="244595" indent="-244595">
              <a:buFont typeface="+mj-lt"/>
              <a:buAutoNum type="arabicPeriod"/>
            </a:pP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professionista</a:t>
            </a:r>
            <a:r>
              <a:rPr lang="de-CH" dirty="0"/>
              <a:t> </a:t>
            </a:r>
            <a:r>
              <a:rPr lang="de-CH" dirty="0" err="1"/>
              <a:t>responsabile</a:t>
            </a:r>
            <a:r>
              <a:rPr lang="de-CH" dirty="0"/>
              <a:t> non </a:t>
            </a:r>
            <a:r>
              <a:rPr lang="de-CH" dirty="0" err="1"/>
              <a:t>lascia</a:t>
            </a:r>
            <a:r>
              <a:rPr lang="de-CH" dirty="0"/>
              <a:t> </a:t>
            </a:r>
            <a:r>
              <a:rPr lang="de-CH" dirty="0" err="1"/>
              <a:t>nulla</a:t>
            </a:r>
            <a:r>
              <a:rPr lang="de-CH" dirty="0"/>
              <a:t> al </a:t>
            </a:r>
            <a:r>
              <a:rPr lang="de-CH" dirty="0" err="1"/>
              <a:t>caso</a:t>
            </a:r>
            <a:r>
              <a:rPr lang="de-CH" dirty="0"/>
              <a:t>, non </a:t>
            </a:r>
            <a:r>
              <a:rPr lang="de-CH" dirty="0" err="1"/>
              <a:t>sfida</a:t>
            </a:r>
            <a:r>
              <a:rPr lang="de-CH" dirty="0"/>
              <a:t> la </a:t>
            </a:r>
            <a:r>
              <a:rPr lang="de-CH" dirty="0" err="1"/>
              <a:t>sorte</a:t>
            </a:r>
            <a:r>
              <a:rPr lang="de-CH" dirty="0"/>
              <a:t>, </a:t>
            </a:r>
            <a:r>
              <a:rPr lang="de-CH" dirty="0" err="1"/>
              <a:t>ma</a:t>
            </a:r>
            <a:r>
              <a:rPr lang="de-CH" dirty="0"/>
              <a:t> si </a:t>
            </a:r>
            <a:r>
              <a:rPr lang="de-CH" dirty="0" err="1"/>
              <a:t>ferma</a:t>
            </a:r>
            <a:r>
              <a:rPr lang="de-CH" dirty="0"/>
              <a:t> di fronte a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situazione</a:t>
            </a:r>
            <a:r>
              <a:rPr lang="de-CH" dirty="0"/>
              <a:t> </a:t>
            </a:r>
            <a:r>
              <a:rPr lang="de-CH" dirty="0" err="1"/>
              <a:t>potenzialmente</a:t>
            </a:r>
            <a:r>
              <a:rPr lang="de-CH" dirty="0"/>
              <a:t> </a:t>
            </a:r>
            <a:r>
              <a:rPr lang="de-CH" dirty="0" err="1"/>
              <a:t>pericolosa</a:t>
            </a:r>
            <a:r>
              <a:rPr lang="de-CH" dirty="0"/>
              <a:t>.</a:t>
            </a:r>
          </a:p>
          <a:p>
            <a:pPr marL="244595" indent="-244595">
              <a:buFont typeface="+mj-lt"/>
              <a:buAutoNum type="arabicPeriod"/>
            </a:pPr>
            <a:r>
              <a:rPr lang="de-CH" dirty="0"/>
              <a:t>Chi </a:t>
            </a:r>
            <a:r>
              <a:rPr lang="de-CH" dirty="0" err="1"/>
              <a:t>rispetta</a:t>
            </a:r>
            <a:r>
              <a:rPr lang="de-CH" dirty="0"/>
              <a:t> le </a:t>
            </a:r>
            <a:r>
              <a:rPr lang="de-CH" dirty="0" err="1"/>
              <a:t>regole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r>
              <a:rPr lang="de-CH" dirty="0"/>
              <a:t>, non solo </a:t>
            </a:r>
            <a:r>
              <a:rPr lang="de-CH" dirty="0" err="1"/>
              <a:t>impedisce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infortunio</a:t>
            </a:r>
            <a:r>
              <a:rPr lang="de-CH" dirty="0"/>
              <a:t>, </a:t>
            </a:r>
            <a:r>
              <a:rPr lang="de-CH" dirty="0" err="1"/>
              <a:t>ma</a:t>
            </a:r>
            <a:r>
              <a:rPr lang="de-CH" dirty="0"/>
              <a:t>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interruzioni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produzione</a:t>
            </a:r>
            <a:r>
              <a:rPr lang="de-CH" dirty="0"/>
              <a:t>, </a:t>
            </a:r>
            <a:r>
              <a:rPr lang="de-CH" dirty="0" err="1"/>
              <a:t>assenze</a:t>
            </a:r>
            <a:r>
              <a:rPr lang="de-CH" dirty="0"/>
              <a:t> </a:t>
            </a:r>
            <a:r>
              <a:rPr lang="de-CH" dirty="0" err="1"/>
              <a:t>dal</a:t>
            </a:r>
            <a:r>
              <a:rPr lang="de-CH" dirty="0"/>
              <a:t> </a:t>
            </a:r>
            <a:r>
              <a:rPr lang="de-CH" dirty="0" err="1"/>
              <a:t>lavoro</a:t>
            </a:r>
            <a:r>
              <a:rPr lang="de-CH" dirty="0"/>
              <a:t>, </a:t>
            </a:r>
            <a:r>
              <a:rPr lang="de-CH" dirty="0" err="1"/>
              <a:t>costi</a:t>
            </a:r>
            <a:r>
              <a:rPr lang="de-CH" dirty="0"/>
              <a:t> </a:t>
            </a:r>
            <a:r>
              <a:rPr lang="de-CH" dirty="0" err="1"/>
              <a:t>d'infortunio</a:t>
            </a:r>
            <a:r>
              <a:rPr lang="de-CH" dirty="0"/>
              <a:t> e </a:t>
            </a:r>
            <a:r>
              <a:rPr lang="de-CH" dirty="0" err="1"/>
              <a:t>molte</a:t>
            </a:r>
            <a:r>
              <a:rPr lang="de-CH" dirty="0"/>
              <a:t> </a:t>
            </a:r>
            <a:r>
              <a:rPr lang="de-CH" dirty="0" err="1"/>
              <a:t>sofferenze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Dire </a:t>
            </a:r>
            <a:r>
              <a:rPr lang="de-CH" dirty="0" err="1"/>
              <a:t>che</a:t>
            </a:r>
            <a:r>
              <a:rPr lang="de-CH" dirty="0"/>
              <a:t> si ha poco tempo non è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scusa</a:t>
            </a:r>
            <a:r>
              <a:rPr lang="de-CH" dirty="0"/>
              <a:t> </a:t>
            </a:r>
            <a:r>
              <a:rPr lang="de-CH" dirty="0" err="1"/>
              <a:t>valida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7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 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</a:t>
            </a:r>
            <a:r>
              <a:rPr lang="de-CH" dirty="0" err="1"/>
              <a:t>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vengono</a:t>
            </a:r>
            <a:r>
              <a:rPr lang="de-CH" dirty="0"/>
              <a:t> </a:t>
            </a:r>
            <a:r>
              <a:rPr lang="de-CH" dirty="0" err="1"/>
              <a:t>effettuati</a:t>
            </a:r>
            <a:r>
              <a:rPr lang="de-CH" dirty="0"/>
              <a:t> in </a:t>
            </a:r>
            <a:r>
              <a:rPr lang="de-CH" dirty="0" err="1"/>
              <a:t>ambienti</a:t>
            </a:r>
            <a:r>
              <a:rPr lang="de-CH" dirty="0"/>
              <a:t> a </a:t>
            </a:r>
            <a:r>
              <a:rPr lang="de-CH" dirty="0" err="1"/>
              <a:t>rischio</a:t>
            </a:r>
            <a:r>
              <a:rPr lang="de-CH" dirty="0"/>
              <a:t> di </a:t>
            </a:r>
            <a:r>
              <a:rPr lang="de-CH" dirty="0" err="1"/>
              <a:t>esplosione</a:t>
            </a:r>
            <a:r>
              <a:rPr lang="de-CH" dirty="0"/>
              <a:t> (</a:t>
            </a:r>
            <a:r>
              <a:rPr lang="de-CH" dirty="0" err="1"/>
              <a:t>zone</a:t>
            </a:r>
            <a:r>
              <a:rPr lang="de-CH" dirty="0"/>
              <a:t> ex) o a </a:t>
            </a:r>
            <a:r>
              <a:rPr lang="de-CH" dirty="0" err="1"/>
              <a:t>rischio</a:t>
            </a:r>
            <a:r>
              <a:rPr lang="de-CH" dirty="0"/>
              <a:t> </a:t>
            </a:r>
            <a:r>
              <a:rPr lang="de-CH" dirty="0" err="1"/>
              <a:t>incendio</a:t>
            </a:r>
            <a:r>
              <a:rPr lang="de-CH" dirty="0"/>
              <a:t>, si </a:t>
            </a:r>
            <a:r>
              <a:rPr lang="de-CH" dirty="0" err="1"/>
              <a:t>impone</a:t>
            </a:r>
            <a:r>
              <a:rPr lang="de-CH" dirty="0"/>
              <a:t> </a:t>
            </a:r>
            <a:r>
              <a:rPr lang="de-CH" dirty="0" err="1"/>
              <a:t>l'adozione</a:t>
            </a:r>
            <a:r>
              <a:rPr lang="de-CH" dirty="0"/>
              <a:t> di </a:t>
            </a:r>
            <a:r>
              <a:rPr lang="de-CH" dirty="0" err="1"/>
              <a:t>ulteriori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Prima e </a:t>
            </a:r>
            <a:r>
              <a:rPr lang="de-CH" dirty="0" err="1"/>
              <a:t>durante</a:t>
            </a:r>
            <a:r>
              <a:rPr lang="de-CH" dirty="0"/>
              <a:t> i </a:t>
            </a:r>
            <a:r>
              <a:rPr lang="de-CH" dirty="0" err="1"/>
              <a:t>lavori</a:t>
            </a:r>
            <a:r>
              <a:rPr lang="de-CH" dirty="0"/>
              <a:t> </a:t>
            </a:r>
            <a:r>
              <a:rPr lang="de-CH" dirty="0" err="1"/>
              <a:t>bisogna</a:t>
            </a:r>
            <a:r>
              <a:rPr lang="de-CH" dirty="0"/>
              <a:t> </a:t>
            </a:r>
            <a:r>
              <a:rPr lang="de-CH" dirty="0" err="1"/>
              <a:t>accertare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non ci </a:t>
            </a:r>
            <a:r>
              <a:rPr lang="de-CH" dirty="0" err="1"/>
              <a:t>sia</a:t>
            </a:r>
            <a:r>
              <a:rPr lang="de-CH" dirty="0"/>
              <a:t> </a:t>
            </a:r>
            <a:r>
              <a:rPr lang="de-CH" dirty="0" err="1"/>
              <a:t>alcun</a:t>
            </a:r>
            <a:r>
              <a:rPr lang="de-CH" dirty="0"/>
              <a:t> </a:t>
            </a:r>
            <a:r>
              <a:rPr lang="de-CH" dirty="0" err="1"/>
              <a:t>pericolo</a:t>
            </a:r>
            <a:r>
              <a:rPr lang="de-CH" dirty="0"/>
              <a:t> di </a:t>
            </a:r>
            <a:r>
              <a:rPr lang="de-CH" dirty="0" err="1"/>
              <a:t>esplosione</a:t>
            </a:r>
            <a:r>
              <a:rPr lang="de-CH" dirty="0"/>
              <a:t> o </a:t>
            </a:r>
            <a:r>
              <a:rPr lang="de-CH" dirty="0" err="1"/>
              <a:t>incendio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95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I </a:t>
            </a:r>
            <a:r>
              <a:rPr lang="de-CH" dirty="0" err="1"/>
              <a:t>lavori</a:t>
            </a:r>
            <a:r>
              <a:rPr lang="de-CH" dirty="0"/>
              <a:t> </a:t>
            </a:r>
            <a:r>
              <a:rPr lang="de-CH" dirty="0" err="1"/>
              <a:t>negli</a:t>
            </a:r>
            <a:r>
              <a:rPr lang="de-CH" dirty="0"/>
              <a:t> </a:t>
            </a:r>
            <a:r>
              <a:rPr lang="de-CH" dirty="0" err="1"/>
              <a:t>spazi</a:t>
            </a:r>
            <a:r>
              <a:rPr lang="de-CH" dirty="0"/>
              <a:t> </a:t>
            </a:r>
            <a:r>
              <a:rPr lang="de-CH" dirty="0" err="1"/>
              <a:t>ristretti</a:t>
            </a:r>
            <a:r>
              <a:rPr lang="de-CH" dirty="0"/>
              <a:t> </a:t>
            </a:r>
            <a:r>
              <a:rPr lang="de-CH" dirty="0" err="1"/>
              <a:t>devono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</a:t>
            </a:r>
            <a:r>
              <a:rPr lang="de-CH" dirty="0" err="1"/>
              <a:t>svolti</a:t>
            </a:r>
            <a:r>
              <a:rPr lang="de-CH" dirty="0"/>
              <a:t> solo da personale </a:t>
            </a:r>
            <a:r>
              <a:rPr lang="de-CH" dirty="0" err="1"/>
              <a:t>ben</a:t>
            </a:r>
            <a:r>
              <a:rPr lang="de-CH" dirty="0"/>
              <a:t> </a:t>
            </a:r>
            <a:r>
              <a:rPr lang="de-CH" dirty="0" err="1"/>
              <a:t>addestrato</a:t>
            </a:r>
            <a:r>
              <a:rPr lang="de-CH" dirty="0"/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 err="1"/>
              <a:t>Spiegate</a:t>
            </a:r>
            <a:r>
              <a:rPr lang="de-CH" dirty="0"/>
              <a:t> ai </a:t>
            </a:r>
            <a:r>
              <a:rPr lang="de-CH" dirty="0" err="1"/>
              <a:t>lavoratori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devono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molto </a:t>
            </a:r>
            <a:r>
              <a:rPr lang="de-CH" dirty="0" err="1"/>
              <a:t>prudenti</a:t>
            </a:r>
            <a:r>
              <a:rPr lang="de-CH" dirty="0"/>
              <a:t> </a:t>
            </a:r>
            <a:r>
              <a:rPr lang="de-CH" dirty="0" err="1"/>
              <a:t>quando</a:t>
            </a:r>
            <a:r>
              <a:rPr lang="de-CH" dirty="0"/>
              <a:t> </a:t>
            </a:r>
            <a:r>
              <a:rPr lang="de-CH" dirty="0" err="1"/>
              <a:t>intervengono</a:t>
            </a:r>
            <a:r>
              <a:rPr lang="de-CH" dirty="0"/>
              <a:t> in </a:t>
            </a:r>
            <a:r>
              <a:rPr lang="de-CH" dirty="0" err="1"/>
              <a:t>spazi</a:t>
            </a:r>
            <a:r>
              <a:rPr lang="de-CH" dirty="0"/>
              <a:t> </a:t>
            </a:r>
            <a:r>
              <a:rPr lang="de-CH" dirty="0" err="1"/>
              <a:t>ristretti</a:t>
            </a:r>
            <a:r>
              <a:rPr lang="de-CH" dirty="0"/>
              <a:t> (ad es. </a:t>
            </a:r>
            <a:r>
              <a:rPr lang="de-CH" dirty="0" err="1"/>
              <a:t>cisterne</a:t>
            </a:r>
            <a:r>
              <a:rPr lang="de-CH" dirty="0"/>
              <a:t>, </a:t>
            </a:r>
            <a:r>
              <a:rPr lang="de-CH" dirty="0" err="1"/>
              <a:t>tubature</a:t>
            </a:r>
            <a:r>
              <a:rPr lang="de-CH" dirty="0"/>
              <a:t>, </a:t>
            </a:r>
            <a:r>
              <a:rPr lang="de-CH" dirty="0" err="1"/>
              <a:t>canalizzazioni</a:t>
            </a:r>
            <a:r>
              <a:rPr lang="de-CH" dirty="0"/>
              <a:t>, </a:t>
            </a:r>
            <a:r>
              <a:rPr lang="de-CH" dirty="0" err="1"/>
              <a:t>pozzi</a:t>
            </a:r>
            <a:r>
              <a:rPr lang="de-CH" dirty="0"/>
              <a:t>, </a:t>
            </a:r>
            <a:r>
              <a:rPr lang="de-CH" dirty="0" err="1"/>
              <a:t>cunicoli</a:t>
            </a:r>
            <a:r>
              <a:rPr lang="de-CH" dirty="0"/>
              <a:t>, </a:t>
            </a:r>
            <a:r>
              <a:rPr lang="de-CH" dirty="0" err="1"/>
              <a:t>container</a:t>
            </a:r>
            <a:r>
              <a:rPr lang="de-CH" dirty="0"/>
              <a:t> e </a:t>
            </a:r>
            <a:r>
              <a:rPr lang="de-CH" dirty="0" err="1"/>
              <a:t>cantine</a:t>
            </a:r>
            <a:r>
              <a:rPr lang="de-CH" dirty="0"/>
              <a:t> senza </a:t>
            </a:r>
            <a:r>
              <a:rPr lang="de-CH" dirty="0" err="1"/>
              <a:t>finestre</a:t>
            </a:r>
            <a:r>
              <a:rPr lang="de-CH" dirty="0"/>
              <a:t>).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Cosa </a:t>
            </a:r>
            <a:r>
              <a:rPr lang="de-CH" dirty="0" err="1"/>
              <a:t>significa</a:t>
            </a:r>
            <a:r>
              <a:rPr lang="de-CH" dirty="0"/>
              <a:t> </a:t>
            </a:r>
            <a:r>
              <a:rPr lang="de-CH" dirty="0" err="1"/>
              <a:t>tutto</a:t>
            </a:r>
            <a:r>
              <a:rPr lang="de-CH" dirty="0"/>
              <a:t>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concretamente</a:t>
            </a:r>
            <a:r>
              <a:rPr lang="de-CH" dirty="0"/>
              <a:t>? Passate al </a:t>
            </a:r>
            <a:r>
              <a:rPr lang="de-CH" dirty="0" err="1"/>
              <a:t>lucido</a:t>
            </a:r>
            <a:r>
              <a:rPr lang="de-CH" dirty="0"/>
              <a:t> </a:t>
            </a:r>
            <a:r>
              <a:rPr lang="de-CH" dirty="0" err="1"/>
              <a:t>successivo</a:t>
            </a:r>
            <a:r>
              <a:rPr lang="de-CH" dirty="0"/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4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dirty="0"/>
              <a:t>I </a:t>
            </a:r>
            <a:r>
              <a:rPr lang="de-CH" dirty="0" err="1"/>
              <a:t>lavori</a:t>
            </a:r>
            <a:r>
              <a:rPr lang="de-CH" dirty="0"/>
              <a:t> </a:t>
            </a:r>
            <a:r>
              <a:rPr lang="de-CH" dirty="0" err="1"/>
              <a:t>negli</a:t>
            </a:r>
            <a:r>
              <a:rPr lang="de-CH" dirty="0"/>
              <a:t> </a:t>
            </a:r>
            <a:r>
              <a:rPr lang="de-CH" dirty="0" err="1"/>
              <a:t>spazi</a:t>
            </a:r>
            <a:r>
              <a:rPr lang="de-CH" dirty="0"/>
              <a:t> </a:t>
            </a:r>
            <a:r>
              <a:rPr lang="de-CH" dirty="0" err="1"/>
              <a:t>ristretti</a:t>
            </a:r>
            <a:r>
              <a:rPr lang="de-CH" dirty="0"/>
              <a:t> </a:t>
            </a:r>
            <a:r>
              <a:rPr lang="de-CH" dirty="0" err="1"/>
              <a:t>devono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</a:t>
            </a:r>
            <a:r>
              <a:rPr lang="de-CH" dirty="0" err="1"/>
              <a:t>svolti</a:t>
            </a:r>
            <a:r>
              <a:rPr lang="de-CH" dirty="0"/>
              <a:t> solo da personale </a:t>
            </a:r>
            <a:r>
              <a:rPr lang="de-CH" dirty="0" err="1"/>
              <a:t>ben</a:t>
            </a:r>
            <a:r>
              <a:rPr lang="de-CH" dirty="0"/>
              <a:t> </a:t>
            </a:r>
            <a:r>
              <a:rPr lang="de-CH" dirty="0" err="1"/>
              <a:t>addestrato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  <a:defRPr/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Spiegate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ai </a:t>
            </a:r>
            <a:r>
              <a:rPr lang="de-CH" dirty="0" err="1"/>
              <a:t>lavoratori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devono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molto </a:t>
            </a:r>
            <a:r>
              <a:rPr lang="de-CH" dirty="0" err="1"/>
              <a:t>prudenti</a:t>
            </a:r>
            <a:r>
              <a:rPr lang="de-CH" dirty="0"/>
              <a:t> </a:t>
            </a:r>
            <a:r>
              <a:rPr lang="de-CH" dirty="0" err="1"/>
              <a:t>quando</a:t>
            </a:r>
            <a:r>
              <a:rPr lang="de-CH" dirty="0"/>
              <a:t> </a:t>
            </a:r>
            <a:r>
              <a:rPr lang="de-CH" dirty="0" err="1"/>
              <a:t>intervengono</a:t>
            </a:r>
            <a:r>
              <a:rPr lang="de-CH" dirty="0"/>
              <a:t> in </a:t>
            </a:r>
            <a:r>
              <a:rPr lang="de-CH" dirty="0" err="1"/>
              <a:t>spazi</a:t>
            </a:r>
            <a:r>
              <a:rPr lang="de-CH" dirty="0"/>
              <a:t> </a:t>
            </a:r>
            <a:r>
              <a:rPr lang="de-CH" dirty="0" err="1"/>
              <a:t>ristretti</a:t>
            </a:r>
            <a:r>
              <a:rPr lang="de-CH" dirty="0"/>
              <a:t> (ad es. </a:t>
            </a:r>
            <a:r>
              <a:rPr lang="de-CH" dirty="0" err="1"/>
              <a:t>cisterne</a:t>
            </a:r>
            <a:r>
              <a:rPr lang="de-CH" dirty="0"/>
              <a:t>, </a:t>
            </a:r>
            <a:r>
              <a:rPr lang="de-CH" dirty="0" err="1"/>
              <a:t>tubature</a:t>
            </a:r>
            <a:r>
              <a:rPr lang="de-CH" dirty="0"/>
              <a:t>, </a:t>
            </a:r>
            <a:r>
              <a:rPr lang="de-CH" dirty="0" err="1"/>
              <a:t>canalizzazioni</a:t>
            </a:r>
            <a:r>
              <a:rPr lang="de-CH" dirty="0"/>
              <a:t>, </a:t>
            </a:r>
            <a:r>
              <a:rPr lang="de-CH" dirty="0" err="1"/>
              <a:t>pozzi</a:t>
            </a:r>
            <a:r>
              <a:rPr lang="de-CH" dirty="0"/>
              <a:t>, </a:t>
            </a:r>
            <a:r>
              <a:rPr lang="de-CH" dirty="0" err="1"/>
              <a:t>cunicoli</a:t>
            </a:r>
            <a:r>
              <a:rPr lang="de-CH" dirty="0"/>
              <a:t>, </a:t>
            </a:r>
            <a:r>
              <a:rPr lang="de-CH" dirty="0" err="1"/>
              <a:t>container</a:t>
            </a:r>
            <a:r>
              <a:rPr lang="de-CH" dirty="0"/>
              <a:t> e </a:t>
            </a:r>
            <a:r>
              <a:rPr lang="de-CH" dirty="0" err="1"/>
              <a:t>cantine</a:t>
            </a:r>
            <a:r>
              <a:rPr lang="de-CH" dirty="0"/>
              <a:t> senza </a:t>
            </a:r>
            <a:r>
              <a:rPr lang="de-CH" dirty="0" err="1"/>
              <a:t>finestre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169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nell'aria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si </a:t>
            </a:r>
            <a:r>
              <a:rPr lang="de-CH" dirty="0" err="1"/>
              <a:t>disperdono</a:t>
            </a:r>
            <a:r>
              <a:rPr lang="de-CH" dirty="0"/>
              <a:t> gas o </a:t>
            </a:r>
            <a:r>
              <a:rPr lang="de-CH" dirty="0" err="1"/>
              <a:t>vapori</a:t>
            </a:r>
            <a:r>
              <a:rPr lang="de-CH" dirty="0"/>
              <a:t> di </a:t>
            </a:r>
            <a:r>
              <a:rPr lang="de-CH" dirty="0" err="1"/>
              <a:t>solventi</a:t>
            </a:r>
            <a:r>
              <a:rPr lang="de-CH" dirty="0"/>
              <a:t>, è molto </a:t>
            </a:r>
            <a:r>
              <a:rPr lang="de-CH" dirty="0" err="1"/>
              <a:t>facile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si </a:t>
            </a:r>
            <a:r>
              <a:rPr lang="de-CH" dirty="0" err="1"/>
              <a:t>formi</a:t>
            </a:r>
            <a:r>
              <a:rPr lang="de-CH" dirty="0"/>
              <a:t> </a:t>
            </a:r>
            <a:r>
              <a:rPr lang="de-CH" dirty="0" err="1"/>
              <a:t>un'</a:t>
            </a:r>
            <a:r>
              <a:rPr lang="de-CH" b="1" dirty="0" err="1"/>
              <a:t>atmosfera</a:t>
            </a:r>
            <a:r>
              <a:rPr lang="de-CH" b="1" dirty="0"/>
              <a:t> </a:t>
            </a:r>
            <a:r>
              <a:rPr lang="de-CH" b="1" dirty="0" err="1"/>
              <a:t>esplosiva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:</a:t>
            </a:r>
            <a:br>
              <a:rPr lang="de-CH" dirty="0">
                <a:latin typeface="Arial" pitchFamily="34" charset="0"/>
                <a:ea typeface="+mn-ea"/>
                <a:cs typeface="Arial" pitchFamily="34" charset="0"/>
              </a:rPr>
            </a:b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incendio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di </a:t>
            </a:r>
            <a:r>
              <a:rPr lang="de-CH" dirty="0" err="1"/>
              <a:t>esplosione</a:t>
            </a:r>
            <a:r>
              <a:rPr lang="de-CH" dirty="0"/>
              <a:t>: </a:t>
            </a:r>
            <a:r>
              <a:rPr lang="de-CH" dirty="0" err="1"/>
              <a:t>con</a:t>
            </a:r>
            <a:r>
              <a:rPr lang="de-CH" dirty="0"/>
              <a:t> i gas </a:t>
            </a:r>
            <a:r>
              <a:rPr lang="de-CH" dirty="0" err="1"/>
              <a:t>liquefatti</a:t>
            </a:r>
            <a:r>
              <a:rPr lang="de-CH" dirty="0"/>
              <a:t> (</a:t>
            </a:r>
            <a:r>
              <a:rPr lang="de-CH" dirty="0" err="1"/>
              <a:t>propano</a:t>
            </a:r>
            <a:r>
              <a:rPr lang="de-CH" dirty="0"/>
              <a:t>, </a:t>
            </a:r>
            <a:r>
              <a:rPr lang="de-CH" dirty="0" err="1"/>
              <a:t>butano</a:t>
            </a:r>
            <a:r>
              <a:rPr lang="de-CH" dirty="0"/>
              <a:t>) o </a:t>
            </a:r>
            <a:r>
              <a:rPr lang="de-CH" dirty="0" err="1"/>
              <a:t>prodotti</a:t>
            </a:r>
            <a:r>
              <a:rPr lang="de-CH" dirty="0"/>
              <a:t> a </a:t>
            </a:r>
            <a:r>
              <a:rPr lang="de-CH" dirty="0" err="1"/>
              <a:t>base</a:t>
            </a:r>
            <a:r>
              <a:rPr lang="de-CH" dirty="0"/>
              <a:t> di </a:t>
            </a:r>
            <a:r>
              <a:rPr lang="de-CH" dirty="0" err="1"/>
              <a:t>solventi</a:t>
            </a:r>
            <a:r>
              <a:rPr lang="de-CH" dirty="0"/>
              <a:t> (</a:t>
            </a:r>
            <a:r>
              <a:rPr lang="de-CH" dirty="0" err="1"/>
              <a:t>vernici</a:t>
            </a:r>
            <a:r>
              <a:rPr lang="de-CH" dirty="0"/>
              <a:t>, </a:t>
            </a:r>
            <a:r>
              <a:rPr lang="de-CH" dirty="0" err="1"/>
              <a:t>colle</a:t>
            </a:r>
            <a:r>
              <a:rPr lang="de-CH" dirty="0"/>
              <a:t>, </a:t>
            </a:r>
            <a:r>
              <a:rPr lang="de-CH" dirty="0" err="1"/>
              <a:t>colori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intossicazione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fuoriuscita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gas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salute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combustione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(per es. </a:t>
            </a:r>
            <a:r>
              <a:rPr lang="de-CH" dirty="0" err="1"/>
              <a:t>saldatura</a:t>
            </a:r>
            <a:r>
              <a:rPr lang="de-CH" dirty="0"/>
              <a:t>, </a:t>
            </a:r>
            <a:r>
              <a:rPr lang="de-CH" dirty="0" err="1"/>
              <a:t>taglio</a:t>
            </a:r>
            <a:r>
              <a:rPr lang="de-CH" dirty="0"/>
              <a:t>, </a:t>
            </a:r>
            <a:r>
              <a:rPr lang="de-CH" dirty="0" err="1"/>
              <a:t>brasatura</a:t>
            </a:r>
            <a:r>
              <a:rPr lang="de-CH" dirty="0"/>
              <a:t>) o </a:t>
            </a:r>
            <a:r>
              <a:rPr lang="de-CH" dirty="0" err="1"/>
              <a:t>utilizzando</a:t>
            </a:r>
            <a:r>
              <a:rPr lang="de-CH" dirty="0"/>
              <a:t> </a:t>
            </a:r>
            <a:r>
              <a:rPr lang="de-CH" dirty="0" err="1"/>
              <a:t>prodotti</a:t>
            </a:r>
            <a:r>
              <a:rPr lang="de-CH" dirty="0"/>
              <a:t> </a:t>
            </a:r>
            <a:r>
              <a:rPr lang="de-CH" dirty="0" err="1"/>
              <a:t>contenenti</a:t>
            </a:r>
            <a:r>
              <a:rPr lang="de-CH" dirty="0"/>
              <a:t> </a:t>
            </a:r>
            <a:r>
              <a:rPr lang="de-CH" dirty="0" err="1"/>
              <a:t>solventi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soffocamento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in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fuoriuscita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azoto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argon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de-CH" dirty="0" err="1"/>
              <a:t>biossido</a:t>
            </a:r>
            <a:r>
              <a:rPr lang="de-CH" dirty="0"/>
              <a:t> di </a:t>
            </a:r>
            <a:r>
              <a:rPr lang="de-CH" dirty="0" err="1"/>
              <a:t>carbonio</a:t>
            </a:r>
            <a:r>
              <a:rPr lang="de-CH" dirty="0"/>
              <a:t> in </a:t>
            </a:r>
            <a:r>
              <a:rPr lang="de-CH" dirty="0" err="1"/>
              <a:t>spazi</a:t>
            </a:r>
            <a:r>
              <a:rPr lang="de-CH" dirty="0"/>
              <a:t> </a:t>
            </a:r>
            <a:r>
              <a:rPr lang="de-CH" dirty="0" err="1"/>
              <a:t>ristretti</a:t>
            </a:r>
            <a:r>
              <a:rPr lang="de-CH" dirty="0"/>
              <a:t>.</a:t>
            </a:r>
            <a:b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Misure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protezione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necessarie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Ventilare adeguatamente gli spazi ristretti (per es. con ventilatori portatili). Mantenere la ventilazione accesa per tutta la durata della permanenza in un locale ristretto dove possono formarsi o sono già presenti gas e vapori. In ogni caso, aerare gli spazi ristretti per un po' di tempo prima di accedervi.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Se, nonostante le misure di ventilazione, si formano atmosfere esplosive, monitorare costantemente l'atmosfera con adeguati apparecchi di misura. Eventualmente, utilizzare degli apparecchi respiratori.</a:t>
            </a:r>
            <a:endParaRPr lang="de-CH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Garantire in ogni caso una sorveglianza permanente dall'esterno. Se a un collega succede qualcosa, il sorvegliante deve dare subito l'allarme (salvataggio, tenere a disposizione il materiale di soccorso).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24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Ora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introducete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secondo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gruppo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dedicato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alle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misure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protezione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Ora </a:t>
            </a:r>
            <a:r>
              <a:rPr lang="de-DE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facciamo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/>
              <a:t>un'esercitazione</a:t>
            </a:r>
            <a:r>
              <a:rPr lang="de-DE" dirty="0"/>
              <a:t> </a:t>
            </a:r>
            <a:r>
              <a:rPr lang="de-DE" dirty="0" err="1"/>
              <a:t>collettiva</a:t>
            </a:r>
            <a:r>
              <a:rPr lang="de-DE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I </a:t>
            </a:r>
            <a:r>
              <a:rPr lang="de-CH" dirty="0" err="1"/>
              <a:t>partecipanti</a:t>
            </a:r>
            <a:r>
              <a:rPr lang="de-CH" dirty="0"/>
              <a:t>, </a:t>
            </a:r>
            <a:r>
              <a:rPr lang="de-CH" dirty="0" err="1"/>
              <a:t>suddivisi</a:t>
            </a:r>
            <a:r>
              <a:rPr lang="de-CH" dirty="0"/>
              <a:t> in </a:t>
            </a:r>
            <a:r>
              <a:rPr lang="de-CH" dirty="0" err="1"/>
              <a:t>gruppi</a:t>
            </a:r>
            <a:r>
              <a:rPr lang="de-CH" dirty="0"/>
              <a:t>, </a:t>
            </a:r>
            <a:r>
              <a:rPr lang="de-CH" dirty="0" err="1"/>
              <a:t>devono</a:t>
            </a:r>
            <a:r>
              <a:rPr lang="de-CH" dirty="0"/>
              <a:t> </a:t>
            </a:r>
            <a:r>
              <a:rPr lang="de-CH" dirty="0" err="1"/>
              <a:t>stabilire</a:t>
            </a:r>
            <a:r>
              <a:rPr lang="de-CH" dirty="0"/>
              <a:t> le </a:t>
            </a:r>
            <a:r>
              <a:rPr lang="de-CH" dirty="0" err="1"/>
              <a:t>misure</a:t>
            </a:r>
            <a:r>
              <a:rPr lang="de-CH" dirty="0"/>
              <a:t> </a:t>
            </a:r>
            <a:r>
              <a:rPr lang="de-CH" dirty="0" err="1"/>
              <a:t>necessarie</a:t>
            </a:r>
            <a:r>
              <a:rPr lang="de-CH" dirty="0"/>
              <a:t> per </a:t>
            </a:r>
            <a:r>
              <a:rPr lang="de-CH" dirty="0" err="1"/>
              <a:t>ogni</a:t>
            </a:r>
            <a:r>
              <a:rPr lang="de-CH" dirty="0"/>
              <a:t> </a:t>
            </a:r>
            <a:r>
              <a:rPr lang="de-CH" dirty="0" err="1"/>
              <a:t>esempio</a:t>
            </a:r>
            <a:r>
              <a:rPr lang="de-CH" dirty="0"/>
              <a:t> </a:t>
            </a:r>
            <a:r>
              <a:rPr lang="de-CH" dirty="0" err="1"/>
              <a:t>scelto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risultati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devono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essere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riportati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 err="1"/>
              <a:t>nel</a:t>
            </a:r>
            <a:r>
              <a:rPr lang="de-CH" dirty="0"/>
              <a:t> «</a:t>
            </a:r>
            <a:r>
              <a:rPr lang="de-CH" dirty="0" err="1"/>
              <a:t>catalogo</a:t>
            </a:r>
            <a:r>
              <a:rPr lang="de-CH" dirty="0"/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»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colonna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«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misura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regola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vitale».</a:t>
            </a:r>
            <a:b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de-CH" dirty="0" err="1"/>
              <a:t>atalogo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pericoli</a:t>
            </a:r>
            <a:r>
              <a:rPr lang="de-CH" dirty="0"/>
              <a:t> 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trova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raccoglitore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«Primi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passi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».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95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 </a:t>
            </a:r>
            <a:r>
              <a:rPr lang="de-CH" dirty="0" err="1"/>
              <a:t>adottate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la </a:t>
            </a:r>
            <a:r>
              <a:rPr lang="de-CH" dirty="0" err="1"/>
              <a:t>manutenzione</a:t>
            </a:r>
            <a:r>
              <a:rPr lang="de-CH" dirty="0"/>
              <a:t> di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impianto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</a:t>
            </a:r>
            <a:r>
              <a:rPr lang="de-CH" dirty="0" err="1"/>
              <a:t>applicate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Lasciate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abbastanza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tempo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valutare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situazione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Discutete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insieme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risultati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30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 </a:t>
            </a:r>
            <a:r>
              <a:rPr lang="de-CH" dirty="0" err="1"/>
              <a:t>adottate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la </a:t>
            </a:r>
            <a:r>
              <a:rPr lang="de-CH" dirty="0" err="1"/>
              <a:t>manutenzione</a:t>
            </a:r>
            <a:r>
              <a:rPr lang="de-CH" dirty="0"/>
              <a:t> di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impianto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</a:t>
            </a:r>
            <a:r>
              <a:rPr lang="de-CH" dirty="0" err="1"/>
              <a:t>applicate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Lasciate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abbastanza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tempo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valutare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situazione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Discutete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insieme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risultati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28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 </a:t>
            </a:r>
            <a:r>
              <a:rPr lang="de-CH" dirty="0" err="1"/>
              <a:t>adottate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la </a:t>
            </a:r>
            <a:r>
              <a:rPr lang="de-CH" dirty="0" err="1"/>
              <a:t>manutenzione</a:t>
            </a:r>
            <a:r>
              <a:rPr lang="de-CH" dirty="0"/>
              <a:t> di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impianto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regole</a:t>
            </a:r>
            <a:r>
              <a:rPr lang="de-CH" dirty="0"/>
              <a:t> </a:t>
            </a:r>
            <a:r>
              <a:rPr lang="de-CH" dirty="0" err="1"/>
              <a:t>vitali</a:t>
            </a:r>
            <a:r>
              <a:rPr lang="de-CH" dirty="0"/>
              <a:t> </a:t>
            </a:r>
            <a:r>
              <a:rPr lang="de-CH" dirty="0" err="1"/>
              <a:t>applicate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Lasciate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abbastanza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tempo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valutare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fondo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situazione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Discutete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insieme</a:t>
            </a:r>
            <a:r>
              <a:rPr lang="de-CH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CH" b="0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risultati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8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233">
              <a:tabLst>
                <a:tab pos="183601" algn="l"/>
              </a:tabLst>
              <a:defRPr/>
            </a:pP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ritenete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utile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spiegare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ai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lavoratori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quali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fondamenti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legge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materia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mostrate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i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seguenti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tre</a:t>
            </a:r>
            <a:r>
              <a:rPr lang="de-DE" baseline="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baseline="0" dirty="0" err="1">
                <a:latin typeface="Arial" pitchFamily="34" charset="0"/>
                <a:ea typeface="+mn-ea"/>
                <a:cs typeface="Arial" pitchFamily="34" charset="0"/>
              </a:rPr>
              <a:t>lucidi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88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Symbol" pitchFamily="18" charset="2"/>
              <a:buNone/>
            </a:pP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Link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all'ordinanza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lvl="0">
              <a:buFont typeface="Symbol" pitchFamily="18" charset="2"/>
              <a:buNone/>
            </a:pP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https://www.admin.ch/opc/it/classified-compilation/19830377/index.html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Questa foto è reale, non è stata truccata.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Cosa succede quando qualcosa va storto? Lo sappiamo tutti.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Pensiamo a quante sofferenze diamo ai nostri famigliari, a parenti, amici e colleghi.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Non abbiamo il diritto di comportarci in modo così irresponsabile nei confronti dell'azienda e dei nostri cari.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it-IT" dirty="0"/>
              <a:t>Dite la verità: avreste detto STOP di fronte a una situazione simile? Ricordatevi di farlo in futuro! 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69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Link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all'ordinanza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r>
              <a:rPr lang="de-CH" dirty="0">
                <a:latin typeface="Arial" pitchFamily="34" charset="0"/>
                <a:ea typeface="+mn-ea"/>
                <a:cs typeface="Arial" pitchFamily="34" charset="0"/>
                <a:hlinkClick r:id="rId3"/>
              </a:rPr>
              <a:t>http://www.admin.ch/ch/i/sr/832_30/index.html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54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Symbol" pitchFamily="18" charset="2"/>
              <a:buNone/>
            </a:pP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Link </a:t>
            </a:r>
            <a:r>
              <a:rPr lang="de-CH" dirty="0" err="1">
                <a:latin typeface="Arial" pitchFamily="34" charset="0"/>
                <a:ea typeface="+mn-ea"/>
                <a:cs typeface="Arial" pitchFamily="34" charset="0"/>
              </a:rPr>
              <a:t>all'ordinanza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lvl="0">
              <a:buFont typeface="Symbol" pitchFamily="18" charset="2"/>
              <a:buNone/>
            </a:pPr>
            <a:r>
              <a:rPr lang="de-CH" dirty="0">
                <a:latin typeface="Arial" pitchFamily="34" charset="0"/>
                <a:ea typeface="+mn-ea"/>
                <a:cs typeface="Arial" pitchFamily="34" charset="0"/>
                <a:hlinkClick r:id="rId3"/>
              </a:rPr>
              <a:t>http://www.admin.ch/ch/i/sr/832_30/index.html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3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Charta</a:t>
            </a:r>
            <a:r>
              <a:rPr lang="it-IT" dirty="0"/>
              <a:t> della sicurezza è: </a:t>
            </a:r>
            <a:br>
              <a:rPr lang="it-IT" dirty="0"/>
            </a:br>
            <a:endParaRPr lang="de-CH" dirty="0"/>
          </a:p>
          <a:p>
            <a:pPr marL="171437" indent="-17143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dirty="0"/>
              <a:t>un'alleanza tra i vari partner del mondo professionale in favore di una maggiore sicurezza sul lavoro: datori di lavoro, lavoratori, progettisti, associazioni; </a:t>
            </a:r>
          </a:p>
          <a:p>
            <a:pPr marL="171437" indent="-17143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/>
              <a:t>la dichiarazione che le «regole vitali» o le regole di sicurezza dell'azienda vengono rispettate e imposte con coerenza; </a:t>
            </a:r>
          </a:p>
          <a:p>
            <a:pPr marL="171437" indent="-17143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/>
              <a:t>l'autorizzazione a dire «STOP in caso di pericolo»; </a:t>
            </a:r>
          </a:p>
          <a:p>
            <a:pPr marL="171437" indent="-17143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/>
              <a:t>un'autodichiarazione. </a:t>
            </a:r>
          </a:p>
          <a:p>
            <a:pPr marL="171437" indent="-17143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lnSpc>
                <a:spcPct val="120000"/>
              </a:lnSpc>
            </a:pPr>
            <a:r>
              <a:rPr lang="it-IT" dirty="0"/>
              <a:t>Maggiori informazioni sulla </a:t>
            </a:r>
            <a:r>
              <a:rPr lang="it-IT" dirty="0" err="1"/>
              <a:t>Charta</a:t>
            </a:r>
            <a:r>
              <a:rPr lang="it-IT" dirty="0"/>
              <a:t> della sicurezza sono disponibili al sito Internet indicato. Per informare il personale dell'azienda è possibile utilizzare la presentazione </a:t>
            </a:r>
            <a:r>
              <a:rPr lang="it-IT" dirty="0" err="1"/>
              <a:t>Powerpoint</a:t>
            </a:r>
            <a:r>
              <a:rPr lang="it-IT" dirty="0"/>
              <a:t> allegata «</a:t>
            </a:r>
            <a:r>
              <a:rPr lang="it-IT" dirty="0" err="1"/>
              <a:t>Charta</a:t>
            </a:r>
            <a:r>
              <a:rPr lang="it-IT" dirty="0"/>
              <a:t> della sicurezza».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22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199">
              <a:tabLst/>
              <a:defRPr/>
            </a:pPr>
            <a:r>
              <a:rPr lang="it-IT" dirty="0"/>
              <a:t>Invitare i partecipanti a un dibattito aperto e costruttivo. </a:t>
            </a:r>
          </a:p>
          <a:p>
            <a:pPr defTabSz="944199">
              <a:tabLst/>
              <a:defRPr/>
            </a:pPr>
            <a:endParaRPr lang="de-CH" dirty="0"/>
          </a:p>
          <a:p>
            <a:r>
              <a:rPr lang="it-IT" dirty="0"/>
              <a:t>Dopo il dibattito invitare ogni partecipante a creare un elenco personale di misure, ossia: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dirty="0"/>
              <a:t>Cosa devo cambiare nel mio ambiente di lavoro per incrementare la mia sicurezza e quella dei miei colleghi? </a:t>
            </a:r>
            <a:endParaRPr lang="de-CH" dirty="0"/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dirty="0"/>
              <a:t>Le domande contenute in questo lucido e in quelli precedenti offrono spunti validi per dare forma alle proprie misure.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dirty="0"/>
              <a:t>Consegnare ai partecipanti il foglio di lavoro «Le mie misure» per non dimenticare nulla; questo servirà anche a incrementare la sicurezza in azienda con effetti duraturi nel tempo.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dirty="0"/>
              <a:t>Il foglio «Le mie misure» si trova nel raccoglitore «Primi passi». 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30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Ricordate</a:t>
            </a:r>
            <a:r>
              <a:rPr lang="de-CH" dirty="0"/>
              <a:t> ai </a:t>
            </a:r>
            <a:r>
              <a:rPr lang="de-CH" dirty="0" err="1"/>
              <a:t>presenti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seguente</a:t>
            </a:r>
            <a:r>
              <a:rPr lang="de-CH" dirty="0"/>
              <a:t> </a:t>
            </a:r>
            <a:r>
              <a:rPr lang="de-CH" dirty="0" err="1"/>
              <a:t>motto</a:t>
            </a:r>
            <a:r>
              <a:rPr lang="de-CH" dirty="0"/>
              <a:t>:</a:t>
            </a:r>
          </a:p>
          <a:p>
            <a:r>
              <a:rPr lang="de-CH" b="1" dirty="0"/>
              <a:t>STOP in </a:t>
            </a:r>
            <a:r>
              <a:rPr lang="de-CH" b="1" dirty="0" err="1"/>
              <a:t>caso</a:t>
            </a:r>
            <a:r>
              <a:rPr lang="de-CH" b="1" dirty="0"/>
              <a:t> di </a:t>
            </a:r>
            <a:r>
              <a:rPr lang="de-CH" b="1" dirty="0" err="1"/>
              <a:t>pericolo</a:t>
            </a:r>
            <a:r>
              <a:rPr lang="de-CH" b="1" dirty="0"/>
              <a:t>!</a:t>
            </a:r>
            <a:endParaRPr lang="de-CH" dirty="0"/>
          </a:p>
          <a:p>
            <a:r>
              <a:rPr lang="de-CH" dirty="0"/>
              <a:t>Per </a:t>
            </a:r>
            <a:r>
              <a:rPr lang="de-CH" dirty="0" err="1"/>
              <a:t>farlo</a:t>
            </a:r>
            <a:r>
              <a:rPr lang="de-CH" dirty="0"/>
              <a:t> è </a:t>
            </a:r>
            <a:r>
              <a:rPr lang="de-CH" dirty="0" err="1"/>
              <a:t>necessario</a:t>
            </a:r>
            <a:r>
              <a:rPr lang="de-CH" dirty="0"/>
              <a:t>:</a:t>
            </a:r>
          </a:p>
          <a:p>
            <a:pPr marL="183584" indent="-183584">
              <a:buFont typeface="Wingdings" pitchFamily="2" charset="2"/>
              <a:buChar char="Ø"/>
            </a:pP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superiore </a:t>
            </a:r>
            <a:r>
              <a:rPr lang="de-CH" dirty="0" err="1"/>
              <a:t>mostri</a:t>
            </a:r>
            <a:r>
              <a:rPr lang="de-CH" dirty="0"/>
              <a:t> </a:t>
            </a:r>
            <a:r>
              <a:rPr lang="de-CH" dirty="0" err="1"/>
              <a:t>comprensione</a:t>
            </a:r>
            <a:endParaRPr lang="de-CH" dirty="0"/>
          </a:p>
          <a:p>
            <a:pPr marL="183584" indent="-183584">
              <a:buFont typeface="Wingdings" pitchFamily="2" charset="2"/>
              <a:buChar char="Ø"/>
            </a:pPr>
            <a:r>
              <a:rPr lang="de-CH" dirty="0" err="1"/>
              <a:t>che</a:t>
            </a:r>
            <a:r>
              <a:rPr lang="de-CH" dirty="0"/>
              <a:t> i </a:t>
            </a:r>
            <a:r>
              <a:rPr lang="de-CH" dirty="0" err="1"/>
              <a:t>dipendenti</a:t>
            </a:r>
            <a:r>
              <a:rPr lang="de-CH" dirty="0"/>
              <a:t> </a:t>
            </a:r>
            <a:r>
              <a:rPr lang="de-CH" dirty="0" err="1"/>
              <a:t>compiano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atto</a:t>
            </a:r>
            <a:r>
              <a:rPr lang="de-CH" dirty="0"/>
              <a:t> di </a:t>
            </a:r>
            <a:r>
              <a:rPr lang="de-CH" dirty="0" err="1"/>
              <a:t>coraggio</a:t>
            </a:r>
            <a:r>
              <a:rPr lang="de-CH" dirty="0"/>
              <a:t> </a:t>
            </a:r>
            <a:r>
              <a:rPr lang="de-CH" dirty="0" err="1"/>
              <a:t>nei</a:t>
            </a:r>
            <a:r>
              <a:rPr lang="de-CH" dirty="0"/>
              <a:t> </a:t>
            </a:r>
            <a:r>
              <a:rPr lang="de-CH" dirty="0" err="1"/>
              <a:t>confronti</a:t>
            </a:r>
            <a:r>
              <a:rPr lang="de-CH" dirty="0"/>
              <a:t> del superiore e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colleghi</a:t>
            </a:r>
            <a:endParaRPr lang="de-CH" dirty="0"/>
          </a:p>
          <a:p>
            <a:r>
              <a:rPr lang="de-CH" dirty="0"/>
              <a:t> </a:t>
            </a:r>
          </a:p>
          <a:p>
            <a:r>
              <a:rPr lang="de-CH" dirty="0"/>
              <a:t>Al </a:t>
            </a:r>
            <a:r>
              <a:rPr lang="de-CH" dirty="0" err="1"/>
              <a:t>termine</a:t>
            </a:r>
            <a:r>
              <a:rPr lang="de-CH" dirty="0"/>
              <a:t> della </a:t>
            </a:r>
            <a:r>
              <a:rPr lang="de-CH" dirty="0" err="1"/>
              <a:t>presentazione</a:t>
            </a:r>
            <a:r>
              <a:rPr lang="de-CH" dirty="0"/>
              <a:t> </a:t>
            </a:r>
            <a:r>
              <a:rPr lang="de-CH" dirty="0" err="1"/>
              <a:t>consigliamo</a:t>
            </a:r>
            <a:r>
              <a:rPr lang="de-CH" dirty="0"/>
              <a:t> la </a:t>
            </a:r>
            <a:r>
              <a:rPr lang="de-CH" dirty="0" err="1"/>
              <a:t>visione</a:t>
            </a:r>
            <a:r>
              <a:rPr lang="de-CH" dirty="0"/>
              <a:t> </a:t>
            </a:r>
            <a:r>
              <a:rPr lang="de-CH" dirty="0" err="1"/>
              <a:t>dello</a:t>
            </a:r>
            <a:r>
              <a:rPr lang="de-CH" dirty="0"/>
              <a:t> </a:t>
            </a:r>
            <a:r>
              <a:rPr lang="de-CH" dirty="0" err="1"/>
              <a:t>spot</a:t>
            </a:r>
            <a:r>
              <a:rPr lang="de-CH" dirty="0"/>
              <a:t> </a:t>
            </a:r>
            <a:r>
              <a:rPr lang="de-CH" dirty="0" err="1"/>
              <a:t>dedicato</a:t>
            </a:r>
            <a:r>
              <a:rPr lang="de-CH" dirty="0"/>
              <a:t> alle </a:t>
            </a:r>
            <a:r>
              <a:rPr lang="de-CH" dirty="0" err="1"/>
              <a:t>cadute</a:t>
            </a:r>
            <a:r>
              <a:rPr lang="de-CH" dirty="0"/>
              <a:t> </a:t>
            </a:r>
            <a:r>
              <a:rPr lang="de-CH" dirty="0" err="1"/>
              <a:t>dall'alto</a:t>
            </a:r>
            <a:r>
              <a:rPr lang="de-CH" dirty="0"/>
              <a:t>,  </a:t>
            </a:r>
          </a:p>
          <a:p>
            <a:r>
              <a:rPr lang="de-CH" dirty="0" err="1"/>
              <a:t>disponibile</a:t>
            </a:r>
            <a:r>
              <a:rPr lang="de-CH" dirty="0"/>
              <a:t> al </a:t>
            </a:r>
            <a:r>
              <a:rPr lang="de-CH" dirty="0" err="1"/>
              <a:t>seguente</a:t>
            </a:r>
            <a:r>
              <a:rPr lang="de-CH" dirty="0"/>
              <a:t> link:</a:t>
            </a:r>
          </a:p>
          <a:p>
            <a:endParaRPr lang="de-CH" dirty="0"/>
          </a:p>
          <a:p>
            <a:r>
              <a:rPr lang="de-CH" u="sng" dirty="0">
                <a:hlinkClick r:id="rId3"/>
              </a:rPr>
              <a:t>http://www.suva.ch/startseite-suva/service-suva/kommunikation-suva/podcasts/podcast-pro-</a:t>
            </a:r>
          </a:p>
          <a:p>
            <a:r>
              <a:rPr lang="de-CH" u="sng" dirty="0" err="1">
                <a:hlinkClick r:id="rId3"/>
              </a:rPr>
              <a:t>industrie</a:t>
            </a:r>
            <a:r>
              <a:rPr lang="de-CH" u="sng" dirty="0">
                <a:hlinkClick r:id="rId3"/>
              </a:rPr>
              <a:t>/podcasts-tv-spots-suva.htm</a:t>
            </a:r>
            <a:endParaRPr lang="de-CH" u="sng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Spiegare la dinamica dell'infortunio: </a:t>
            </a:r>
            <a:endParaRPr lang="de-CH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ea typeface="+mn-ea"/>
              </a:rPr>
              <a:t>La coclea di alimentazione della pressa per rifiuti </a:t>
            </a:r>
            <a:r>
              <a:rPr lang="it-IT" kern="1200" dirty="0">
                <a:solidFill>
                  <a:schemeClr val="tx1"/>
                </a:solidFill>
                <a:ea typeface="+mn-ea"/>
              </a:rPr>
              <a:t>è usurata.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L'operaio deve saldare la coclea usurata.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Scende nella tramoggia per svolgere il lavoro.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Al termine del lavoro l'operaio vuole togliere la scala dalla tramoggia, ma questa è rimasta incastrata.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Ridiscende nella tramoggia.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ea typeface="+mn-ea"/>
              </a:rPr>
              <a:t>Con sé ha il comando a distanza della pressa.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ea typeface="+mn-ea"/>
              </a:rPr>
              <a:t>Il comando gli cade dalle mani.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A causa dell'urto la coclea di alimentazione si mette in funzione. La coclea inizia a girare trascinando con sé l'operaio.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La </a:t>
            </a:r>
            <a:r>
              <a:rPr lang="it-IT" kern="1200" dirty="0"/>
              <a:t>vittima riporta </a:t>
            </a:r>
            <a:r>
              <a:rPr lang="it-IT" kern="1200" dirty="0">
                <a:solidFill>
                  <a:schemeClr val="tx1"/>
                </a:solidFill>
                <a:ea typeface="+mn-ea"/>
              </a:rPr>
              <a:t>lesioni mortali. </a:t>
            </a:r>
          </a:p>
          <a:p>
            <a:pPr marL="183577" indent="-183577" defTabSz="944199">
              <a:buFont typeface="Arial" pitchFamily="34" charset="0"/>
              <a:buChar char="•"/>
              <a:tabLst>
                <a:tab pos="183594" algn="l"/>
              </a:tabLst>
            </a:pPr>
            <a:r>
              <a:rPr lang="it-IT" kern="1200" dirty="0">
                <a:solidFill>
                  <a:schemeClr val="tx1"/>
                </a:solidFill>
                <a:ea typeface="+mn-ea"/>
              </a:rPr>
              <a:t>La macchina non era protetta </a:t>
            </a:r>
            <a:r>
              <a:rPr lang="it-IT" dirty="0"/>
              <a:t>dall'avviamento </a:t>
            </a:r>
            <a:r>
              <a:rPr lang="de-DE" dirty="0" err="1"/>
              <a:t>inatesso</a:t>
            </a:r>
            <a:r>
              <a:rPr lang="it-IT" dirty="0"/>
              <a:t>.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Spiegate</a:t>
            </a:r>
            <a:r>
              <a:rPr lang="de-DE" dirty="0"/>
              <a:t> la </a:t>
            </a:r>
            <a:r>
              <a:rPr lang="de-DE" dirty="0" err="1"/>
              <a:t>dinamica</a:t>
            </a:r>
            <a:r>
              <a:rPr lang="de-DE" dirty="0"/>
              <a:t> </a:t>
            </a:r>
            <a:r>
              <a:rPr lang="de-DE" dirty="0" err="1"/>
              <a:t>dell'infortunio</a:t>
            </a:r>
            <a:r>
              <a:rPr lang="de-DE" dirty="0"/>
              <a:t>: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Ponte di </a:t>
            </a:r>
            <a:r>
              <a:rPr lang="de-CH" dirty="0" err="1"/>
              <a:t>sollevamento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operaio</a:t>
            </a:r>
            <a:r>
              <a:rPr lang="de-CH" dirty="0"/>
              <a:t> si </a:t>
            </a:r>
            <a:r>
              <a:rPr lang="de-CH" dirty="0" err="1"/>
              <a:t>trova</a:t>
            </a:r>
            <a:r>
              <a:rPr lang="de-CH" dirty="0"/>
              <a:t> sotto la </a:t>
            </a:r>
            <a:r>
              <a:rPr lang="de-CH" dirty="0" err="1"/>
              <a:t>piattaforma</a:t>
            </a:r>
            <a:r>
              <a:rPr lang="de-CH" dirty="0"/>
              <a:t> per </a:t>
            </a:r>
            <a:r>
              <a:rPr lang="de-CH" dirty="0" err="1"/>
              <a:t>effettuare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intervento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all'apparato</a:t>
            </a:r>
            <a:r>
              <a:rPr lang="de-CH" dirty="0"/>
              <a:t> </a:t>
            </a:r>
            <a:r>
              <a:rPr lang="de-CH" dirty="0" err="1"/>
              <a:t>oleodinamico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Improvvisamente</a:t>
            </a:r>
            <a:r>
              <a:rPr lang="de-CH" dirty="0"/>
              <a:t> si </a:t>
            </a:r>
            <a:r>
              <a:rPr lang="de-CH" dirty="0" err="1"/>
              <a:t>verifica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perdita</a:t>
            </a:r>
            <a:r>
              <a:rPr lang="de-CH" dirty="0"/>
              <a:t> </a:t>
            </a:r>
            <a:r>
              <a:rPr lang="de-CH" dirty="0" err="1"/>
              <a:t>nel</a:t>
            </a:r>
            <a:r>
              <a:rPr lang="de-CH" dirty="0"/>
              <a:t> </a:t>
            </a:r>
            <a:r>
              <a:rPr lang="de-CH" dirty="0" err="1"/>
              <a:t>sistema</a:t>
            </a:r>
            <a:r>
              <a:rPr lang="de-CH" dirty="0"/>
              <a:t>, </a:t>
            </a:r>
            <a:r>
              <a:rPr lang="de-CH" dirty="0" err="1"/>
              <a:t>esce</a:t>
            </a:r>
            <a:r>
              <a:rPr lang="de-CH" dirty="0"/>
              <a:t> </a:t>
            </a:r>
            <a:r>
              <a:rPr lang="de-CH" dirty="0" err="1"/>
              <a:t>dell'olio</a:t>
            </a:r>
            <a:r>
              <a:rPr lang="de-CH" dirty="0"/>
              <a:t>,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sollevatore</a:t>
            </a:r>
            <a:r>
              <a:rPr lang="de-CH" dirty="0"/>
              <a:t> si </a:t>
            </a:r>
            <a:r>
              <a:rPr lang="de-CH" dirty="0" err="1"/>
              <a:t>abbassa</a:t>
            </a:r>
            <a:r>
              <a:rPr lang="de-CH" dirty="0"/>
              <a:t> </a:t>
            </a:r>
            <a:r>
              <a:rPr lang="de-CH" dirty="0" err="1"/>
              <a:t>bruscamente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 err="1"/>
              <a:t>L'operaio</a:t>
            </a:r>
            <a:r>
              <a:rPr lang="de-CH" dirty="0"/>
              <a:t> non ha via di </a:t>
            </a:r>
            <a:r>
              <a:rPr lang="de-CH" dirty="0" err="1"/>
              <a:t>scampo</a:t>
            </a:r>
            <a:r>
              <a:rPr lang="de-CH" dirty="0"/>
              <a:t> e </a:t>
            </a:r>
            <a:r>
              <a:rPr lang="de-CH" dirty="0" err="1"/>
              <a:t>muore</a:t>
            </a:r>
            <a:r>
              <a:rPr lang="de-CH" dirty="0"/>
              <a:t> </a:t>
            </a:r>
            <a:r>
              <a:rPr lang="de-CH" dirty="0" err="1"/>
              <a:t>schiacciato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Il </a:t>
            </a:r>
            <a:r>
              <a:rPr lang="de-CH" dirty="0" err="1"/>
              <a:t>sollevatore</a:t>
            </a:r>
            <a:r>
              <a:rPr lang="de-CH" dirty="0"/>
              <a:t> non </a:t>
            </a:r>
            <a:r>
              <a:rPr lang="de-CH" dirty="0" err="1"/>
              <a:t>aveva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dispositivo</a:t>
            </a:r>
            <a:r>
              <a:rPr lang="de-CH" dirty="0"/>
              <a:t> per </a:t>
            </a:r>
            <a:r>
              <a:rPr lang="de-CH" dirty="0" err="1"/>
              <a:t>impedire</a:t>
            </a:r>
            <a:r>
              <a:rPr lang="de-CH" dirty="0"/>
              <a:t> </a:t>
            </a:r>
            <a:r>
              <a:rPr lang="de-CH" dirty="0" err="1"/>
              <a:t>l'abbassamento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Una </a:t>
            </a:r>
            <a:r>
              <a:rPr lang="de-CH" dirty="0" err="1"/>
              <a:t>staffa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r>
              <a:rPr lang="de-CH" dirty="0"/>
              <a:t> </a:t>
            </a:r>
            <a:r>
              <a:rPr lang="de-CH" dirty="0" err="1"/>
              <a:t>avrebbe</a:t>
            </a:r>
            <a:r>
              <a:rPr lang="de-CH" dirty="0"/>
              <a:t> </a:t>
            </a:r>
            <a:r>
              <a:rPr lang="de-CH" dirty="0" err="1"/>
              <a:t>impedito</a:t>
            </a:r>
            <a:r>
              <a:rPr lang="de-CH" dirty="0"/>
              <a:t> </a:t>
            </a:r>
            <a:r>
              <a:rPr lang="de-CH" dirty="0" err="1"/>
              <a:t>questa</a:t>
            </a:r>
            <a:r>
              <a:rPr lang="de-CH" dirty="0"/>
              <a:t> </a:t>
            </a:r>
            <a:r>
              <a:rPr lang="de-CH" dirty="0" err="1"/>
              <a:t>tragedia</a:t>
            </a:r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/>
              <a:t>Affrontate</a:t>
            </a:r>
            <a:r>
              <a:rPr lang="de-CH" b="1" dirty="0"/>
              <a:t> </a:t>
            </a:r>
            <a:r>
              <a:rPr lang="de-CH" b="1" dirty="0" err="1"/>
              <a:t>questo</a:t>
            </a:r>
            <a:r>
              <a:rPr lang="de-CH" b="1" dirty="0"/>
              <a:t> </a:t>
            </a:r>
            <a:r>
              <a:rPr lang="de-CH" b="1" dirty="0" err="1"/>
              <a:t>argomento</a:t>
            </a:r>
            <a:r>
              <a:rPr lang="de-CH" b="1" dirty="0"/>
              <a:t> </a:t>
            </a:r>
            <a:r>
              <a:rPr lang="de-CH" b="1" dirty="0" err="1"/>
              <a:t>facendo</a:t>
            </a:r>
            <a:r>
              <a:rPr lang="de-CH" b="1" dirty="0"/>
              <a:t> </a:t>
            </a:r>
            <a:r>
              <a:rPr lang="de-CH" b="1" dirty="0" err="1"/>
              <a:t>alcune</a:t>
            </a:r>
            <a:r>
              <a:rPr lang="de-CH" b="1" dirty="0"/>
              <a:t> </a:t>
            </a:r>
            <a:r>
              <a:rPr lang="de-CH" b="1" dirty="0" err="1"/>
              <a:t>domande</a:t>
            </a:r>
            <a:r>
              <a:rPr lang="de-CH" b="1" dirty="0"/>
              <a:t> ai </a:t>
            </a:r>
            <a:r>
              <a:rPr lang="de-CH" b="1" dirty="0" err="1"/>
              <a:t>presenti</a:t>
            </a:r>
            <a:r>
              <a:rPr lang="de-CH" b="1" dirty="0"/>
              <a:t>.</a:t>
            </a:r>
            <a:endParaRPr lang="de-CH" dirty="0"/>
          </a:p>
          <a:p>
            <a:pPr>
              <a:buNone/>
            </a:pPr>
            <a:r>
              <a:rPr lang="de-CH" b="0" dirty="0"/>
              <a:t>In </a:t>
            </a:r>
            <a:r>
              <a:rPr lang="de-CH" b="0" dirty="0" err="1"/>
              <a:t>questo</a:t>
            </a:r>
            <a:r>
              <a:rPr lang="de-CH" b="0" dirty="0"/>
              <a:t> </a:t>
            </a:r>
            <a:r>
              <a:rPr lang="de-CH" b="0" dirty="0" err="1"/>
              <a:t>punto</a:t>
            </a:r>
            <a:r>
              <a:rPr lang="de-CH" b="0" dirty="0"/>
              <a:t> i </a:t>
            </a:r>
            <a:r>
              <a:rPr lang="de-CH" b="0" dirty="0" err="1"/>
              <a:t>rulli</a:t>
            </a:r>
            <a:r>
              <a:rPr lang="de-CH" b="0" dirty="0"/>
              <a:t> </a:t>
            </a:r>
            <a:r>
              <a:rPr lang="de-CH" b="0" dirty="0" err="1"/>
              <a:t>possono</a:t>
            </a:r>
            <a:r>
              <a:rPr lang="de-CH" b="0" dirty="0"/>
              <a:t> </a:t>
            </a:r>
            <a:r>
              <a:rPr lang="de-CH" b="0" dirty="0" err="1"/>
              <a:t>afferrare</a:t>
            </a:r>
            <a:r>
              <a:rPr lang="de-CH" b="0" dirty="0"/>
              <a:t> e </a:t>
            </a:r>
            <a:r>
              <a:rPr lang="de-CH" b="0" dirty="0" err="1"/>
              <a:t>trascinare</a:t>
            </a:r>
            <a:r>
              <a:rPr lang="de-CH" b="0" dirty="0"/>
              <a:t> </a:t>
            </a:r>
            <a:r>
              <a:rPr lang="de-CH" b="0" dirty="0" err="1"/>
              <a:t>l'operatore</a:t>
            </a:r>
            <a:r>
              <a:rPr lang="de-CH" b="0" dirty="0"/>
              <a:t>.</a:t>
            </a:r>
          </a:p>
          <a:p>
            <a:pPr lvl="0"/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Perché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proprio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qui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manca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riparo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macchinista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toglierlo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per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pulire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macchina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e non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l'ha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rimesso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CH" dirty="0" err="1"/>
              <a:t>posto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 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È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stato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manutentore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dirty="0"/>
              <a:t>a non </a:t>
            </a:r>
            <a:r>
              <a:rPr lang="de-CH" dirty="0" err="1"/>
              <a:t>averlo</a:t>
            </a:r>
            <a:r>
              <a:rPr lang="de-CH" dirty="0"/>
              <a:t> </a:t>
            </a:r>
            <a:r>
              <a:rPr lang="de-CH" dirty="0" err="1"/>
              <a:t>rimesso</a:t>
            </a:r>
            <a:r>
              <a:rPr lang="de-CH" dirty="0"/>
              <a:t> a </a:t>
            </a:r>
            <a:r>
              <a:rPr lang="de-CH" dirty="0" err="1"/>
              <a:t>posto</a:t>
            </a:r>
            <a:r>
              <a:rPr lang="de-CH" dirty="0"/>
              <a:t> </a:t>
            </a:r>
            <a:r>
              <a:rPr lang="de-CH" dirty="0" err="1"/>
              <a:t>dopo</a:t>
            </a:r>
            <a:r>
              <a:rPr lang="de-CH" dirty="0"/>
              <a:t> </a:t>
            </a:r>
            <a:r>
              <a:rPr lang="de-CH" dirty="0" err="1"/>
              <a:t>l'ultimo</a:t>
            </a:r>
            <a:r>
              <a:rPr lang="de-CH" dirty="0"/>
              <a:t> </a:t>
            </a:r>
            <a:r>
              <a:rPr lang="de-CH" dirty="0" err="1"/>
              <a:t>intervento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lvl="0"/>
            <a:endParaRPr lang="de-CH" dirty="0"/>
          </a:p>
          <a:p>
            <a:r>
              <a:rPr lang="de-CH" b="1" dirty="0" err="1"/>
              <a:t>Fatti</a:t>
            </a:r>
            <a:r>
              <a:rPr lang="de-CH" b="1" dirty="0"/>
              <a:t>:</a:t>
            </a:r>
            <a:endParaRPr lang="de-CH" dirty="0"/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punti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imbocco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rulli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molto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pericolosi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causano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infortuni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molto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gravi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3584" indent="-183584" defTabSz="944233">
              <a:buFont typeface="Arial" pitchFamily="34" charset="0"/>
              <a:buChar char="•"/>
              <a:tabLst>
                <a:tab pos="183601" algn="l"/>
              </a:tabLst>
            </a:pPr>
            <a:r>
              <a:rPr lang="de-CH" dirty="0"/>
              <a:t>La </a:t>
            </a:r>
            <a:r>
              <a:rPr lang="de-CH" dirty="0" err="1"/>
              <a:t>scarsa</a:t>
            </a:r>
            <a:r>
              <a:rPr lang="de-CH" dirty="0"/>
              <a:t> </a:t>
            </a:r>
            <a:r>
              <a:rPr lang="de-CH" dirty="0" err="1"/>
              <a:t>consapevolezza</a:t>
            </a:r>
            <a:r>
              <a:rPr lang="de-CH" dirty="0"/>
              <a:t> </a:t>
            </a:r>
            <a:r>
              <a:rPr lang="de-CH" dirty="0" err="1"/>
              <a:t>d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datori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lavoro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lav</a:t>
            </a:r>
            <a:r>
              <a:rPr lang="de-CH" dirty="0" err="1"/>
              <a:t>oratori</a:t>
            </a:r>
            <a:r>
              <a:rPr lang="de-CH" dirty="0"/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spesso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è causa di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gravi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negligenze</a:t>
            </a:r>
            <a:r>
              <a:rPr lang="de-CH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Sichere Instandhaltung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Suva / ALH Urs Haberstich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TZepFTk_8&amp;feature=youtu.b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8vF43Llok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suva.ch/33079.i" TargetMode="Externa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ta-sicurezza.ch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va.ch/regole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://www.suva.ch/manutenzion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suva.ch/" TargetMode="External"/><Relationship Id="rId5" Type="http://schemas.openxmlformats.org/officeDocument/2006/relationships/hyperlink" Target="http://www.sapros.ch/" TargetMode="External"/><Relationship Id="rId4" Type="http://schemas.openxmlformats.org/officeDocument/2006/relationships/hyperlink" Target="http://www.suva.ch/esempi-infortuni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uva.ch/esempi-infortuni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uva.ch/esempi-infortu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de-CH" noProof="0"/>
            </a:br>
            <a:br>
              <a:rPr lang="de-CH" noProof="0"/>
            </a:br>
            <a:r>
              <a:rPr lang="de-CH" noProof="0"/>
              <a:t>Workshop; Version 2019 V1</a:t>
            </a:r>
            <a:endParaRPr lang="de-CH" noProof="0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FAC7F41-B569-4B87-BBF0-17E664D19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7BE14-4CE2-44CA-A689-57F6B53C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27" y="476672"/>
            <a:ext cx="11089232" cy="864096"/>
          </a:xfrm>
        </p:spPr>
        <p:txBody>
          <a:bodyPr/>
          <a:lstStyle/>
          <a:p>
            <a:r>
              <a:rPr lang="de-CH" sz="2800" dirty="0" err="1"/>
              <a:t>Infortuni</a:t>
            </a:r>
            <a:r>
              <a:rPr lang="de-CH" sz="2800" dirty="0"/>
              <a:t> </a:t>
            </a:r>
            <a:r>
              <a:rPr lang="de-CH" sz="2800" dirty="0" err="1"/>
              <a:t>gravi</a:t>
            </a:r>
            <a:r>
              <a:rPr lang="de-CH" sz="2800" dirty="0"/>
              <a:t>: </a:t>
            </a:r>
            <a:r>
              <a:rPr lang="de-CH" sz="2800" dirty="0" err="1"/>
              <a:t>cause</a:t>
            </a:r>
            <a:r>
              <a:rPr lang="de-CH" sz="2800" dirty="0"/>
              <a:t> </a:t>
            </a:r>
            <a:r>
              <a:rPr lang="de-CH" sz="2800" dirty="0" err="1"/>
              <a:t>principali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37FC7D-FF7C-42B9-A4F7-3BBA0C74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E9FEFB-BDA0-495F-90C8-6264B2AD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B389F4-47E9-4F1A-8D71-3D5DDBE4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31B3BFD5-122F-46AE-8AD6-8CE85846640F}"/>
              </a:ext>
            </a:extLst>
          </p:cNvPr>
          <p:cNvSpPr txBox="1">
            <a:spLocks/>
          </p:cNvSpPr>
          <p:nvPr/>
        </p:nvSpPr>
        <p:spPr>
          <a:xfrm>
            <a:off x="8895817" y="5986711"/>
            <a:ext cx="347596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aa-ET"/>
            </a:defPPr>
            <a:lvl1pPr marL="0" algn="l" defTabSz="914400" rtl="0" eaLnBrk="1" latinLnBrk="0" hangingPunct="1"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4D1347-3CBA-4EC5-8664-D38B662C5BC6}" type="slidenum">
              <a:rPr lang="de-CH" smtClean="0"/>
              <a:pPr/>
              <a:t>10</a:t>
            </a:fld>
            <a:endParaRPr lang="de-CH" dirty="0"/>
          </a:p>
        </p:txBody>
      </p:sp>
      <p:graphicFrame>
        <p:nvGraphicFramePr>
          <p:cNvPr id="13" name="Bildplatzhalter 4">
            <a:extLst>
              <a:ext uri="{FF2B5EF4-FFF2-40B4-BE49-F238E27FC236}">
                <a16:creationId xmlns:a16="http://schemas.microsoft.com/office/drawing/2014/main" id="{723AA3BB-17FA-4054-BD72-E344A2C64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243072"/>
              </p:ext>
            </p:extLst>
          </p:nvPr>
        </p:nvGraphicFramePr>
        <p:xfrm>
          <a:off x="407368" y="1784462"/>
          <a:ext cx="9649072" cy="461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108C9C0E-97B1-4166-BADF-8DD88F8E05DB}"/>
              </a:ext>
            </a:extLst>
          </p:cNvPr>
          <p:cNvSpPr/>
          <p:nvPr/>
        </p:nvSpPr>
        <p:spPr>
          <a:xfrm>
            <a:off x="8091510" y="1739022"/>
            <a:ext cx="3240360" cy="420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400" b="1" dirty="0" err="1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9C135437-1EAD-4C30-A276-98077AD222F4}"/>
              </a:ext>
            </a:extLst>
          </p:cNvPr>
          <p:cNvSpPr txBox="1"/>
          <p:nvPr/>
        </p:nvSpPr>
        <p:spPr>
          <a:xfrm>
            <a:off x="8523558" y="1693582"/>
            <a:ext cx="2808312" cy="3960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de-CH" sz="2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Rischi</a:t>
            </a:r>
            <a:r>
              <a:rPr lang="de-CH" sz="2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sz="2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meccanici</a:t>
            </a:r>
            <a:endParaRPr lang="de-CH" sz="22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ts val="3400"/>
              </a:lnSpc>
            </a:pPr>
            <a:endParaRPr lang="de-CH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de-CH" sz="24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Cadute</a:t>
            </a:r>
            <a:r>
              <a:rPr lang="de-CH" sz="24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CH" sz="24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dall'alto</a:t>
            </a:r>
            <a:endParaRPr lang="de-CH" sz="24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de-CH" sz="24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CH" sz="24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Scossa</a:t>
            </a:r>
            <a:r>
              <a:rPr lang="de-CH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4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elettrica</a:t>
            </a:r>
            <a:endParaRPr lang="de-CH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endParaRPr lang="de-CH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de-CH" sz="24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Esplosioni</a:t>
            </a:r>
            <a:endParaRPr lang="de-CH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endParaRPr lang="de-CH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de-CH" sz="24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Altre </a:t>
            </a:r>
            <a:r>
              <a:rPr lang="de-CH" sz="24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cause</a:t>
            </a:r>
            <a:r>
              <a:rPr lang="de-CH" sz="24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18736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96E9E-4B9E-4F34-A707-0EBA6B2C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Cause</a:t>
            </a:r>
            <a:r>
              <a:rPr lang="de-CH" sz="2800" dirty="0"/>
              <a:t> e </a:t>
            </a:r>
            <a:r>
              <a:rPr lang="de-CH" sz="2800" dirty="0" err="1"/>
              <a:t>responsabilità</a:t>
            </a:r>
            <a:r>
              <a:rPr lang="de-CH" sz="280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76CAD7-EB3B-402A-A2F8-B064A2EC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A6EAC4-A0A0-4A1C-A531-7F646A69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9A7AF4-DAAB-4A08-BA48-AF27DE9C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397194C-40EC-423B-B2D8-C9B67491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58" y="1268760"/>
            <a:ext cx="6624736" cy="4608513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dirty="0" err="1"/>
              <a:t>Scarsa</a:t>
            </a:r>
            <a:r>
              <a:rPr lang="de-CH" dirty="0"/>
              <a:t> </a:t>
            </a:r>
            <a:r>
              <a:rPr lang="de-CH" dirty="0" err="1"/>
              <a:t>pianificazione</a:t>
            </a:r>
            <a:r>
              <a:rPr lang="de-CH" dirty="0"/>
              <a:t> o </a:t>
            </a:r>
            <a:r>
              <a:rPr lang="de-CH" dirty="0" err="1"/>
              <a:t>preparazione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lavori</a:t>
            </a:r>
            <a:endParaRPr lang="de-CH" b="1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b="1" dirty="0" err="1"/>
              <a:t>Addestramento</a:t>
            </a:r>
            <a:r>
              <a:rPr lang="de-CH" b="1" dirty="0"/>
              <a:t> </a:t>
            </a:r>
            <a:r>
              <a:rPr lang="de-CH" dirty="0" err="1"/>
              <a:t>assente</a:t>
            </a:r>
            <a:r>
              <a:rPr lang="de-CH" dirty="0"/>
              <a:t> o </a:t>
            </a:r>
            <a:r>
              <a:rPr lang="de-CH" dirty="0" err="1"/>
              <a:t>carente</a:t>
            </a:r>
            <a:endParaRPr lang="de-CH" b="1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dirty="0" err="1"/>
              <a:t>Nessun</a:t>
            </a:r>
            <a:r>
              <a:rPr lang="de-CH" dirty="0"/>
              <a:t> </a:t>
            </a:r>
            <a:r>
              <a:rPr lang="de-CH" b="1" dirty="0" err="1"/>
              <a:t>controllo</a:t>
            </a:r>
            <a:r>
              <a:rPr lang="de-CH" b="1" dirty="0"/>
              <a:t> </a:t>
            </a:r>
            <a:r>
              <a:rPr lang="de-CH" dirty="0"/>
              <a:t>sul </a:t>
            </a:r>
            <a:r>
              <a:rPr lang="de-CH" dirty="0" err="1"/>
              <a:t>luogo</a:t>
            </a:r>
            <a:r>
              <a:rPr lang="de-CH" dirty="0"/>
              <a:t> di </a:t>
            </a:r>
            <a:r>
              <a:rPr lang="de-CH" dirty="0" err="1"/>
              <a:t>lavoro</a:t>
            </a:r>
            <a:endParaRPr lang="de-CH" dirty="0"/>
          </a:p>
          <a:p>
            <a:pPr marL="342900" lvl="1" indent="-342900">
              <a:spcBef>
                <a:spcPts val="24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dirty="0" err="1"/>
              <a:t>Impianto</a:t>
            </a:r>
            <a:r>
              <a:rPr lang="de-CH" dirty="0"/>
              <a:t> non </a:t>
            </a:r>
            <a:r>
              <a:rPr lang="de-DE" dirty="0" err="1"/>
              <a:t>disinserito</a:t>
            </a:r>
            <a:r>
              <a:rPr lang="de-DE" dirty="0"/>
              <a:t> </a:t>
            </a:r>
            <a:r>
              <a:rPr lang="de-DE" b="1" dirty="0" err="1"/>
              <a:t>correttamente</a:t>
            </a:r>
            <a:endParaRPr lang="de-CH" b="1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b="1" dirty="0" err="1"/>
              <a:t>Manipolazione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dispositivi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endParaRPr lang="de-CH" b="1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b="1" dirty="0"/>
              <a:t>Stress, </a:t>
            </a:r>
            <a:r>
              <a:rPr lang="de-CH" b="1" dirty="0" err="1"/>
              <a:t>pressione</a:t>
            </a:r>
            <a:endParaRPr lang="de-CH" b="1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b="1" dirty="0" err="1"/>
              <a:t>Improvvisazione</a:t>
            </a:r>
            <a:endParaRPr lang="de-CH" b="1" dirty="0"/>
          </a:p>
          <a:p>
            <a:pPr marL="342900" lvl="1" indent="-342900">
              <a:spcBef>
                <a:spcPts val="24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dirty="0" err="1"/>
              <a:t>Carenze</a:t>
            </a:r>
            <a:r>
              <a:rPr lang="de-CH" dirty="0"/>
              <a:t> </a:t>
            </a:r>
            <a:r>
              <a:rPr lang="de-CH" dirty="0" err="1"/>
              <a:t>tecniche</a:t>
            </a:r>
            <a:r>
              <a:rPr lang="de-CH" dirty="0"/>
              <a:t>, ad es. </a:t>
            </a:r>
            <a:br>
              <a:rPr lang="de-CH" dirty="0"/>
            </a:br>
            <a:r>
              <a:rPr lang="de-CH" dirty="0" err="1"/>
              <a:t>nessun</a:t>
            </a:r>
            <a:r>
              <a:rPr lang="de-CH" dirty="0"/>
              <a:t> </a:t>
            </a:r>
            <a:r>
              <a:rPr lang="de-CH" b="1" dirty="0" err="1"/>
              <a:t>comando</a:t>
            </a:r>
            <a:r>
              <a:rPr lang="de-CH" b="1" dirty="0"/>
              <a:t> per </a:t>
            </a:r>
            <a:r>
              <a:rPr lang="de-CH" b="1" dirty="0" err="1"/>
              <a:t>l'esercizio</a:t>
            </a:r>
            <a:r>
              <a:rPr lang="de-CH" b="1" dirty="0"/>
              <a:t> </a:t>
            </a:r>
            <a:r>
              <a:rPr lang="de-CH" b="1" dirty="0" err="1"/>
              <a:t>particolare</a:t>
            </a:r>
            <a:endParaRPr lang="de-CH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6337736-3612-4A52-B37F-5774F9E0D378}"/>
              </a:ext>
            </a:extLst>
          </p:cNvPr>
          <p:cNvSpPr txBox="1">
            <a:spLocks/>
          </p:cNvSpPr>
          <p:nvPr/>
        </p:nvSpPr>
        <p:spPr>
          <a:xfrm>
            <a:off x="8400256" y="1067503"/>
            <a:ext cx="2627784" cy="5256584"/>
          </a:xfrm>
          <a:prstGeom prst="rect">
            <a:avLst/>
          </a:prstGeom>
        </p:spPr>
        <p:txBody>
          <a:bodyPr/>
          <a:lstStyle/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superiore</a:t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lavoratore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7188" marR="0" lvl="3" indent="-357188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distributore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8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16A6F-6219-4A1C-BBDB-47009B1D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Analisi degli infortuni          </a:t>
            </a:r>
            <a:r>
              <a:rPr lang="it-IT" sz="1800" dirty="0"/>
              <a:t>(accertati dalla Suva)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9DD5AE-1EA6-4D01-A12C-2BAC313A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3A474C-1F91-466F-88E4-69B8F0C6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98089A-46D0-490F-8D35-AFC837D7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12</a:t>
            </a:fld>
            <a:endParaRPr lang="de-CH" dirty="0"/>
          </a:p>
        </p:txBody>
      </p:sp>
      <p:graphicFrame>
        <p:nvGraphicFramePr>
          <p:cNvPr id="14" name="Diagrammplatzhalter 4">
            <a:extLst>
              <a:ext uri="{FF2B5EF4-FFF2-40B4-BE49-F238E27FC236}">
                <a16:creationId xmlns:a16="http://schemas.microsoft.com/office/drawing/2014/main" id="{054C3D30-78BD-4FB7-A9AA-3B3295F1F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064609"/>
              </p:ext>
            </p:extLst>
          </p:nvPr>
        </p:nvGraphicFramePr>
        <p:xfrm>
          <a:off x="322446" y="908720"/>
          <a:ext cx="11318169" cy="331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platzhalter 4">
            <a:extLst>
              <a:ext uri="{FF2B5EF4-FFF2-40B4-BE49-F238E27FC236}">
                <a16:creationId xmlns:a16="http://schemas.microsoft.com/office/drawing/2014/main" id="{717BA8EA-C5DC-4476-B7D5-D558E4560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68726"/>
              </p:ext>
            </p:extLst>
          </p:nvPr>
        </p:nvGraphicFramePr>
        <p:xfrm>
          <a:off x="323527" y="4221088"/>
          <a:ext cx="11357917" cy="219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44E47DE-B367-4E9F-A8C1-8757429ACE1B}"/>
              </a:ext>
            </a:extLst>
          </p:cNvPr>
          <p:cNvGrpSpPr/>
          <p:nvPr/>
        </p:nvGrpSpPr>
        <p:grpSpPr>
          <a:xfrm>
            <a:off x="10286309" y="4921578"/>
            <a:ext cx="928766" cy="792088"/>
            <a:chOff x="7762474" y="5013176"/>
            <a:chExt cx="851709" cy="79208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FD4C418-9581-475A-A548-ACA7C1A0C214}"/>
                </a:ext>
              </a:extLst>
            </p:cNvPr>
            <p:cNvSpPr txBox="1"/>
            <p:nvPr/>
          </p:nvSpPr>
          <p:spPr>
            <a:xfrm>
              <a:off x="7812360" y="515719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E3362B"/>
                  </a:solidFill>
                </a:rPr>
                <a:t>60%</a:t>
              </a:r>
              <a:endParaRPr lang="de-CH" sz="2400" dirty="0">
                <a:solidFill>
                  <a:srgbClr val="E3362B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AAB68F-04E1-4D98-BA21-9985D093F3ED}"/>
                </a:ext>
              </a:extLst>
            </p:cNvPr>
            <p:cNvSpPr/>
            <p:nvPr/>
          </p:nvSpPr>
          <p:spPr>
            <a:xfrm>
              <a:off x="7762474" y="5013176"/>
              <a:ext cx="79208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0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1CDD2-4086-4411-BAE2-668B7CAA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Ognuno</a:t>
            </a:r>
            <a:r>
              <a:rPr lang="de-CH" sz="2800" dirty="0"/>
              <a:t> ha </a:t>
            </a:r>
            <a:r>
              <a:rPr lang="de-CH" sz="2800" dirty="0" err="1"/>
              <a:t>una</a:t>
            </a:r>
            <a:r>
              <a:rPr lang="de-CH" sz="2800" dirty="0"/>
              <a:t> </a:t>
            </a:r>
            <a:r>
              <a:rPr lang="de-CH" sz="2800" dirty="0" err="1"/>
              <a:t>precisa</a:t>
            </a:r>
            <a:r>
              <a:rPr lang="de-CH" sz="2800" dirty="0"/>
              <a:t> </a:t>
            </a:r>
            <a:r>
              <a:rPr lang="de-CH" sz="2800" dirty="0" err="1"/>
              <a:t>responsabilità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0FDAC5-CD7F-4DAE-995C-EEEBE699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DDB2BB-6E4E-46E5-92F2-7BD83500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B38586-8FE3-478D-98C8-7B15A197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5863A933-C4CD-4ECF-B522-2E9F7B4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11089232" cy="4176464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I </a:t>
            </a:r>
            <a:r>
              <a:rPr lang="de-CH" dirty="0" err="1"/>
              <a:t>quadri</a:t>
            </a:r>
            <a:endParaRPr lang="de-CH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I </a:t>
            </a:r>
            <a:r>
              <a:rPr lang="de-CH" dirty="0" err="1"/>
              <a:t>manutentori</a:t>
            </a:r>
            <a:r>
              <a:rPr lang="de-CH" dirty="0"/>
              <a:t> </a:t>
            </a:r>
            <a:r>
              <a:rPr lang="de-CH" dirty="0" err="1"/>
              <a:t>interni</a:t>
            </a:r>
            <a:endParaRPr lang="de-CH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Le </a:t>
            </a:r>
            <a:r>
              <a:rPr lang="de-CH" dirty="0" err="1"/>
              <a:t>imprese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esterne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pPr>
              <a:buNone/>
            </a:pPr>
            <a:r>
              <a:rPr lang="de-CH" b="1" dirty="0" err="1"/>
              <a:t>Importante</a:t>
            </a:r>
            <a:r>
              <a:rPr lang="de-CH" b="1" dirty="0"/>
              <a:t>!</a:t>
            </a:r>
            <a:endParaRPr lang="de-CH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operatori</a:t>
            </a:r>
            <a:r>
              <a:rPr lang="de-CH" dirty="0"/>
              <a:t> di </a:t>
            </a:r>
            <a:r>
              <a:rPr lang="de-CH" dirty="0" err="1"/>
              <a:t>macchina</a:t>
            </a:r>
            <a:r>
              <a:rPr lang="de-CH" dirty="0"/>
              <a:t> </a:t>
            </a:r>
            <a:r>
              <a:rPr lang="de-CH" dirty="0" err="1"/>
              <a:t>hanno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responsabilità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i </a:t>
            </a:r>
            <a:r>
              <a:rPr lang="de-CH" dirty="0" err="1"/>
              <a:t>lavori</a:t>
            </a:r>
            <a:r>
              <a:rPr lang="de-CH" dirty="0"/>
              <a:t> di </a:t>
            </a:r>
            <a:r>
              <a:rPr lang="de-CH" dirty="0" err="1"/>
              <a:t>pulizia</a:t>
            </a:r>
            <a:r>
              <a:rPr lang="de-CH" dirty="0"/>
              <a:t> e </a:t>
            </a:r>
            <a:r>
              <a:rPr lang="de-CH" dirty="0" err="1"/>
              <a:t>regolazione</a:t>
            </a:r>
            <a:r>
              <a:rPr lang="de-CH" dirty="0"/>
              <a:t> e </a:t>
            </a:r>
            <a:r>
              <a:rPr lang="de-CH" dirty="0" err="1"/>
              <a:t>durante</a:t>
            </a:r>
            <a:r>
              <a:rPr lang="de-CH" dirty="0"/>
              <a:t> i </a:t>
            </a:r>
            <a:r>
              <a:rPr lang="de-CH" dirty="0" err="1"/>
              <a:t>primi</a:t>
            </a:r>
            <a:r>
              <a:rPr lang="de-CH" dirty="0"/>
              <a:t> </a:t>
            </a:r>
            <a:r>
              <a:rPr lang="de-CH" dirty="0" err="1"/>
              <a:t>interventi</a:t>
            </a:r>
            <a:r>
              <a:rPr lang="de-CH" dirty="0"/>
              <a:t> </a:t>
            </a:r>
            <a:r>
              <a:rPr lang="de-CH" dirty="0">
                <a:solidFill>
                  <a:schemeClr val="accent1"/>
                </a:solidFill>
              </a:rPr>
              <a:t>in </a:t>
            </a:r>
            <a:r>
              <a:rPr lang="de-CH" dirty="0" err="1">
                <a:solidFill>
                  <a:schemeClr val="accent1"/>
                </a:solidFill>
              </a:rPr>
              <a:t>caso</a:t>
            </a:r>
            <a:r>
              <a:rPr lang="de-CH" dirty="0">
                <a:solidFill>
                  <a:schemeClr val="accent1"/>
                </a:solidFill>
              </a:rPr>
              <a:t> di </a:t>
            </a:r>
            <a:r>
              <a:rPr lang="de-CH" dirty="0" err="1">
                <a:solidFill>
                  <a:schemeClr val="accent1"/>
                </a:solidFill>
              </a:rPr>
              <a:t>guasto</a:t>
            </a:r>
            <a:r>
              <a:rPr lang="de-CH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de-CH" dirty="0"/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14294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7ED9B-55B1-4D32-A25C-38395695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La manutenzione prevede: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E4A0E0-3858-497D-B3EC-76C7D58F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49429-EC36-459E-87F0-B3AA07B9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BEBAE-4D1C-40DE-B284-F8E977C1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9BAD6C4-DCFF-4D3D-A7AF-894EFAA0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295989"/>
            <a:ext cx="11089232" cy="5152702"/>
          </a:xfrm>
        </p:spPr>
        <p:txBody>
          <a:bodyPr/>
          <a:lstStyle/>
          <a:p>
            <a:pPr>
              <a:buNone/>
            </a:pPr>
            <a:r>
              <a:rPr lang="it-IT" b="1" dirty="0"/>
              <a:t>Ispezione</a:t>
            </a:r>
          </a:p>
          <a:p>
            <a:pPr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Valutazione dello stato effettivo</a:t>
            </a:r>
          </a:p>
          <a:p>
            <a:pPr>
              <a:buNone/>
            </a:pPr>
            <a:r>
              <a:rPr lang="it-IT" b="1" dirty="0"/>
              <a:t>Mantenimento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Misure per conservare lo stato previsto</a:t>
            </a:r>
          </a:p>
          <a:p>
            <a:pPr>
              <a:spcAft>
                <a:spcPts val="2400"/>
              </a:spcAft>
              <a:buNone/>
            </a:pPr>
            <a:r>
              <a:rPr lang="it-IT" dirty="0">
                <a:solidFill>
                  <a:srgbClr val="E3362B"/>
                </a:solidFill>
              </a:rPr>
              <a:t>	</a:t>
            </a:r>
            <a:r>
              <a:rPr lang="it-IT" dirty="0">
                <a:solidFill>
                  <a:schemeClr val="accent1"/>
                </a:solidFill>
                <a:sym typeface="Wingdings"/>
              </a:rPr>
              <a:t></a:t>
            </a:r>
            <a:r>
              <a:rPr lang="it-IT" dirty="0">
                <a:solidFill>
                  <a:schemeClr val="accent1"/>
                </a:solidFill>
              </a:rPr>
              <a:t> pulizia, regolazione, aggiustaggio</a:t>
            </a:r>
          </a:p>
          <a:p>
            <a:pPr>
              <a:buNone/>
            </a:pPr>
            <a:r>
              <a:rPr lang="it-IT" b="1" dirty="0"/>
              <a:t>Ripristino/riparazione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Misure per ripristinare lo stato previsto </a:t>
            </a:r>
          </a:p>
          <a:p>
            <a:pPr>
              <a:spcAft>
                <a:spcPts val="2400"/>
              </a:spcAft>
              <a:buNone/>
            </a:pPr>
            <a:r>
              <a:rPr lang="it-IT" dirty="0">
                <a:solidFill>
                  <a:schemeClr val="accent1"/>
                </a:solidFill>
              </a:rPr>
              <a:t>	</a:t>
            </a:r>
            <a:r>
              <a:rPr lang="it-IT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it-IT" dirty="0">
                <a:solidFill>
                  <a:schemeClr val="accent1"/>
                </a:solidFill>
              </a:rPr>
              <a:t>eliminazione guasti</a:t>
            </a:r>
          </a:p>
          <a:p>
            <a:pPr>
              <a:buNone/>
            </a:pPr>
            <a:r>
              <a:rPr lang="it-IT" b="1" dirty="0"/>
              <a:t>Miglioramento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Misure per migliorare la sicurezza funzionale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613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C2C95-FA5D-4B51-BFD7-4FD04827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Primo </a:t>
            </a:r>
            <a:r>
              <a:rPr lang="de-CH" dirty="0" err="1"/>
              <a:t>gruppo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«</a:t>
            </a:r>
            <a:r>
              <a:rPr lang="de-CH" dirty="0" err="1"/>
              <a:t>Pericoli</a:t>
            </a:r>
            <a:r>
              <a:rPr lang="de-CH" dirty="0"/>
              <a:t>»</a:t>
            </a:r>
          </a:p>
        </p:txBody>
      </p:sp>
      <p:pic>
        <p:nvPicPr>
          <p:cNvPr id="7" name="Bildplatzhalter 12">
            <a:extLst>
              <a:ext uri="{FF2B5EF4-FFF2-40B4-BE49-F238E27FC236}">
                <a16:creationId xmlns:a16="http://schemas.microsoft.com/office/drawing/2014/main" id="{7CC02BC0-781E-4B97-996F-F72B809E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5" y="1557338"/>
            <a:ext cx="11088470" cy="460851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289AD5-D2DB-4215-8C75-A494366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FE9E3-4D42-419D-83DA-F02E226B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67D57-742C-46D7-A467-4F5CBD06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584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51FB5-0C4D-4081-B253-2CB76BAF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Pericolo – misure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9EC90-D2D7-4F8C-AB88-D1EBC9E3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5C7B3-8357-4D06-8A37-09FBFE23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1B92E-BD8C-4FA2-AB0D-2684443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7" name="Bildplatzhalter 4" descr="STOP Krokodil.jpg">
            <a:extLst>
              <a:ext uri="{FF2B5EF4-FFF2-40B4-BE49-F238E27FC236}">
                <a16:creationId xmlns:a16="http://schemas.microsoft.com/office/drawing/2014/main" id="{FE81EF41-BF6D-447F-B2FA-252A2C81B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63" t="36158" r="1163" b="24027"/>
          <a:stretch>
            <a:fillRect/>
          </a:stretch>
        </p:blipFill>
        <p:spPr>
          <a:xfrm>
            <a:off x="551384" y="2405779"/>
            <a:ext cx="11089232" cy="1888605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756D4C3-AF99-42EA-837D-16CBB2A5B26F}"/>
              </a:ext>
            </a:extLst>
          </p:cNvPr>
          <p:cNvSpPr txBox="1"/>
          <p:nvPr/>
        </p:nvSpPr>
        <p:spPr>
          <a:xfrm>
            <a:off x="551384" y="1170819"/>
            <a:ext cx="110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Coccodrillo = pericolo</a:t>
            </a:r>
            <a:endParaRPr lang="de-CH" sz="2400" u="sng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1E537C4-3466-4D70-AA4D-61188C5696DD}"/>
              </a:ext>
            </a:extLst>
          </p:cNvPr>
          <p:cNvCxnSpPr/>
          <p:nvPr/>
        </p:nvCxnSpPr>
        <p:spPr>
          <a:xfrm flipH="1">
            <a:off x="2520339" y="1750346"/>
            <a:ext cx="1512168" cy="144016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E8FF9C6-06DD-46CB-896B-6A9C283D772D}"/>
              </a:ext>
            </a:extLst>
          </p:cNvPr>
          <p:cNvCxnSpPr/>
          <p:nvPr/>
        </p:nvCxnSpPr>
        <p:spPr>
          <a:xfrm flipH="1">
            <a:off x="4583832" y="1844824"/>
            <a:ext cx="648072" cy="165618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B546C1E-AAF6-401E-97E7-2C079BEBE2FB}"/>
              </a:ext>
            </a:extLst>
          </p:cNvPr>
          <p:cNvCxnSpPr/>
          <p:nvPr/>
        </p:nvCxnSpPr>
        <p:spPr>
          <a:xfrm>
            <a:off x="6888088" y="1844824"/>
            <a:ext cx="360040" cy="144016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05EEAC0-385A-43A1-854D-4C518ED1103D}"/>
              </a:ext>
            </a:extLst>
          </p:cNvPr>
          <p:cNvCxnSpPr>
            <a:cxnSpLocks/>
          </p:cNvCxnSpPr>
          <p:nvPr/>
        </p:nvCxnSpPr>
        <p:spPr>
          <a:xfrm>
            <a:off x="8328248" y="1862108"/>
            <a:ext cx="1353413" cy="1684975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7235E35-5D32-40CB-BFC6-191ADEA03AFA}"/>
              </a:ext>
            </a:extLst>
          </p:cNvPr>
          <p:cNvCxnSpPr>
            <a:cxnSpLocks/>
          </p:cNvCxnSpPr>
          <p:nvPr/>
        </p:nvCxnSpPr>
        <p:spPr>
          <a:xfrm flipH="1" flipV="1">
            <a:off x="4511824" y="4030776"/>
            <a:ext cx="288032" cy="1036903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AF06854-BD7B-444C-A8E9-464FDD8CEF50}"/>
              </a:ext>
            </a:extLst>
          </p:cNvPr>
          <p:cNvCxnSpPr>
            <a:cxnSpLocks/>
          </p:cNvCxnSpPr>
          <p:nvPr/>
        </p:nvCxnSpPr>
        <p:spPr>
          <a:xfrm flipV="1">
            <a:off x="7464152" y="3645024"/>
            <a:ext cx="432048" cy="1380264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5A776F7-756F-4669-9B2A-5DC7D94DD314}"/>
              </a:ext>
            </a:extLst>
          </p:cNvPr>
          <p:cNvCxnSpPr>
            <a:cxnSpLocks/>
          </p:cNvCxnSpPr>
          <p:nvPr/>
        </p:nvCxnSpPr>
        <p:spPr>
          <a:xfrm flipV="1">
            <a:off x="9552384" y="3675833"/>
            <a:ext cx="1296144" cy="1512168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6AFA016-7AD9-451A-9617-B6F41CA25DAA}"/>
              </a:ext>
            </a:extLst>
          </p:cNvPr>
          <p:cNvCxnSpPr>
            <a:cxnSpLocks/>
          </p:cNvCxnSpPr>
          <p:nvPr/>
        </p:nvCxnSpPr>
        <p:spPr>
          <a:xfrm flipH="1" flipV="1">
            <a:off x="1847529" y="3140969"/>
            <a:ext cx="1205501" cy="204703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A7A339FB-8CBA-4F44-8A61-D45419D96C93}"/>
              </a:ext>
            </a:extLst>
          </p:cNvPr>
          <p:cNvSpPr txBox="1"/>
          <p:nvPr/>
        </p:nvSpPr>
        <p:spPr>
          <a:xfrm>
            <a:off x="551384" y="5254912"/>
            <a:ext cx="110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009B00"/>
                </a:solidFill>
              </a:rPr>
              <a:t>Misure</a:t>
            </a:r>
            <a:r>
              <a:rPr lang="it-IT" sz="2400" dirty="0">
                <a:solidFill>
                  <a:srgbClr val="009B00"/>
                </a:solidFill>
              </a:rPr>
              <a:t> con effetti diversi di protezione</a:t>
            </a:r>
            <a:endParaRPr lang="de-CH" sz="2400" dirty="0">
              <a:solidFill>
                <a:srgbClr val="009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77BC-0BA6-4052-A6CE-D02D15A2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Il </a:t>
            </a:r>
            <a:r>
              <a:rPr lang="de-DE" sz="2800" dirty="0" err="1"/>
              <a:t>catalogo</a:t>
            </a:r>
            <a:r>
              <a:rPr lang="de-DE" sz="2800" dirty="0"/>
              <a:t> </a:t>
            </a:r>
            <a:r>
              <a:rPr lang="de-DE" sz="2800" dirty="0" err="1"/>
              <a:t>dei</a:t>
            </a:r>
            <a:r>
              <a:rPr lang="de-DE" sz="2800" dirty="0"/>
              <a:t> </a:t>
            </a:r>
            <a:r>
              <a:rPr lang="de-DE" sz="2800" dirty="0" err="1"/>
              <a:t>pericoli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80C101-1F0C-4074-8CC3-2C308E63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3B408B-D553-41DB-A832-EF626D86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BFFDB2-6C64-41FF-889E-38D6643D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9" name="Picture 2" descr="C:\Users\bim\Desktop\gefährdungskatalog.PNG">
            <a:extLst>
              <a:ext uri="{FF2B5EF4-FFF2-40B4-BE49-F238E27FC236}">
                <a16:creationId xmlns:a16="http://schemas.microsoft.com/office/drawing/2014/main" id="{2A67AE86-FA62-48E8-82BD-481EBACF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9084840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79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EA7E-D506-4B48-B6C5-3D0B6312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Gruppo</a:t>
            </a:r>
            <a:r>
              <a:rPr lang="de-DE" sz="2800" dirty="0"/>
              <a:t> di </a:t>
            </a:r>
            <a:r>
              <a:rPr lang="de-DE" sz="2800" dirty="0" err="1"/>
              <a:t>lavoro</a:t>
            </a:r>
            <a:r>
              <a:rPr lang="de-DE" sz="2800" dirty="0"/>
              <a:t> «</a:t>
            </a:r>
            <a:r>
              <a:rPr lang="de-DE" sz="2800" dirty="0" err="1"/>
              <a:t>Pericoli</a:t>
            </a:r>
            <a:r>
              <a:rPr lang="de-DE" sz="2800" dirty="0"/>
              <a:t>» </a:t>
            </a:r>
            <a:r>
              <a:rPr lang="de-DE" sz="2800" dirty="0" err="1"/>
              <a:t>Esempio</a:t>
            </a:r>
            <a:r>
              <a:rPr lang="de-DE" sz="2800" dirty="0"/>
              <a:t>: </a:t>
            </a:r>
            <a:r>
              <a:rPr lang="de-DE" sz="2800" dirty="0" err="1"/>
              <a:t>ponte</a:t>
            </a:r>
            <a:r>
              <a:rPr lang="de-DE" sz="2800" dirty="0"/>
              <a:t> </a:t>
            </a:r>
            <a:r>
              <a:rPr lang="de-DE" sz="2800" dirty="0" err="1"/>
              <a:t>sollevatore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73740-4045-4089-9355-13D51368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F7364-DD3F-4EAC-8B93-384F2CA5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9BF19-DAC0-4FB9-B4CF-310E3F4B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350C20DA-2518-49D8-98BC-B6A72D5922A4}"/>
              </a:ext>
            </a:extLst>
          </p:cNvPr>
          <p:cNvSpPr txBox="1">
            <a:spLocks/>
          </p:cNvSpPr>
          <p:nvPr/>
        </p:nvSpPr>
        <p:spPr>
          <a:xfrm>
            <a:off x="551384" y="1340768"/>
            <a:ext cx="662473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err="1"/>
              <a:t>Situazione</a:t>
            </a:r>
            <a:r>
              <a:rPr lang="de-CH" sz="2400" b="1" dirty="0"/>
              <a:t>:</a:t>
            </a:r>
          </a:p>
          <a:p>
            <a:pPr marL="0" indent="0">
              <a:buNone/>
            </a:pPr>
            <a:r>
              <a:rPr lang="de-CH" sz="2400" dirty="0" err="1"/>
              <a:t>perdita</a:t>
            </a:r>
            <a:r>
              <a:rPr lang="de-CH" sz="2400" dirty="0"/>
              <a:t> </a:t>
            </a:r>
            <a:r>
              <a:rPr lang="de-CH" sz="2400" dirty="0" err="1"/>
              <a:t>nel</a:t>
            </a:r>
            <a:r>
              <a:rPr lang="de-CH" sz="2400" dirty="0"/>
              <a:t> </a:t>
            </a:r>
            <a:r>
              <a:rPr lang="de-CH" sz="2400" dirty="0" err="1"/>
              <a:t>sistema</a:t>
            </a:r>
            <a:r>
              <a:rPr lang="de-CH" sz="2400" dirty="0"/>
              <a:t> </a:t>
            </a:r>
            <a:r>
              <a:rPr lang="de-CH" sz="2400" dirty="0" err="1"/>
              <a:t>oleodinamico</a:t>
            </a:r>
            <a:r>
              <a:rPr lang="de-CH" sz="2400" dirty="0"/>
              <a:t>; </a:t>
            </a:r>
            <a:r>
              <a:rPr lang="de-CH" sz="2400" dirty="0" err="1"/>
              <a:t>riparazione</a:t>
            </a:r>
            <a:r>
              <a:rPr lang="de-CH" sz="2400" dirty="0"/>
              <a:t> </a:t>
            </a:r>
            <a:r>
              <a:rPr lang="de-CH" sz="2400" dirty="0" err="1"/>
              <a:t>necessaria</a:t>
            </a:r>
            <a:r>
              <a:rPr lang="de-CH" sz="24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CH" sz="2400" b="1" dirty="0" err="1"/>
              <a:t>Compito</a:t>
            </a:r>
            <a:r>
              <a:rPr lang="de-CH" sz="2400" b="1" dirty="0"/>
              <a:t>:</a:t>
            </a:r>
          </a:p>
          <a:p>
            <a:pPr marL="0" indent="0">
              <a:buNone/>
            </a:pP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potrebbero</a:t>
            </a:r>
            <a:r>
              <a:rPr lang="de-CH" sz="2400" dirty="0"/>
              <a:t> </a:t>
            </a:r>
            <a:r>
              <a:rPr lang="de-CH" sz="2400" dirty="0" err="1"/>
              <a:t>essere</a:t>
            </a:r>
            <a:r>
              <a:rPr lang="de-CH" sz="2400" dirty="0"/>
              <a:t> i </a:t>
            </a:r>
            <a:r>
              <a:rPr lang="de-CH" sz="2400" dirty="0" err="1"/>
              <a:t>pericoli</a:t>
            </a:r>
            <a:r>
              <a:rPr lang="de-CH" sz="2400" dirty="0"/>
              <a:t> in </a:t>
            </a:r>
            <a:r>
              <a:rPr lang="de-CH" sz="2400" dirty="0" err="1"/>
              <a:t>caso</a:t>
            </a:r>
            <a:r>
              <a:rPr lang="de-CH" sz="2400" dirty="0"/>
              <a:t> di </a:t>
            </a:r>
            <a:r>
              <a:rPr lang="de-CH" sz="2400" dirty="0" err="1"/>
              <a:t>manutenzione</a:t>
            </a:r>
            <a:r>
              <a:rPr lang="de-CH" sz="2400" dirty="0"/>
              <a:t>?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de-CH" sz="16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</a:p>
        </p:txBody>
      </p:sp>
      <p:pic>
        <p:nvPicPr>
          <p:cNvPr id="8" name="Picture 3" descr="P:\Ablagen\ProLiv_Kampagnen\300107_Maintenance\20 Aus Unfällen lernen\Teilprojekt_Aus Unfällen lernen\Unfallbeispiele\Unfallbeispiele für Regel4_Hebebühne\_Archiv\Fotos Hebebühne\Hebebühne oben2_Querformat_1000.jpeg">
            <a:extLst>
              <a:ext uri="{FF2B5EF4-FFF2-40B4-BE49-F238E27FC236}">
                <a16:creationId xmlns:a16="http://schemas.microsoft.com/office/drawing/2014/main" id="{0F0805F7-9B09-4540-A152-3536073BAB78}"/>
              </a:ext>
            </a:extLst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91731" y="1334886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EA7E-D506-4B48-B6C5-3D0B6312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Gruppo</a:t>
            </a:r>
            <a:r>
              <a:rPr lang="de-CH" sz="2800" dirty="0"/>
              <a:t> di </a:t>
            </a:r>
            <a:r>
              <a:rPr lang="de-CH" sz="2800" dirty="0" err="1"/>
              <a:t>lavoro</a:t>
            </a:r>
            <a:r>
              <a:rPr lang="de-CH" sz="2800" dirty="0"/>
              <a:t> «</a:t>
            </a:r>
            <a:r>
              <a:rPr lang="de-CH" sz="2800" dirty="0" err="1"/>
              <a:t>Pericoli</a:t>
            </a:r>
            <a:r>
              <a:rPr lang="de-CH" sz="2800" dirty="0"/>
              <a:t>» </a:t>
            </a:r>
            <a:r>
              <a:rPr lang="de-CH" sz="2800" dirty="0" err="1"/>
              <a:t>Esempio</a:t>
            </a:r>
            <a:r>
              <a:rPr lang="de-CH" sz="2800" dirty="0"/>
              <a:t>: </a:t>
            </a:r>
            <a:r>
              <a:rPr lang="de-CH" sz="2800" dirty="0" err="1"/>
              <a:t>carroponte</a:t>
            </a:r>
            <a:r>
              <a:rPr lang="de-CH" sz="2800" dirty="0"/>
              <a:t>, </a:t>
            </a:r>
            <a:r>
              <a:rPr lang="de-CH" sz="2800" dirty="0" err="1"/>
              <a:t>altezza</a:t>
            </a:r>
            <a:r>
              <a:rPr lang="de-CH" sz="2800" dirty="0"/>
              <a:t> 8 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73740-4045-4089-9355-13D51368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F7364-DD3F-4EAC-8B93-384F2CA5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9BF19-DAC0-4FB9-B4CF-310E3F4B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350C20DA-2518-49D8-98BC-B6A72D5922A4}"/>
              </a:ext>
            </a:extLst>
          </p:cNvPr>
          <p:cNvSpPr txBox="1">
            <a:spLocks/>
          </p:cNvSpPr>
          <p:nvPr/>
        </p:nvSpPr>
        <p:spPr>
          <a:xfrm>
            <a:off x="551384" y="1340768"/>
            <a:ext cx="662473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err="1"/>
              <a:t>Situazione</a:t>
            </a:r>
            <a:r>
              <a:rPr lang="de-CH" sz="2400" b="1" dirty="0"/>
              <a:t>:</a:t>
            </a:r>
          </a:p>
          <a:p>
            <a:pPr marL="0" indent="0">
              <a:buNone/>
            </a:pPr>
            <a:r>
              <a:rPr lang="de-CH" sz="2400" dirty="0"/>
              <a:t>la </a:t>
            </a:r>
            <a:r>
              <a:rPr lang="de-CH" sz="2400" dirty="0" err="1"/>
              <a:t>fune</a:t>
            </a:r>
            <a:r>
              <a:rPr lang="de-CH" sz="2400" dirty="0"/>
              <a:t> </a:t>
            </a:r>
            <a:r>
              <a:rPr lang="de-CH" sz="2400" dirty="0" err="1"/>
              <a:t>portante</a:t>
            </a:r>
            <a:r>
              <a:rPr lang="de-CH" sz="2400" dirty="0"/>
              <a:t> della </a:t>
            </a:r>
            <a:r>
              <a:rPr lang="de-CH" sz="2400" dirty="0" err="1"/>
              <a:t>gru</a:t>
            </a:r>
            <a:r>
              <a:rPr lang="de-CH" sz="2400" dirty="0"/>
              <a:t> </a:t>
            </a:r>
            <a:r>
              <a:rPr lang="de-CH" sz="2400" dirty="0" err="1"/>
              <a:t>deve</a:t>
            </a:r>
            <a:r>
              <a:rPr lang="de-CH" sz="2400" dirty="0"/>
              <a:t> </a:t>
            </a:r>
            <a:r>
              <a:rPr lang="de-CH" sz="2400" dirty="0" err="1"/>
              <a:t>essere</a:t>
            </a:r>
            <a:r>
              <a:rPr lang="de-CH" sz="2400" dirty="0"/>
              <a:t> </a:t>
            </a:r>
            <a:r>
              <a:rPr lang="de-CH" sz="2400" dirty="0" err="1"/>
              <a:t>sostituita</a:t>
            </a:r>
            <a:r>
              <a:rPr lang="de-CH" sz="2400" dirty="0"/>
              <a:t>	 </a:t>
            </a:r>
          </a:p>
          <a:p>
            <a:endParaRPr lang="de-CH" sz="2400" dirty="0"/>
          </a:p>
          <a:p>
            <a:pPr marL="0" indent="0">
              <a:buNone/>
            </a:pPr>
            <a:r>
              <a:rPr lang="de-CH" sz="2400" b="1" dirty="0" err="1"/>
              <a:t>Compito</a:t>
            </a:r>
            <a:r>
              <a:rPr lang="de-CH" sz="2400" b="1" dirty="0"/>
              <a:t>:</a:t>
            </a:r>
          </a:p>
          <a:p>
            <a:pPr marL="0" indent="0">
              <a:buNone/>
            </a:pP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potrebbero</a:t>
            </a:r>
            <a:r>
              <a:rPr lang="de-CH" sz="2400" dirty="0"/>
              <a:t> </a:t>
            </a:r>
            <a:r>
              <a:rPr lang="de-CH" sz="2400" dirty="0" err="1"/>
              <a:t>essere</a:t>
            </a:r>
            <a:r>
              <a:rPr lang="de-CH" sz="2400" dirty="0"/>
              <a:t> i </a:t>
            </a:r>
            <a:r>
              <a:rPr lang="de-CH" sz="2400" dirty="0" err="1"/>
              <a:t>pericoli</a:t>
            </a:r>
            <a:r>
              <a:rPr lang="de-CH" sz="2400" dirty="0"/>
              <a:t> in </a:t>
            </a:r>
            <a:r>
              <a:rPr lang="de-CH" sz="2400" dirty="0" err="1"/>
              <a:t>caso</a:t>
            </a:r>
            <a:r>
              <a:rPr lang="de-CH" sz="2400" dirty="0"/>
              <a:t> di </a:t>
            </a:r>
            <a:r>
              <a:rPr lang="de-CH" sz="2400" dirty="0" err="1"/>
              <a:t>manutenzione</a:t>
            </a:r>
            <a:r>
              <a:rPr lang="de-CH" sz="2400" dirty="0"/>
              <a:t>?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de-CH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435045E-F530-4638-908D-F95CCBF8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64152" y="1350291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4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07F15-BD70-4231-8F50-1F6A30FB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Introduzione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0DD95F-A64C-487B-AB91-F4B4BD58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Questa presentazione contiene informazioni sui focus degli incidenti e spiega le "Regole vitali di manutenzione".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it-IT" dirty="0"/>
              <a:t>Lo scopo principale della formazione è che i superiori e gli </a:t>
            </a:r>
            <a:r>
              <a:rPr lang="de-DE" dirty="0" err="1"/>
              <a:t>lavoratori</a:t>
            </a:r>
            <a:endParaRPr lang="de-DE" dirty="0"/>
          </a:p>
          <a:p>
            <a:pPr marL="0" indent="0">
              <a:buNone/>
            </a:pPr>
            <a:r>
              <a:rPr lang="it-IT" dirty="0"/>
              <a:t>alla manutenzione e alla produzione conoscano le "regole vitali" e le implementino al lavoro.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8D34C-BB4F-467D-B30E-8BDD0C26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5797A-AECC-4453-A054-CE1B163B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3A6728-7848-4082-8117-90DEB706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489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DCF3A-B9F3-4945-915F-59DBDAC9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305256" cy="864096"/>
          </a:xfrm>
        </p:spPr>
        <p:txBody>
          <a:bodyPr/>
          <a:lstStyle/>
          <a:p>
            <a:r>
              <a:rPr lang="de-DE" sz="2800" dirty="0" err="1"/>
              <a:t>Gruppo</a:t>
            </a:r>
            <a:r>
              <a:rPr lang="de-DE" sz="2800" dirty="0"/>
              <a:t> di </a:t>
            </a:r>
            <a:r>
              <a:rPr lang="de-DE" sz="2800" dirty="0" err="1"/>
              <a:t>lavoro</a:t>
            </a:r>
            <a:r>
              <a:rPr lang="de-DE" sz="2800" dirty="0"/>
              <a:t> «</a:t>
            </a:r>
            <a:r>
              <a:rPr lang="de-DE" sz="2800" dirty="0" err="1"/>
              <a:t>Pericoli</a:t>
            </a:r>
            <a:r>
              <a:rPr lang="de-DE" sz="2800" dirty="0"/>
              <a:t>» </a:t>
            </a:r>
            <a:r>
              <a:rPr lang="de-DE" sz="2800" dirty="0" err="1"/>
              <a:t>Esempio</a:t>
            </a:r>
            <a:r>
              <a:rPr lang="de-DE" sz="2800" dirty="0"/>
              <a:t> </a:t>
            </a:r>
            <a:r>
              <a:rPr lang="de-DE" sz="2800" dirty="0" err="1"/>
              <a:t>tratto</a:t>
            </a:r>
            <a:r>
              <a:rPr lang="de-DE" sz="2800" dirty="0"/>
              <a:t> </a:t>
            </a:r>
            <a:r>
              <a:rPr lang="de-DE" sz="2800" dirty="0" err="1"/>
              <a:t>dall'azienda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45691-002E-4D9F-87E3-10E918CD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0777B5-2E93-43E9-981A-9BE71418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623AB-CBD8-4264-83B3-6E53551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5F1BAACE-16F8-4877-9006-5AD1DD8489D2}"/>
              </a:ext>
            </a:extLst>
          </p:cNvPr>
          <p:cNvSpPr txBox="1">
            <a:spLocks/>
          </p:cNvSpPr>
          <p:nvPr/>
        </p:nvSpPr>
        <p:spPr>
          <a:xfrm>
            <a:off x="551384" y="1336007"/>
            <a:ext cx="6696744" cy="3749177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err="1"/>
              <a:t>Situazione</a:t>
            </a:r>
            <a:r>
              <a:rPr lang="de-CH" sz="2400" b="1" dirty="0"/>
              <a:t>:</a:t>
            </a:r>
          </a:p>
          <a:p>
            <a:pPr marL="0" indent="0">
              <a:buNone/>
            </a:pPr>
            <a:r>
              <a:rPr lang="de-CH" sz="2400" dirty="0" err="1"/>
              <a:t>descrivere</a:t>
            </a:r>
            <a:r>
              <a:rPr lang="de-CH" sz="2400" dirty="0"/>
              <a:t> </a:t>
            </a:r>
            <a:r>
              <a:rPr lang="de-CH" sz="2400" dirty="0" err="1"/>
              <a:t>l'intervento</a:t>
            </a:r>
            <a:r>
              <a:rPr lang="de-CH" sz="2400" dirty="0"/>
              <a:t> di </a:t>
            </a:r>
            <a:r>
              <a:rPr lang="de-CH" sz="2400" dirty="0" err="1"/>
              <a:t>manutenzione</a:t>
            </a:r>
            <a:r>
              <a:rPr lang="de-CH" sz="2400" dirty="0"/>
              <a:t> </a:t>
            </a:r>
            <a:r>
              <a:rPr lang="de-CH" sz="2400" dirty="0" err="1"/>
              <a:t>necessario</a:t>
            </a:r>
            <a:r>
              <a:rPr lang="de-CH" sz="2400" dirty="0"/>
              <a:t>. </a:t>
            </a:r>
          </a:p>
          <a:p>
            <a:endParaRPr lang="de-CH" sz="2400" dirty="0"/>
          </a:p>
          <a:p>
            <a:pPr marL="0" indent="0">
              <a:buNone/>
            </a:pPr>
            <a:r>
              <a:rPr lang="de-CH" sz="2400" b="1" dirty="0" err="1"/>
              <a:t>Compito</a:t>
            </a:r>
            <a:r>
              <a:rPr lang="de-CH" sz="2400" b="1" dirty="0"/>
              <a:t>: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potrebbero</a:t>
            </a:r>
            <a:r>
              <a:rPr lang="de-CH" sz="2400" dirty="0"/>
              <a:t> </a:t>
            </a:r>
            <a:r>
              <a:rPr lang="de-CH" sz="2400" dirty="0" err="1"/>
              <a:t>essere</a:t>
            </a:r>
            <a:r>
              <a:rPr lang="de-CH" sz="2400" dirty="0"/>
              <a:t> i </a:t>
            </a:r>
            <a:r>
              <a:rPr lang="de-CH" sz="2400" dirty="0" err="1"/>
              <a:t>pericoli</a:t>
            </a:r>
            <a:r>
              <a:rPr lang="de-CH" sz="2400" dirty="0"/>
              <a:t> in </a:t>
            </a:r>
            <a:r>
              <a:rPr lang="de-CH" sz="2400" dirty="0" err="1"/>
              <a:t>caso</a:t>
            </a:r>
            <a:r>
              <a:rPr lang="de-CH" sz="2400" dirty="0"/>
              <a:t> di </a:t>
            </a:r>
            <a:r>
              <a:rPr lang="de-CH" sz="2400" dirty="0" err="1"/>
              <a:t>manutenzione</a:t>
            </a:r>
            <a:r>
              <a:rPr lang="de-CH" sz="2400" dirty="0"/>
              <a:t>?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</a:p>
        </p:txBody>
      </p:sp>
      <p:pic>
        <p:nvPicPr>
          <p:cNvPr id="8" name="Picture 3" descr="P:\Ablagen\ProLiv_Kampagnen\300107_Maintenance\20 Aus Unfällen lernen\Teilprojekt_Aus Unfällen lernen\Unfallbeispiele\Unfallbeispiele für Regel4_Hebebühne\_Archiv\Fotos Hebebühne\Hebebühne oben2_Querformat_1000.jpeg">
            <a:extLst>
              <a:ext uri="{FF2B5EF4-FFF2-40B4-BE49-F238E27FC236}">
                <a16:creationId xmlns:a16="http://schemas.microsoft.com/office/drawing/2014/main" id="{8C147CBB-D3AC-4DC8-B01C-154ED0F0DC8C}"/>
              </a:ext>
            </a:extLst>
          </p:cNvPr>
          <p:cNvPicPr>
            <a:picLocks/>
          </p:cNvPicPr>
          <p:nvPr/>
        </p:nvPicPr>
        <p:blipFill>
          <a:blip r:embed="rId3" cstate="email">
            <a:lum bright="76000"/>
          </a:blip>
          <a:srcRect/>
          <a:stretch>
            <a:fillRect/>
          </a:stretch>
        </p:blipFill>
        <p:spPr>
          <a:xfrm>
            <a:off x="7608168" y="1340768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BEBBB-24D2-4DE2-9EF9-63E8F79F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Infortunio tragico – Retrospettiva delle persone coinvolte nel caso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CF30BA-9EF7-4C2F-A48B-8D6FCBA7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AD3499-6CE0-45DE-BEFF-F746B6C4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9AD247-CA45-4721-AD1A-7DC52663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B658AB-6077-4A20-B097-8A20D7DE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2274" b="12274"/>
          <a:stretch>
            <a:fillRect/>
          </a:stretch>
        </p:blipFill>
        <p:spPr bwMode="auto">
          <a:xfrm>
            <a:off x="551384" y="1511491"/>
            <a:ext cx="8469313" cy="47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30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D4D0D-E646-437A-82F4-A1A3DF3B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Otto </a:t>
            </a:r>
            <a:r>
              <a:rPr lang="de-DE" sz="2800" dirty="0" err="1"/>
              <a:t>regoli</a:t>
            </a:r>
            <a:r>
              <a:rPr lang="de-DE" sz="2800" dirty="0"/>
              <a:t> </a:t>
            </a:r>
            <a:r>
              <a:rPr lang="de-DE" sz="2800" dirty="0" err="1"/>
              <a:t>vitali</a:t>
            </a:r>
            <a:r>
              <a:rPr lang="de-DE" sz="2800" dirty="0"/>
              <a:t> per la </a:t>
            </a:r>
            <a:r>
              <a:rPr lang="de-DE" sz="2800" dirty="0" err="1"/>
              <a:t>vostra</a:t>
            </a:r>
            <a:r>
              <a:rPr lang="de-DE" sz="2800" dirty="0"/>
              <a:t> </a:t>
            </a:r>
            <a:r>
              <a:rPr lang="de-DE" sz="2800" dirty="0" err="1"/>
              <a:t>incolumità</a:t>
            </a:r>
            <a:endParaRPr lang="de-CH" sz="2800" dirty="0"/>
          </a:p>
        </p:txBody>
      </p:sp>
      <p:sp>
        <p:nvSpPr>
          <p:cNvPr id="47" name="Richtungspfeil 4">
            <a:extLst>
              <a:ext uri="{FF2B5EF4-FFF2-40B4-BE49-F238E27FC236}">
                <a16:creationId xmlns:a16="http://schemas.microsoft.com/office/drawing/2014/main" id="{A902FC97-3765-4AA1-81B8-B63EF2CD1C87}"/>
              </a:ext>
            </a:extLst>
          </p:cNvPr>
          <p:cNvSpPr/>
          <p:nvPr/>
        </p:nvSpPr>
        <p:spPr>
          <a:xfrm>
            <a:off x="395536" y="1335651"/>
            <a:ext cx="4818756" cy="968748"/>
          </a:xfrm>
          <a:prstGeom prst="homePlate">
            <a:avLst>
              <a:gd name="adj" fmla="val 306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err="1"/>
              <a:t>Pericoli</a:t>
            </a:r>
            <a:r>
              <a:rPr lang="de-CH" sz="2800" b="1" dirty="0"/>
              <a:t> </a:t>
            </a:r>
            <a:r>
              <a:rPr lang="de-CH" sz="2800" b="1" dirty="0" err="1"/>
              <a:t>principali</a:t>
            </a:r>
            <a:endParaRPr lang="de-CH" sz="2800" b="1" dirty="0"/>
          </a:p>
        </p:txBody>
      </p:sp>
      <p:sp>
        <p:nvSpPr>
          <p:cNvPr id="48" name="Richtungspfeil 5">
            <a:extLst>
              <a:ext uri="{FF2B5EF4-FFF2-40B4-BE49-F238E27FC236}">
                <a16:creationId xmlns:a16="http://schemas.microsoft.com/office/drawing/2014/main" id="{354DC64D-26AC-4006-A7DE-5E069E37AA7B}"/>
              </a:ext>
            </a:extLst>
          </p:cNvPr>
          <p:cNvSpPr/>
          <p:nvPr/>
        </p:nvSpPr>
        <p:spPr>
          <a:xfrm>
            <a:off x="404716" y="2348880"/>
            <a:ext cx="4755179" cy="905351"/>
          </a:xfrm>
          <a:prstGeom prst="homePlate">
            <a:avLst>
              <a:gd name="adj" fmla="val 29303"/>
            </a:avLst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Scarsa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organizzazione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49" name="Richtungspfeil 6">
            <a:extLst>
              <a:ext uri="{FF2B5EF4-FFF2-40B4-BE49-F238E27FC236}">
                <a16:creationId xmlns:a16="http://schemas.microsoft.com/office/drawing/2014/main" id="{858CAD7E-D980-481D-BDDC-2F16326AA7CD}"/>
              </a:ext>
            </a:extLst>
          </p:cNvPr>
          <p:cNvSpPr/>
          <p:nvPr/>
        </p:nvSpPr>
        <p:spPr>
          <a:xfrm>
            <a:off x="404716" y="3311590"/>
            <a:ext cx="4755179" cy="909497"/>
          </a:xfrm>
          <a:prstGeom prst="homePlate">
            <a:avLst>
              <a:gd name="adj" fmla="val 2775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Pericoli</a:t>
            </a:r>
            <a:r>
              <a:rPr lang="de-CH" sz="2400" dirty="0">
                <a:solidFill>
                  <a:schemeClr val="tx1"/>
                </a:solidFill>
              </a:rPr>
              <a:t> di natura </a:t>
            </a:r>
            <a:r>
              <a:rPr lang="de-CH" sz="2400" dirty="0" err="1">
                <a:solidFill>
                  <a:schemeClr val="tx1"/>
                </a:solidFill>
              </a:rPr>
              <a:t>meccanica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50" name="Richtungspfeil 7">
            <a:extLst>
              <a:ext uri="{FF2B5EF4-FFF2-40B4-BE49-F238E27FC236}">
                <a16:creationId xmlns:a16="http://schemas.microsoft.com/office/drawing/2014/main" id="{008950DE-4591-4CEB-823D-C3373890FB74}"/>
              </a:ext>
            </a:extLst>
          </p:cNvPr>
          <p:cNvSpPr/>
          <p:nvPr/>
        </p:nvSpPr>
        <p:spPr>
          <a:xfrm>
            <a:off x="399378" y="4280471"/>
            <a:ext cx="4755179" cy="462891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Caduta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dall'alto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51" name="Richtungspfeil 8">
            <a:extLst>
              <a:ext uri="{FF2B5EF4-FFF2-40B4-BE49-F238E27FC236}">
                <a16:creationId xmlns:a16="http://schemas.microsoft.com/office/drawing/2014/main" id="{D4D8C500-96E9-4526-938C-C799DDD850DE}"/>
              </a:ext>
            </a:extLst>
          </p:cNvPr>
          <p:cNvSpPr/>
          <p:nvPr/>
        </p:nvSpPr>
        <p:spPr>
          <a:xfrm>
            <a:off x="404716" y="5314134"/>
            <a:ext cx="4755179" cy="896283"/>
          </a:xfrm>
          <a:prstGeom prst="homePlate">
            <a:avLst>
              <a:gd name="adj" fmla="val 240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Atmosfera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pericolosa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52" name="Richtungspfeil 9">
            <a:extLst>
              <a:ext uri="{FF2B5EF4-FFF2-40B4-BE49-F238E27FC236}">
                <a16:creationId xmlns:a16="http://schemas.microsoft.com/office/drawing/2014/main" id="{A9BD1BBE-9F98-4A31-A4FE-FAC9D886D945}"/>
              </a:ext>
            </a:extLst>
          </p:cNvPr>
          <p:cNvSpPr/>
          <p:nvPr/>
        </p:nvSpPr>
        <p:spPr>
          <a:xfrm>
            <a:off x="404474" y="4795557"/>
            <a:ext cx="4755179" cy="462891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Elettricità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53" name="Richtungspfeil 10">
            <a:extLst>
              <a:ext uri="{FF2B5EF4-FFF2-40B4-BE49-F238E27FC236}">
                <a16:creationId xmlns:a16="http://schemas.microsoft.com/office/drawing/2014/main" id="{3B7780CD-24FA-4B0F-B694-9A42A78A8487}"/>
              </a:ext>
            </a:extLst>
          </p:cNvPr>
          <p:cNvSpPr/>
          <p:nvPr/>
        </p:nvSpPr>
        <p:spPr>
          <a:xfrm>
            <a:off x="5663952" y="1335135"/>
            <a:ext cx="5724579" cy="969264"/>
          </a:xfrm>
          <a:prstGeom prst="homePlate">
            <a:avLst>
              <a:gd name="adj" fmla="val 22935"/>
            </a:avLst>
          </a:prstGeom>
          <a:solidFill>
            <a:srgbClr val="80A545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/>
              <a:t>Otto </a:t>
            </a:r>
            <a:r>
              <a:rPr lang="de-CH" sz="2800" b="1" dirty="0" err="1"/>
              <a:t>regole</a:t>
            </a:r>
            <a:r>
              <a:rPr lang="de-CH" sz="2800" b="1" dirty="0"/>
              <a:t> </a:t>
            </a:r>
            <a:r>
              <a:rPr lang="de-CH" sz="2800" b="1" dirty="0" err="1"/>
              <a:t>vitali</a:t>
            </a:r>
            <a:endParaRPr lang="de-CH" sz="2800" b="1" dirty="0"/>
          </a:p>
        </p:txBody>
      </p:sp>
      <p:sp>
        <p:nvSpPr>
          <p:cNvPr id="54" name="Richtungspfeil 11">
            <a:extLst>
              <a:ext uri="{FF2B5EF4-FFF2-40B4-BE49-F238E27FC236}">
                <a16:creationId xmlns:a16="http://schemas.microsoft.com/office/drawing/2014/main" id="{96289A6D-A9F8-4E55-AA54-C455B94A5692}"/>
              </a:ext>
            </a:extLst>
          </p:cNvPr>
          <p:cNvSpPr/>
          <p:nvPr/>
        </p:nvSpPr>
        <p:spPr>
          <a:xfrm>
            <a:off x="5672006" y="2339847"/>
            <a:ext cx="5720911" cy="408672"/>
          </a:xfrm>
          <a:prstGeom prst="homePlate">
            <a:avLst/>
          </a:prstGeom>
          <a:solidFill>
            <a:srgbClr val="92D050">
              <a:alpha val="26000"/>
            </a:srgbClr>
          </a:solidFill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>
              <a:buClr>
                <a:srgbClr val="E3362B"/>
              </a:buClr>
              <a:buSzPct val="60000"/>
              <a:defRPr/>
            </a:pPr>
            <a:r>
              <a:rPr lang="de-CH" sz="2000" dirty="0" err="1">
                <a:solidFill>
                  <a:schemeClr val="tx1"/>
                </a:solidFill>
              </a:rPr>
              <a:t>Pianificazione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accurata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dei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lavori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5" name="Richtungspfeil 12">
            <a:extLst>
              <a:ext uri="{FF2B5EF4-FFF2-40B4-BE49-F238E27FC236}">
                <a16:creationId xmlns:a16="http://schemas.microsoft.com/office/drawing/2014/main" id="{4F01F08A-C12A-4AE2-8EB4-E54CEA41715D}"/>
              </a:ext>
            </a:extLst>
          </p:cNvPr>
          <p:cNvSpPr/>
          <p:nvPr/>
        </p:nvSpPr>
        <p:spPr>
          <a:xfrm>
            <a:off x="5674260" y="2831457"/>
            <a:ext cx="5720911" cy="417062"/>
          </a:xfrm>
          <a:prstGeom prst="homePlate">
            <a:avLst/>
          </a:prstGeom>
          <a:solidFill>
            <a:srgbClr val="92D050">
              <a:alpha val="26000"/>
            </a:srgbClr>
          </a:solidFill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 err="1">
                <a:solidFill>
                  <a:schemeClr val="tx1"/>
                </a:solidFill>
              </a:rPr>
              <a:t>No</a:t>
            </a:r>
            <a:r>
              <a:rPr lang="de-CH" sz="2000" dirty="0">
                <a:solidFill>
                  <a:schemeClr val="tx1"/>
                </a:solidFill>
              </a:rPr>
              <a:t> alle </a:t>
            </a:r>
            <a:r>
              <a:rPr lang="de-CH" sz="2000" dirty="0" err="1">
                <a:solidFill>
                  <a:schemeClr val="tx1"/>
                </a:solidFill>
              </a:rPr>
              <a:t>improvvisazioni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6" name="Richtungspfeil 13">
            <a:extLst>
              <a:ext uri="{FF2B5EF4-FFF2-40B4-BE49-F238E27FC236}">
                <a16:creationId xmlns:a16="http://schemas.microsoft.com/office/drawing/2014/main" id="{52793911-9E11-4634-97EE-642385ED71E0}"/>
              </a:ext>
            </a:extLst>
          </p:cNvPr>
          <p:cNvSpPr/>
          <p:nvPr/>
        </p:nvSpPr>
        <p:spPr>
          <a:xfrm>
            <a:off x="5677202" y="4302856"/>
            <a:ext cx="5720911" cy="397384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 err="1">
                <a:solidFill>
                  <a:schemeClr val="tx1"/>
                </a:solidFill>
              </a:rPr>
              <a:t>Evitare</a:t>
            </a:r>
            <a:r>
              <a:rPr lang="de-CH" sz="2000" dirty="0">
                <a:solidFill>
                  <a:schemeClr val="tx1"/>
                </a:solidFill>
              </a:rPr>
              <a:t> i </a:t>
            </a:r>
            <a:r>
              <a:rPr lang="de-CH" sz="2000" dirty="0" err="1">
                <a:solidFill>
                  <a:schemeClr val="tx1"/>
                </a:solidFill>
              </a:rPr>
              <a:t>rischi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caduta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dall'alto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7" name="Richtungspfeil 14">
            <a:extLst>
              <a:ext uri="{FF2B5EF4-FFF2-40B4-BE49-F238E27FC236}">
                <a16:creationId xmlns:a16="http://schemas.microsoft.com/office/drawing/2014/main" id="{8940575D-0FAE-4937-AFAE-843F49F5120E}"/>
              </a:ext>
            </a:extLst>
          </p:cNvPr>
          <p:cNvSpPr/>
          <p:nvPr/>
        </p:nvSpPr>
        <p:spPr>
          <a:xfrm>
            <a:off x="5665332" y="3816402"/>
            <a:ext cx="5695306" cy="395653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>
                <a:solidFill>
                  <a:schemeClr val="tx1"/>
                </a:solidFill>
              </a:rPr>
              <a:t>Rendere </a:t>
            </a:r>
            <a:r>
              <a:rPr lang="de-CH" sz="2000" dirty="0" err="1">
                <a:solidFill>
                  <a:schemeClr val="tx1"/>
                </a:solidFill>
              </a:rPr>
              <a:t>innocue</a:t>
            </a:r>
            <a:r>
              <a:rPr lang="de-CH" sz="2000" dirty="0">
                <a:solidFill>
                  <a:schemeClr val="tx1"/>
                </a:solidFill>
              </a:rPr>
              <a:t> le </a:t>
            </a:r>
            <a:r>
              <a:rPr lang="de-CH" sz="2000" dirty="0" err="1">
                <a:solidFill>
                  <a:schemeClr val="tx1"/>
                </a:solidFill>
              </a:rPr>
              <a:t>energie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residue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8" name="Richtungspfeil 15">
            <a:extLst>
              <a:ext uri="{FF2B5EF4-FFF2-40B4-BE49-F238E27FC236}">
                <a16:creationId xmlns:a16="http://schemas.microsoft.com/office/drawing/2014/main" id="{E0446F3A-304B-447E-8BB4-42D735239E28}"/>
              </a:ext>
            </a:extLst>
          </p:cNvPr>
          <p:cNvSpPr/>
          <p:nvPr/>
        </p:nvSpPr>
        <p:spPr>
          <a:xfrm>
            <a:off x="5678743" y="3320921"/>
            <a:ext cx="5681895" cy="417587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 err="1">
                <a:solidFill>
                  <a:schemeClr val="tx1"/>
                </a:solidFill>
              </a:rPr>
              <a:t>Disinserire</a:t>
            </a:r>
            <a:r>
              <a:rPr lang="de-CH" sz="2000" dirty="0">
                <a:solidFill>
                  <a:schemeClr val="tx1"/>
                </a:solidFill>
              </a:rPr>
              <a:t> e </a:t>
            </a:r>
            <a:r>
              <a:rPr lang="de-CH" sz="2000" dirty="0" err="1">
                <a:solidFill>
                  <a:schemeClr val="tx1"/>
                </a:solidFill>
              </a:rPr>
              <a:t>mettere</a:t>
            </a:r>
            <a:r>
              <a:rPr lang="de-CH" sz="2000" dirty="0">
                <a:solidFill>
                  <a:schemeClr val="tx1"/>
                </a:solidFill>
              </a:rPr>
              <a:t> in </a:t>
            </a:r>
            <a:r>
              <a:rPr lang="de-CH" sz="2000" dirty="0" err="1">
                <a:solidFill>
                  <a:schemeClr val="tx1"/>
                </a:solidFill>
              </a:rPr>
              <a:t>sicurezza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l'impianto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9" name="Richtungspfeil 16">
            <a:extLst>
              <a:ext uri="{FF2B5EF4-FFF2-40B4-BE49-F238E27FC236}">
                <a16:creationId xmlns:a16="http://schemas.microsoft.com/office/drawing/2014/main" id="{6A271029-899B-491C-8FF8-ACFB70276801}"/>
              </a:ext>
            </a:extLst>
          </p:cNvPr>
          <p:cNvSpPr/>
          <p:nvPr/>
        </p:nvSpPr>
        <p:spPr>
          <a:xfrm>
            <a:off x="5677202" y="4810305"/>
            <a:ext cx="5720911" cy="408213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spcBef>
                <a:spcPct val="20000"/>
              </a:spcBef>
              <a:buClr>
                <a:srgbClr val="E3362B"/>
              </a:buClr>
              <a:buSzPct val="60000"/>
              <a:defRPr/>
            </a:pPr>
            <a:r>
              <a:rPr lang="de-CH" sz="2000" dirty="0">
                <a:solidFill>
                  <a:schemeClr val="tx1"/>
                </a:solidFill>
              </a:rPr>
              <a:t>Solo </a:t>
            </a:r>
            <a:r>
              <a:rPr lang="de-CH" sz="2000" dirty="0" err="1">
                <a:solidFill>
                  <a:schemeClr val="tx1"/>
                </a:solidFill>
              </a:rPr>
              <a:t>professionisti</a:t>
            </a:r>
            <a:r>
              <a:rPr lang="de-CH" sz="2000" dirty="0">
                <a:solidFill>
                  <a:schemeClr val="tx1"/>
                </a:solidFill>
              </a:rPr>
              <a:t> per i </a:t>
            </a:r>
            <a:r>
              <a:rPr lang="de-CH" sz="2000" dirty="0" err="1">
                <a:solidFill>
                  <a:schemeClr val="tx1"/>
                </a:solidFill>
              </a:rPr>
              <a:t>lavori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elettrici</a:t>
            </a:r>
            <a:endParaRPr lang="de-CH" sz="2000" kern="0" dirty="0">
              <a:solidFill>
                <a:srgbClr val="000000"/>
              </a:solidFill>
            </a:endParaRPr>
          </a:p>
        </p:txBody>
      </p:sp>
      <p:sp>
        <p:nvSpPr>
          <p:cNvPr id="60" name="Richtungspfeil 17">
            <a:extLst>
              <a:ext uri="{FF2B5EF4-FFF2-40B4-BE49-F238E27FC236}">
                <a16:creationId xmlns:a16="http://schemas.microsoft.com/office/drawing/2014/main" id="{EACEC673-A0BF-4A83-82C5-89E77B592595}"/>
              </a:ext>
            </a:extLst>
          </p:cNvPr>
          <p:cNvSpPr/>
          <p:nvPr/>
        </p:nvSpPr>
        <p:spPr>
          <a:xfrm>
            <a:off x="5676713" y="5310105"/>
            <a:ext cx="5743885" cy="414117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 err="1">
                <a:solidFill>
                  <a:schemeClr val="tx1"/>
                </a:solidFill>
              </a:rPr>
              <a:t>Evitare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incendi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ed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esplosioni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61" name="Richtungspfeil 18">
            <a:extLst>
              <a:ext uri="{FF2B5EF4-FFF2-40B4-BE49-F238E27FC236}">
                <a16:creationId xmlns:a16="http://schemas.microsoft.com/office/drawing/2014/main" id="{EE985133-D556-4680-B538-139B61EFC073}"/>
              </a:ext>
            </a:extLst>
          </p:cNvPr>
          <p:cNvSpPr/>
          <p:nvPr/>
        </p:nvSpPr>
        <p:spPr>
          <a:xfrm>
            <a:off x="5673093" y="5777943"/>
            <a:ext cx="5771601" cy="419309"/>
          </a:xfrm>
          <a:prstGeom prst="homePlate">
            <a:avLst/>
          </a:prstGeom>
          <a:noFill/>
          <a:ln>
            <a:solidFill>
              <a:srgbClr val="98A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Clr>
                <a:srgbClr val="E3362B"/>
              </a:buClr>
              <a:buSzPct val="60000"/>
              <a:defRPr/>
            </a:pPr>
            <a:r>
              <a:rPr lang="de-CH" sz="2000" dirty="0">
                <a:solidFill>
                  <a:schemeClr val="tx1"/>
                </a:solidFill>
              </a:rPr>
              <a:t>Aria </a:t>
            </a:r>
            <a:r>
              <a:rPr lang="de-CH" sz="2000" dirty="0" err="1">
                <a:solidFill>
                  <a:schemeClr val="tx1"/>
                </a:solidFill>
              </a:rPr>
              <a:t>pulita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negli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spazi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ristretti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23CB944-9E37-44FF-8E0C-5B5B7571972E}"/>
              </a:ext>
            </a:extLst>
          </p:cNvPr>
          <p:cNvSpPr txBox="1"/>
          <p:nvPr/>
        </p:nvSpPr>
        <p:spPr>
          <a:xfrm>
            <a:off x="10948944" y="2328160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DC36B0E-2302-4920-A2EB-6E91C555D9CF}"/>
              </a:ext>
            </a:extLst>
          </p:cNvPr>
          <p:cNvSpPr txBox="1"/>
          <p:nvPr/>
        </p:nvSpPr>
        <p:spPr>
          <a:xfrm>
            <a:off x="10940114" y="2806454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870875D1-780D-4FE2-BBE3-14C8BE1FE423}"/>
              </a:ext>
            </a:extLst>
          </p:cNvPr>
          <p:cNvSpPr txBox="1"/>
          <p:nvPr/>
        </p:nvSpPr>
        <p:spPr>
          <a:xfrm>
            <a:off x="10947697" y="3297413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4F49A37-2A0A-4DF9-8F93-161299AB3559}"/>
              </a:ext>
            </a:extLst>
          </p:cNvPr>
          <p:cNvSpPr txBox="1"/>
          <p:nvPr/>
        </p:nvSpPr>
        <p:spPr>
          <a:xfrm>
            <a:off x="10928590" y="3761050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636FF88-D674-472E-A35B-6EEB61B4F4B8}"/>
              </a:ext>
            </a:extLst>
          </p:cNvPr>
          <p:cNvSpPr txBox="1"/>
          <p:nvPr/>
        </p:nvSpPr>
        <p:spPr>
          <a:xfrm>
            <a:off x="10951840" y="5288340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281D38CE-851B-4C5E-8913-A29EACABAECA}"/>
              </a:ext>
            </a:extLst>
          </p:cNvPr>
          <p:cNvSpPr txBox="1"/>
          <p:nvPr/>
        </p:nvSpPr>
        <p:spPr>
          <a:xfrm>
            <a:off x="10945036" y="4785576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D8AD20BF-9C3B-489E-BDA4-61DE93C87970}"/>
              </a:ext>
            </a:extLst>
          </p:cNvPr>
          <p:cNvSpPr txBox="1"/>
          <p:nvPr/>
        </p:nvSpPr>
        <p:spPr>
          <a:xfrm>
            <a:off x="10941736" y="4269047"/>
            <a:ext cx="56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16EFA5C-DBA2-40F7-87DB-8862319F867F}"/>
              </a:ext>
            </a:extLst>
          </p:cNvPr>
          <p:cNvSpPr txBox="1"/>
          <p:nvPr/>
        </p:nvSpPr>
        <p:spPr>
          <a:xfrm>
            <a:off x="10979440" y="5766614"/>
            <a:ext cx="52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4816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2FF2F-E686-42E1-8F26-DC67FB9E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 </a:t>
            </a:r>
            <a:r>
              <a:rPr lang="de-DE" sz="2800" dirty="0" err="1"/>
              <a:t>otto</a:t>
            </a:r>
            <a:r>
              <a:rPr lang="de-DE" sz="2800" dirty="0"/>
              <a:t> </a:t>
            </a:r>
            <a:r>
              <a:rPr lang="de-DE" sz="2800" dirty="0" err="1"/>
              <a:t>regole</a:t>
            </a:r>
            <a:r>
              <a:rPr lang="de-DE" sz="2800" dirty="0"/>
              <a:t> </a:t>
            </a:r>
            <a:r>
              <a:rPr lang="de-DE" sz="2800" dirty="0" err="1"/>
              <a:t>vitali</a:t>
            </a:r>
            <a:r>
              <a:rPr lang="de-DE" sz="2800" dirty="0"/>
              <a:t> in </a:t>
            </a:r>
            <a:r>
              <a:rPr lang="de-DE" sz="2800" dirty="0" err="1"/>
              <a:t>formato</a:t>
            </a:r>
            <a:r>
              <a:rPr lang="de-DE" sz="2800" dirty="0"/>
              <a:t> </a:t>
            </a:r>
            <a:r>
              <a:rPr lang="de-DE" sz="2800" dirty="0" err="1"/>
              <a:t>tascabile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E69F2-644D-4951-8DC8-E84CA067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EE2A1-74D8-4F0A-B7A7-B8507A8B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C36E3-9532-4DB9-A1E8-A904F839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562B103A-574F-4BC9-A8FC-70AB81336FA7}"/>
              </a:ext>
            </a:extLst>
          </p:cNvPr>
          <p:cNvSpPr txBox="1">
            <a:spLocks/>
          </p:cNvSpPr>
          <p:nvPr/>
        </p:nvSpPr>
        <p:spPr>
          <a:xfrm>
            <a:off x="548358" y="1340768"/>
            <a:ext cx="5763666" cy="3600400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Quando</a:t>
            </a:r>
            <a:r>
              <a:rPr lang="de-DE" sz="2400" dirty="0"/>
              <a:t> si </a:t>
            </a:r>
            <a:r>
              <a:rPr lang="de-DE" sz="2400" dirty="0" err="1"/>
              <a:t>impara</a:t>
            </a:r>
            <a:r>
              <a:rPr lang="de-DE" sz="2400" dirty="0"/>
              <a:t> </a:t>
            </a:r>
            <a:r>
              <a:rPr lang="de-DE" sz="2400" dirty="0" err="1"/>
              <a:t>qualcosa</a:t>
            </a:r>
            <a:r>
              <a:rPr lang="de-DE" sz="2400" dirty="0"/>
              <a:t> di </a:t>
            </a:r>
            <a:r>
              <a:rPr lang="de-DE" sz="2400" dirty="0" err="1"/>
              <a:t>nuovo</a:t>
            </a:r>
            <a:r>
              <a:rPr lang="de-DE" sz="2400" dirty="0"/>
              <a:t>, </a:t>
            </a:r>
            <a:r>
              <a:rPr lang="de-DE" sz="2400" dirty="0" err="1"/>
              <a:t>leggere</a:t>
            </a:r>
            <a:r>
              <a:rPr lang="de-DE" sz="2400" dirty="0"/>
              <a:t> è </a:t>
            </a:r>
            <a:r>
              <a:rPr lang="de-DE" sz="2400" dirty="0" err="1"/>
              <a:t>importante</a:t>
            </a:r>
            <a:r>
              <a:rPr lang="de-DE" sz="2400" dirty="0"/>
              <a:t> per </a:t>
            </a:r>
            <a:r>
              <a:rPr lang="de-DE" sz="2400" dirty="0" err="1"/>
              <a:t>fissare</a:t>
            </a:r>
            <a:r>
              <a:rPr lang="de-DE" sz="2400" dirty="0"/>
              <a:t> i </a:t>
            </a:r>
            <a:r>
              <a:rPr lang="de-DE" sz="2400" dirty="0" err="1"/>
              <a:t>ricordi</a:t>
            </a:r>
            <a:r>
              <a:rPr lang="de-DE" sz="2400" dirty="0"/>
              <a:t>. Le </a:t>
            </a:r>
            <a:r>
              <a:rPr lang="de-DE" sz="2400" dirty="0" err="1"/>
              <a:t>otto</a:t>
            </a:r>
            <a:r>
              <a:rPr lang="de-DE" sz="2400" dirty="0"/>
              <a:t> </a:t>
            </a:r>
            <a:r>
              <a:rPr lang="de-DE" sz="2400" dirty="0" err="1"/>
              <a:t>regole</a:t>
            </a:r>
            <a:r>
              <a:rPr lang="de-DE" sz="2400" dirty="0"/>
              <a:t> </a:t>
            </a:r>
            <a:r>
              <a:rPr lang="de-DE" sz="2400" dirty="0" err="1"/>
              <a:t>vitali</a:t>
            </a:r>
            <a:r>
              <a:rPr lang="de-DE" sz="2400" dirty="0"/>
              <a:t> </a:t>
            </a:r>
            <a:r>
              <a:rPr lang="de-DE" sz="2400" dirty="0" err="1"/>
              <a:t>sono</a:t>
            </a:r>
            <a:r>
              <a:rPr lang="de-DE" sz="2400" dirty="0"/>
              <a:t> </a:t>
            </a:r>
            <a:r>
              <a:rPr lang="de-DE" sz="2400" dirty="0" err="1"/>
              <a:t>spiegate</a:t>
            </a:r>
            <a:r>
              <a:rPr lang="de-DE" sz="2400" dirty="0"/>
              <a:t> in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pratico</a:t>
            </a:r>
            <a:r>
              <a:rPr lang="de-DE" sz="2400" dirty="0"/>
              <a:t> </a:t>
            </a:r>
            <a:r>
              <a:rPr lang="de-DE" sz="2400" dirty="0" err="1"/>
              <a:t>opuscolo</a:t>
            </a:r>
            <a:r>
              <a:rPr lang="de-DE" sz="2400" dirty="0"/>
              <a:t>. 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b="1" dirty="0" err="1"/>
              <a:t>Importante</a:t>
            </a:r>
            <a:r>
              <a:rPr lang="de-DE" sz="2400" b="1" dirty="0"/>
              <a:t>:</a:t>
            </a:r>
            <a:r>
              <a:rPr lang="de-DE" sz="2400" dirty="0"/>
              <a:t> la </a:t>
            </a:r>
            <a:r>
              <a:rPr lang="de-DE" sz="2400" dirty="0" err="1"/>
              <a:t>vostra</a:t>
            </a:r>
            <a:r>
              <a:rPr lang="de-DE" sz="2400" dirty="0"/>
              <a:t> </a:t>
            </a:r>
            <a:r>
              <a:rPr lang="de-DE" sz="2400" dirty="0" err="1"/>
              <a:t>responsabilità</a:t>
            </a:r>
            <a:r>
              <a:rPr lang="de-DE" sz="2400" dirty="0"/>
              <a:t> è di </a:t>
            </a:r>
            <a:r>
              <a:rPr lang="de-DE" sz="2400" dirty="0" err="1"/>
              <a:t>conoscerle</a:t>
            </a:r>
            <a:r>
              <a:rPr lang="de-DE" sz="2400" dirty="0"/>
              <a:t> e </a:t>
            </a:r>
            <a:r>
              <a:rPr lang="de-DE" sz="2400" dirty="0" err="1"/>
              <a:t>applicarle</a:t>
            </a:r>
            <a:r>
              <a:rPr lang="de-DE" sz="2400" dirty="0"/>
              <a:t>.</a:t>
            </a:r>
            <a:endParaRPr lang="de-CH" sz="2400" dirty="0"/>
          </a:p>
          <a:p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4A6984D-233A-4786-80FB-E48E4FF440B5}"/>
              </a:ext>
            </a:extLst>
          </p:cNvPr>
          <p:cNvSpPr txBox="1"/>
          <p:nvPr/>
        </p:nvSpPr>
        <p:spPr>
          <a:xfrm>
            <a:off x="7032107" y="1343157"/>
            <a:ext cx="428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/>
              <a:t>pieghevole</a:t>
            </a:r>
            <a:r>
              <a:rPr lang="de-CH" sz="2400" b="1" dirty="0"/>
              <a:t> + </a:t>
            </a:r>
            <a:r>
              <a:rPr lang="de-CH" sz="2400" b="1" dirty="0" err="1"/>
              <a:t>vademecum</a:t>
            </a:r>
            <a:endParaRPr lang="de-CH" sz="2400" b="1" dirty="0"/>
          </a:p>
        </p:txBody>
      </p:sp>
      <p:pic>
        <p:nvPicPr>
          <p:cNvPr id="13" name="Picture 2" descr="C:\Users\bim\Desktop\leporello.PNG">
            <a:extLst>
              <a:ext uri="{FF2B5EF4-FFF2-40B4-BE49-F238E27FC236}">
                <a16:creationId xmlns:a16="http://schemas.microsoft.com/office/drawing/2014/main" id="{7D03689F-AAFC-4CC5-8DC0-BEF379F3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2829116"/>
            <a:ext cx="1758108" cy="3531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3" descr="C:\Users\bim\Desktop\instruktionsmappe.PNG">
            <a:extLst>
              <a:ext uri="{FF2B5EF4-FFF2-40B4-BE49-F238E27FC236}">
                <a16:creationId xmlns:a16="http://schemas.microsoft.com/office/drawing/2014/main" id="{CA0B0F5D-8A86-4D3C-A941-75AE3F31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350" y="2266961"/>
            <a:ext cx="2880320" cy="4093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174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2667B-1506-45F6-BACC-D4668359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Dalla </a:t>
            </a:r>
            <a:r>
              <a:rPr lang="de-DE" sz="2800" dirty="0" err="1"/>
              <a:t>teoria</a:t>
            </a:r>
            <a:r>
              <a:rPr lang="de-DE" sz="2800" dirty="0"/>
              <a:t> alla </a:t>
            </a:r>
            <a:r>
              <a:rPr lang="de-DE" sz="2800" dirty="0" err="1"/>
              <a:t>pratica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505AA-6584-40CF-A2F9-D902CD68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F7F73-202F-4E56-99AC-71BE964A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8D6E9-5376-43F3-8908-E7EC6B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D0D4FE6-D9EE-4555-B895-B85E527C7A87}"/>
              </a:ext>
            </a:extLst>
          </p:cNvPr>
          <p:cNvSpPr txBox="1">
            <a:spLocks/>
          </p:cNvSpPr>
          <p:nvPr/>
        </p:nvSpPr>
        <p:spPr>
          <a:xfrm>
            <a:off x="534115" y="1340768"/>
            <a:ext cx="11089232" cy="47783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Aft>
                <a:spcPts val="600"/>
              </a:spcAft>
              <a:buClr>
                <a:srgbClr val="E3362B"/>
              </a:buClr>
              <a:buSzPct val="60000"/>
              <a:tabLst>
                <a:tab pos="341313" algn="l"/>
              </a:tabLst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otto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regole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vitali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si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possono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suddividere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tre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categorie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: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362B"/>
              </a:buClr>
              <a:buSzPct val="60000"/>
              <a:buFont typeface="Wingdings 2" pitchFamily="18" charset="2"/>
              <a:buChar char="¿"/>
              <a:tabLst>
                <a:tab pos="341313" algn="l"/>
              </a:tabLst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935832D-9679-47D9-A893-3AC60B68A3A9}"/>
              </a:ext>
            </a:extLst>
          </p:cNvPr>
          <p:cNvSpPr txBox="1">
            <a:spLocks/>
          </p:cNvSpPr>
          <p:nvPr/>
        </p:nvSpPr>
        <p:spPr>
          <a:xfrm>
            <a:off x="609809" y="5013176"/>
            <a:ext cx="11102815" cy="70308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400" dirty="0"/>
              <a:t>Così </a:t>
            </a:r>
            <a:r>
              <a:rPr lang="de-DE" sz="2400" dirty="0" err="1"/>
              <a:t>facciamo</a:t>
            </a:r>
            <a:r>
              <a:rPr lang="de-DE" sz="2400" dirty="0"/>
              <a:t> in </a:t>
            </a:r>
            <a:r>
              <a:rPr lang="de-DE" sz="2400" dirty="0" err="1"/>
              <a:t>azienda</a:t>
            </a:r>
            <a:r>
              <a:rPr lang="de-DE" sz="2400" dirty="0"/>
              <a:t>: </a:t>
            </a:r>
            <a:r>
              <a:rPr lang="de-DE" sz="2400" dirty="0" err="1"/>
              <a:t>siamo</a:t>
            </a:r>
            <a:r>
              <a:rPr lang="de-DE" sz="2400" dirty="0"/>
              <a:t> </a:t>
            </a:r>
            <a:r>
              <a:rPr lang="de-DE" sz="2400" dirty="0" err="1"/>
              <a:t>coerenti</a:t>
            </a:r>
            <a:r>
              <a:rPr lang="de-DE" sz="2400" dirty="0"/>
              <a:t>. </a:t>
            </a:r>
            <a:r>
              <a:rPr lang="de-DE" sz="2400" dirty="0" err="1"/>
              <a:t>Regola</a:t>
            </a:r>
            <a:r>
              <a:rPr lang="de-DE" sz="2400" dirty="0"/>
              <a:t> 1 e 2; a </a:t>
            </a:r>
            <a:r>
              <a:rPr lang="de-DE" sz="2400" dirty="0" err="1"/>
              <a:t>seconda</a:t>
            </a:r>
            <a:r>
              <a:rPr lang="de-DE" sz="2400" dirty="0"/>
              <a:t> </a:t>
            </a:r>
            <a:r>
              <a:rPr lang="de-DE" sz="2400" dirty="0" err="1"/>
              <a:t>dei</a:t>
            </a:r>
            <a:r>
              <a:rPr lang="de-DE" sz="2400" dirty="0"/>
              <a:t> </a:t>
            </a:r>
            <a:r>
              <a:rPr lang="de-DE" sz="2400" dirty="0" err="1"/>
              <a:t>pericoli</a:t>
            </a:r>
            <a:r>
              <a:rPr lang="de-DE" sz="2400" dirty="0"/>
              <a:t> si </a:t>
            </a:r>
            <a:r>
              <a:rPr lang="de-DE" sz="2400" dirty="0" err="1"/>
              <a:t>applicano</a:t>
            </a:r>
            <a:r>
              <a:rPr lang="de-DE" sz="2400" dirty="0"/>
              <a:t> le </a:t>
            </a:r>
            <a:r>
              <a:rPr lang="de-DE" sz="2400" dirty="0" err="1"/>
              <a:t>regole</a:t>
            </a:r>
            <a:r>
              <a:rPr lang="de-DE" sz="2400" dirty="0"/>
              <a:t> 3-8.</a:t>
            </a:r>
            <a:endParaRPr lang="de-CH" sz="24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chtungspfeil 12">
            <a:extLst>
              <a:ext uri="{FF2B5EF4-FFF2-40B4-BE49-F238E27FC236}">
                <a16:creationId xmlns:a16="http://schemas.microsoft.com/office/drawing/2014/main" id="{8B150087-DA1A-4189-B439-17367C0BF40B}"/>
              </a:ext>
            </a:extLst>
          </p:cNvPr>
          <p:cNvSpPr/>
          <p:nvPr/>
        </p:nvSpPr>
        <p:spPr bwMode="auto">
          <a:xfrm>
            <a:off x="1709866" y="2204864"/>
            <a:ext cx="2664296" cy="1512168"/>
          </a:xfrm>
          <a:prstGeom prst="homePlat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Pianificazione</a:t>
            </a:r>
            <a:r>
              <a:rPr kumimoji="0" lang="de-CH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</a:t>
            </a:r>
            <a:r>
              <a:rPr kumimoji="0" lang="de-CH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accurata</a:t>
            </a: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6" name="Richtungspfeil 13">
            <a:extLst>
              <a:ext uri="{FF2B5EF4-FFF2-40B4-BE49-F238E27FC236}">
                <a16:creationId xmlns:a16="http://schemas.microsoft.com/office/drawing/2014/main" id="{3FA7B578-6B10-42DA-913C-ECD72D848A15}"/>
              </a:ext>
            </a:extLst>
          </p:cNvPr>
          <p:cNvSpPr/>
          <p:nvPr/>
        </p:nvSpPr>
        <p:spPr bwMode="auto">
          <a:xfrm>
            <a:off x="7176120" y="2204864"/>
            <a:ext cx="2742658" cy="1512168"/>
          </a:xfrm>
          <a:prstGeom prst="homePlat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Attenzione</a:t>
            </a: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ai </a:t>
            </a: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pericoli</a:t>
            </a:r>
            <a:r>
              <a:rPr kumimoji="0" lang="de-CH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</a:t>
            </a:r>
            <a:r>
              <a:rPr kumimoji="0" lang="de-CH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particolari</a:t>
            </a: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7" name="Richtungspfeil 14">
            <a:extLst>
              <a:ext uri="{FF2B5EF4-FFF2-40B4-BE49-F238E27FC236}">
                <a16:creationId xmlns:a16="http://schemas.microsoft.com/office/drawing/2014/main" id="{26E252BF-F484-4CD4-A08E-3742A5DD62A0}"/>
              </a:ext>
            </a:extLst>
          </p:cNvPr>
          <p:cNvSpPr/>
          <p:nvPr/>
        </p:nvSpPr>
        <p:spPr bwMode="auto">
          <a:xfrm>
            <a:off x="4446170" y="2132856"/>
            <a:ext cx="2664296" cy="1584176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No</a:t>
            </a: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alle </a:t>
            </a: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improvvisa-zioni</a:t>
            </a: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441DF9-698C-47BB-8C5D-2BC07BD38BA7}"/>
              </a:ext>
            </a:extLst>
          </p:cNvPr>
          <p:cNvSpPr/>
          <p:nvPr/>
        </p:nvSpPr>
        <p:spPr bwMode="auto">
          <a:xfrm>
            <a:off x="1738442" y="3947912"/>
            <a:ext cx="1880679" cy="50405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Regola</a:t>
            </a: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48F60C-5187-442A-B885-32617CB3EC70}"/>
              </a:ext>
            </a:extLst>
          </p:cNvPr>
          <p:cNvSpPr/>
          <p:nvPr/>
        </p:nvSpPr>
        <p:spPr bwMode="auto">
          <a:xfrm>
            <a:off x="7211050" y="3947912"/>
            <a:ext cx="1987648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Regole</a:t>
            </a: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3-8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AC66384-0F31-48DA-920B-0DD1A40631E6}"/>
              </a:ext>
            </a:extLst>
          </p:cNvPr>
          <p:cNvSpPr/>
          <p:nvPr/>
        </p:nvSpPr>
        <p:spPr bwMode="auto">
          <a:xfrm>
            <a:off x="4474746" y="3947912"/>
            <a:ext cx="1880679" cy="50405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Regola</a:t>
            </a: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32" charset="-12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6638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7B65B-78BA-43EE-B7D6-DF1A4DB0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1: </a:t>
            </a:r>
            <a:r>
              <a:rPr lang="de-DE" sz="2800" dirty="0" err="1"/>
              <a:t>pianifichiamo</a:t>
            </a:r>
            <a:r>
              <a:rPr lang="de-DE" sz="2800" dirty="0"/>
              <a:t> </a:t>
            </a:r>
            <a:r>
              <a:rPr lang="de-DE" sz="2800" dirty="0" err="1"/>
              <a:t>con</a:t>
            </a:r>
            <a:r>
              <a:rPr lang="de-DE" sz="2800" dirty="0"/>
              <a:t> </a:t>
            </a:r>
            <a:r>
              <a:rPr lang="de-DE" sz="2800" dirty="0" err="1"/>
              <a:t>cura</a:t>
            </a:r>
            <a:r>
              <a:rPr lang="de-DE" sz="2800" dirty="0"/>
              <a:t> </a:t>
            </a:r>
            <a:r>
              <a:rPr lang="de-DE" sz="2800" dirty="0" err="1"/>
              <a:t>gli</a:t>
            </a:r>
            <a:r>
              <a:rPr lang="de-DE" sz="2800" dirty="0"/>
              <a:t> </a:t>
            </a:r>
            <a:r>
              <a:rPr lang="de-DE" sz="2800" dirty="0" err="1"/>
              <a:t>interventi</a:t>
            </a:r>
            <a:r>
              <a:rPr lang="de-DE" sz="2800" dirty="0"/>
              <a:t> di </a:t>
            </a:r>
            <a:r>
              <a:rPr lang="de-DE" sz="2800" dirty="0" err="1"/>
              <a:t>manutenzione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CCE30-1AD8-4125-87B8-E4EEBE0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006B8-B527-4490-AA61-B07910E9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B20A95-F798-43F7-99E0-7EFE47FB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F7CB63A-D775-4A9C-87A4-966C58D3B022}"/>
              </a:ext>
            </a:extLst>
          </p:cNvPr>
          <p:cNvSpPr txBox="1">
            <a:spLocks/>
          </p:cNvSpPr>
          <p:nvPr/>
        </p:nvSpPr>
        <p:spPr>
          <a:xfrm>
            <a:off x="5382616" y="1337832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/>
              <a:t>Superiore</a:t>
            </a:r>
          </a:p>
          <a:p>
            <a:pPr>
              <a:buNone/>
            </a:pPr>
            <a:endParaRPr lang="de-CH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Verifico</a:t>
            </a:r>
            <a:r>
              <a:rPr lang="de-CH" sz="2400" dirty="0"/>
              <a:t> </a:t>
            </a: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pericoli</a:t>
            </a:r>
            <a:r>
              <a:rPr lang="de-CH" sz="2400" dirty="0"/>
              <a:t> ci </a:t>
            </a:r>
            <a:r>
              <a:rPr lang="de-CH" sz="2400" dirty="0" err="1"/>
              <a:t>possono</a:t>
            </a:r>
            <a:r>
              <a:rPr lang="de-CH" sz="2400" dirty="0"/>
              <a:t> </a:t>
            </a:r>
            <a:r>
              <a:rPr lang="de-CH" sz="2400" dirty="0" err="1"/>
              <a:t>essere</a:t>
            </a:r>
            <a:r>
              <a:rPr lang="de-CH" sz="2400" dirty="0"/>
              <a:t> </a:t>
            </a:r>
            <a:r>
              <a:rPr lang="de-CH" sz="2400" dirty="0" err="1"/>
              <a:t>svolgendo</a:t>
            </a:r>
            <a:r>
              <a:rPr lang="de-CH" sz="2400" dirty="0"/>
              <a:t> i </a:t>
            </a:r>
            <a:r>
              <a:rPr lang="de-CH" sz="2400" dirty="0" err="1"/>
              <a:t>lavori</a:t>
            </a:r>
            <a:r>
              <a:rPr lang="de-CH" sz="2400" dirty="0"/>
              <a:t> </a:t>
            </a:r>
            <a:r>
              <a:rPr lang="de-CH" sz="2400" dirty="0" err="1"/>
              <a:t>previsti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Faccio</a:t>
            </a:r>
            <a:r>
              <a:rPr lang="de-CH" sz="2400" dirty="0"/>
              <a:t> in modo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ogni</a:t>
            </a:r>
            <a:r>
              <a:rPr lang="de-CH" sz="2400" dirty="0"/>
              <a:t> </a:t>
            </a:r>
            <a:r>
              <a:rPr lang="de-CH" sz="2400" dirty="0" err="1"/>
              <a:t>intervento</a:t>
            </a:r>
            <a:r>
              <a:rPr lang="de-CH" sz="2400" dirty="0"/>
              <a:t> </a:t>
            </a:r>
            <a:r>
              <a:rPr lang="de-CH" sz="2400" dirty="0" err="1"/>
              <a:t>sia</a:t>
            </a:r>
            <a:r>
              <a:rPr lang="de-CH" sz="2400" dirty="0"/>
              <a:t> </a:t>
            </a:r>
            <a:r>
              <a:rPr lang="de-CH" sz="2400" dirty="0" err="1"/>
              <a:t>pianificato</a:t>
            </a:r>
            <a:r>
              <a:rPr lang="de-CH" sz="2400" dirty="0"/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1BE4901-BD67-48A6-92D1-81ABC1CDB201}"/>
              </a:ext>
            </a:extLst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1384" y="1340768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7B65B-78BA-43EE-B7D6-DF1A4DB0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1: </a:t>
            </a:r>
            <a:r>
              <a:rPr lang="de-DE" sz="2800" dirty="0" err="1"/>
              <a:t>pianifichiamo</a:t>
            </a:r>
            <a:r>
              <a:rPr lang="de-DE" sz="2800" dirty="0"/>
              <a:t> </a:t>
            </a:r>
            <a:r>
              <a:rPr lang="de-DE" sz="2800" dirty="0" err="1"/>
              <a:t>con</a:t>
            </a:r>
            <a:r>
              <a:rPr lang="de-DE" sz="2800" dirty="0"/>
              <a:t> </a:t>
            </a:r>
            <a:r>
              <a:rPr lang="de-DE" sz="2800" dirty="0" err="1"/>
              <a:t>cura</a:t>
            </a:r>
            <a:r>
              <a:rPr lang="de-DE" sz="2800" dirty="0"/>
              <a:t> </a:t>
            </a:r>
            <a:r>
              <a:rPr lang="de-DE" sz="2800" dirty="0" err="1"/>
              <a:t>gli</a:t>
            </a:r>
            <a:r>
              <a:rPr lang="de-DE" sz="2800" dirty="0"/>
              <a:t> </a:t>
            </a:r>
            <a:r>
              <a:rPr lang="de-DE" sz="2800" dirty="0" err="1"/>
              <a:t>interventi</a:t>
            </a:r>
            <a:r>
              <a:rPr lang="de-DE" sz="2800" dirty="0"/>
              <a:t> di </a:t>
            </a:r>
            <a:r>
              <a:rPr lang="de-DE" sz="2800" dirty="0" err="1"/>
              <a:t>manutenzione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CCE30-1AD8-4125-87B8-E4EEBE0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006B8-B527-4490-AA61-B07910E9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B20A95-F798-43F7-99E0-7EFE47FB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F7CB63A-D775-4A9C-87A4-966C58D3B022}"/>
              </a:ext>
            </a:extLst>
          </p:cNvPr>
          <p:cNvSpPr txBox="1">
            <a:spLocks/>
          </p:cNvSpPr>
          <p:nvPr/>
        </p:nvSpPr>
        <p:spPr>
          <a:xfrm>
            <a:off x="5375920" y="1345337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 err="1"/>
              <a:t>Lavoratore</a:t>
            </a:r>
            <a:endParaRPr lang="de-CH" sz="2400" b="1" dirty="0"/>
          </a:p>
          <a:p>
            <a:pPr>
              <a:buNone/>
            </a:pPr>
            <a:endParaRPr lang="de-CH" sz="2400" b="1" dirty="0"/>
          </a:p>
          <a:p>
            <a:pPr marL="0" indent="0">
              <a:buNone/>
            </a:pPr>
            <a:r>
              <a:rPr lang="de-CH" sz="2400" dirty="0"/>
              <a:t>Sul </a:t>
            </a:r>
            <a:r>
              <a:rPr lang="de-CH" sz="2400" dirty="0" err="1"/>
              <a:t>lavoro</a:t>
            </a:r>
            <a:r>
              <a:rPr lang="de-CH" sz="2400" dirty="0"/>
              <a:t> </a:t>
            </a:r>
            <a:r>
              <a:rPr lang="de-CH" sz="2400" dirty="0" err="1"/>
              <a:t>metto</a:t>
            </a:r>
            <a:r>
              <a:rPr lang="de-CH" sz="2400" dirty="0"/>
              <a:t> al </a:t>
            </a:r>
            <a:r>
              <a:rPr lang="de-CH" sz="2400" dirty="0" err="1"/>
              <a:t>servizio</a:t>
            </a:r>
            <a:r>
              <a:rPr lang="de-CH" sz="2400" dirty="0"/>
              <a:t> della </a:t>
            </a:r>
            <a:r>
              <a:rPr lang="de-CH" sz="2400" dirty="0" err="1"/>
              <a:t>sicurezza</a:t>
            </a:r>
            <a:r>
              <a:rPr lang="de-CH" sz="2400" dirty="0"/>
              <a:t> le </a:t>
            </a:r>
            <a:r>
              <a:rPr lang="de-CH" sz="2400" dirty="0" err="1"/>
              <a:t>mie</a:t>
            </a:r>
            <a:r>
              <a:rPr lang="de-CH" sz="2400" dirty="0"/>
              <a:t> </a:t>
            </a:r>
            <a:r>
              <a:rPr lang="de-CH" sz="2400" dirty="0" err="1"/>
              <a:t>conoscenze</a:t>
            </a:r>
            <a:r>
              <a:rPr lang="de-CH" sz="2400" dirty="0"/>
              <a:t> e la </a:t>
            </a:r>
            <a:r>
              <a:rPr lang="de-CH" sz="2400" dirty="0" err="1"/>
              <a:t>mia</a:t>
            </a:r>
            <a:r>
              <a:rPr lang="de-CH" sz="2400" dirty="0"/>
              <a:t> </a:t>
            </a:r>
            <a:r>
              <a:rPr lang="de-CH" sz="2400" dirty="0" err="1"/>
              <a:t>esperienza</a:t>
            </a:r>
            <a:endParaRPr lang="de-CH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1BE4901-BD67-48A6-92D1-81ABC1CDB201}"/>
              </a:ext>
            </a:extLst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1384" y="1340768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5E050-A3BF-4AC1-876C-520A85AC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In </a:t>
            </a:r>
            <a:r>
              <a:rPr lang="de-DE" sz="2800" dirty="0" err="1"/>
              <a:t>qualità</a:t>
            </a:r>
            <a:r>
              <a:rPr lang="de-DE" sz="2800" dirty="0"/>
              <a:t> di superiore </a:t>
            </a:r>
            <a:r>
              <a:rPr lang="de-DE" sz="2800" dirty="0" err="1"/>
              <a:t>ecco</a:t>
            </a:r>
            <a:r>
              <a:rPr lang="de-DE" sz="2800" dirty="0"/>
              <a:t> i </a:t>
            </a:r>
            <a:r>
              <a:rPr lang="de-DE" sz="2800" dirty="0" err="1"/>
              <a:t>miei</a:t>
            </a:r>
            <a:r>
              <a:rPr lang="de-DE" sz="2800" dirty="0"/>
              <a:t> </a:t>
            </a:r>
            <a:r>
              <a:rPr lang="de-DE" sz="2800" dirty="0" err="1"/>
              <a:t>doveri</a:t>
            </a:r>
            <a:r>
              <a:rPr lang="de-DE" sz="2800" dirty="0"/>
              <a:t> per </a:t>
            </a:r>
            <a:r>
              <a:rPr lang="de-DE" sz="2800" dirty="0" err="1"/>
              <a:t>una</a:t>
            </a:r>
            <a:r>
              <a:rPr lang="de-DE" sz="2800" dirty="0"/>
              <a:t> </a:t>
            </a:r>
            <a:r>
              <a:rPr lang="de-DE" sz="2800" dirty="0" err="1"/>
              <a:t>corretta</a:t>
            </a:r>
            <a:r>
              <a:rPr lang="de-DE" sz="2800" dirty="0"/>
              <a:t> </a:t>
            </a:r>
            <a:r>
              <a:rPr lang="de-DE" sz="2800" dirty="0" err="1"/>
              <a:t>pianificazione</a:t>
            </a:r>
            <a:r>
              <a:rPr lang="de-DE" sz="2800" dirty="0"/>
              <a:t> </a:t>
            </a:r>
            <a:r>
              <a:rPr lang="de-DE" sz="2800" dirty="0" err="1"/>
              <a:t>dei</a:t>
            </a:r>
            <a:r>
              <a:rPr lang="de-DE" sz="2800" dirty="0"/>
              <a:t> </a:t>
            </a:r>
            <a:r>
              <a:rPr lang="de-DE" sz="2800" dirty="0" err="1"/>
              <a:t>lavori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6BA378-A9A6-4F72-9F2A-BD0EFF66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249CC4-B610-4688-97DD-BF04CB21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547F6-6B3D-4997-B42C-97C841E7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2EB6C9-90C9-46FC-9920-5427940C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44824"/>
            <a:ext cx="11233248" cy="3744416"/>
          </a:xfrm>
        </p:spPr>
        <p:txBody>
          <a:bodyPr/>
          <a:lstStyle/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Individuo</a:t>
            </a:r>
            <a:r>
              <a:rPr lang="de-DE" dirty="0"/>
              <a:t> i </a:t>
            </a:r>
            <a:r>
              <a:rPr lang="de-DE" dirty="0" err="1"/>
              <a:t>pericoli</a:t>
            </a:r>
            <a:r>
              <a:rPr lang="de-DE" dirty="0"/>
              <a:t>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Spiego</a:t>
            </a:r>
            <a:r>
              <a:rPr lang="de-DE" dirty="0"/>
              <a:t> ai </a:t>
            </a:r>
            <a:r>
              <a:rPr lang="de-DE" dirty="0" err="1"/>
              <a:t>miei</a:t>
            </a:r>
            <a:r>
              <a:rPr lang="de-DE" dirty="0"/>
              <a:t> </a:t>
            </a:r>
            <a:r>
              <a:rPr lang="de-DE" dirty="0" err="1"/>
              <a:t>lavoratori</a:t>
            </a:r>
            <a:r>
              <a:rPr lang="de-DE" dirty="0"/>
              <a:t> </a:t>
            </a:r>
            <a:r>
              <a:rPr lang="de-DE" dirty="0" err="1"/>
              <a:t>quali</a:t>
            </a:r>
            <a:r>
              <a:rPr lang="de-DE" dirty="0"/>
              <a:t> </a:t>
            </a:r>
            <a:r>
              <a:rPr lang="de-DE" dirty="0" err="1"/>
              <a:t>regole</a:t>
            </a:r>
            <a:r>
              <a:rPr lang="de-DE" dirty="0"/>
              <a:t> </a:t>
            </a:r>
            <a:r>
              <a:rPr lang="de-DE" dirty="0" err="1"/>
              <a:t>applicare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>
                <a:sym typeface="Wingdings"/>
              </a:rPr>
              <a:t></a:t>
            </a:r>
            <a:r>
              <a:rPr lang="de-DE" dirty="0"/>
              <a:t> Se </a:t>
            </a:r>
            <a:r>
              <a:rPr lang="de-DE" dirty="0" err="1"/>
              <a:t>necessario</a:t>
            </a:r>
            <a:r>
              <a:rPr lang="de-DE" dirty="0"/>
              <a:t>, </a:t>
            </a:r>
            <a:r>
              <a:rPr lang="de-DE" dirty="0" err="1"/>
              <a:t>metto</a:t>
            </a:r>
            <a:r>
              <a:rPr lang="de-DE" dirty="0"/>
              <a:t> </a:t>
            </a:r>
            <a:r>
              <a:rPr lang="de-DE" dirty="0" err="1"/>
              <a:t>nero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bianco</a:t>
            </a:r>
            <a:r>
              <a:rPr lang="de-DE" dirty="0"/>
              <a:t> le </a:t>
            </a:r>
            <a:r>
              <a:rPr lang="de-DE" dirty="0" err="1"/>
              <a:t>istruzioni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Fornisco</a:t>
            </a:r>
            <a:r>
              <a:rPr lang="de-DE" dirty="0"/>
              <a:t> le </a:t>
            </a:r>
            <a:r>
              <a:rPr lang="de-DE" dirty="0" err="1"/>
              <a:t>attrezzature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e i DPI.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Stabilisco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programma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Definisco</a:t>
            </a:r>
            <a:r>
              <a:rPr lang="de-DE" dirty="0"/>
              <a:t> </a:t>
            </a:r>
            <a:r>
              <a:rPr lang="de-DE" dirty="0" err="1"/>
              <a:t>chi</a:t>
            </a:r>
            <a:r>
              <a:rPr lang="de-DE" dirty="0"/>
              <a:t> è </a:t>
            </a:r>
            <a:r>
              <a:rPr lang="de-DE" dirty="0" err="1"/>
              <a:t>responsabile</a:t>
            </a:r>
            <a:r>
              <a:rPr lang="de-DE" dirty="0"/>
              <a:t> di </a:t>
            </a:r>
            <a:r>
              <a:rPr lang="de-DE" dirty="0" err="1"/>
              <a:t>cosa</a:t>
            </a:r>
            <a:r>
              <a:rPr lang="de-DE" dirty="0"/>
              <a:t>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Impiego</a:t>
            </a:r>
            <a:r>
              <a:rPr lang="de-DE" dirty="0"/>
              <a:t> solo personale </a:t>
            </a:r>
            <a:r>
              <a:rPr lang="de-DE" dirty="0" err="1"/>
              <a:t>qualificato</a:t>
            </a:r>
            <a:r>
              <a:rPr lang="de-DE" dirty="0"/>
              <a:t>.</a:t>
            </a:r>
          </a:p>
          <a:p>
            <a:pPr marL="342900" lvl="1" indent="-342900">
              <a:lnSpc>
                <a:spcPts val="3700"/>
              </a:lnSpc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DE" dirty="0" err="1"/>
              <a:t>Tengo</a:t>
            </a:r>
            <a:r>
              <a:rPr lang="de-DE" dirty="0"/>
              <a:t> sempre a </a:t>
            </a:r>
            <a:r>
              <a:rPr lang="de-DE" dirty="0" err="1"/>
              <a:t>disposizione</a:t>
            </a:r>
            <a:r>
              <a:rPr lang="de-DE" dirty="0"/>
              <a:t> i </a:t>
            </a:r>
            <a:r>
              <a:rPr lang="de-DE" dirty="0" err="1"/>
              <a:t>pezzi</a:t>
            </a:r>
            <a:r>
              <a:rPr lang="de-DE" dirty="0"/>
              <a:t> di </a:t>
            </a:r>
            <a:r>
              <a:rPr lang="de-DE" dirty="0" err="1"/>
              <a:t>ricambio</a:t>
            </a:r>
            <a:r>
              <a:rPr lang="de-DE" dirty="0"/>
              <a:t>.</a:t>
            </a:r>
            <a:endParaRPr lang="de-CH" dirty="0"/>
          </a:p>
          <a:p>
            <a:pPr>
              <a:lnSpc>
                <a:spcPts val="288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205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4E81A-9B81-4312-B5B6-2D6C3167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2: </a:t>
            </a:r>
            <a:r>
              <a:rPr lang="de-DE" sz="2800" dirty="0" err="1"/>
              <a:t>no</a:t>
            </a:r>
            <a:r>
              <a:rPr lang="de-DE" sz="2800" dirty="0"/>
              <a:t> alle </a:t>
            </a:r>
            <a:r>
              <a:rPr lang="de-DE" sz="2800" dirty="0" err="1"/>
              <a:t>improvvisazioni</a:t>
            </a:r>
            <a:r>
              <a:rPr lang="de-DE" sz="2800" dirty="0"/>
              <a:t>, </a:t>
            </a:r>
            <a:r>
              <a:rPr lang="de-DE" sz="2800" dirty="0" err="1"/>
              <a:t>neppure</a:t>
            </a:r>
            <a:r>
              <a:rPr lang="de-DE" sz="2800" dirty="0"/>
              <a:t> </a:t>
            </a:r>
            <a:r>
              <a:rPr lang="de-DE" sz="2800" dirty="0" err="1"/>
              <a:t>quando</a:t>
            </a:r>
            <a:r>
              <a:rPr lang="de-DE" sz="2800" dirty="0"/>
              <a:t> </a:t>
            </a:r>
            <a:r>
              <a:rPr lang="de-DE" sz="2800" dirty="0" err="1"/>
              <a:t>eliminiamo</a:t>
            </a:r>
            <a:r>
              <a:rPr lang="de-DE" sz="2800" dirty="0"/>
              <a:t> </a:t>
            </a:r>
            <a:r>
              <a:rPr lang="de-DE" sz="2800" dirty="0" err="1"/>
              <a:t>un</a:t>
            </a:r>
            <a:r>
              <a:rPr lang="de-DE" sz="2800" dirty="0"/>
              <a:t> </a:t>
            </a:r>
            <a:r>
              <a:rPr lang="de-DE" sz="2800" dirty="0" err="1"/>
              <a:t>guasto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111B0-1E38-49D9-9E36-83D170D1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FA53C-DB18-4EAF-BA8C-AD625968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C259B-53E5-4CD1-8FB9-124C1A7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7C7634AF-4D46-45BF-8905-5505D4E548A5}"/>
              </a:ext>
            </a:extLst>
          </p:cNvPr>
          <p:cNvSpPr txBox="1">
            <a:spLocks/>
          </p:cNvSpPr>
          <p:nvPr/>
        </p:nvSpPr>
        <p:spPr>
          <a:xfrm>
            <a:off x="5384085" y="1495152"/>
            <a:ext cx="6264696" cy="3734047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/>
              <a:t>Superiore</a:t>
            </a:r>
          </a:p>
          <a:p>
            <a:pPr>
              <a:buNone/>
            </a:pPr>
            <a:endParaRPr lang="de-DE" sz="2400" b="1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Non </a:t>
            </a:r>
            <a:r>
              <a:rPr lang="de-CH" sz="2400" dirty="0" err="1"/>
              <a:t>tollero</a:t>
            </a:r>
            <a:r>
              <a:rPr lang="de-CH" sz="2400" dirty="0"/>
              <a:t> le </a:t>
            </a:r>
            <a:r>
              <a:rPr lang="de-CH" sz="2400" dirty="0" err="1"/>
              <a:t>improvvisazioni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Intervengo</a:t>
            </a:r>
            <a:r>
              <a:rPr lang="de-CH" sz="2400" dirty="0"/>
              <a:t> </a:t>
            </a:r>
            <a:r>
              <a:rPr lang="de-CH" sz="2400" dirty="0" err="1"/>
              <a:t>immediatamente</a:t>
            </a:r>
            <a:r>
              <a:rPr lang="de-CH" sz="2400" dirty="0"/>
              <a:t> in </a:t>
            </a:r>
            <a:r>
              <a:rPr lang="de-CH" sz="2400" dirty="0" err="1"/>
              <a:t>caso</a:t>
            </a:r>
            <a:r>
              <a:rPr lang="de-CH" sz="2400" dirty="0"/>
              <a:t> di </a:t>
            </a:r>
            <a:r>
              <a:rPr lang="de-CH" sz="2400" dirty="0" err="1"/>
              <a:t>irregolarità</a:t>
            </a:r>
            <a:r>
              <a:rPr lang="de-CH" sz="2400" dirty="0"/>
              <a:t> o </a:t>
            </a:r>
            <a:r>
              <a:rPr lang="de-CH" sz="2400" dirty="0" err="1"/>
              <a:t>carenze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Verifico</a:t>
            </a:r>
            <a:r>
              <a:rPr lang="de-CH" sz="2400" dirty="0"/>
              <a:t> </a:t>
            </a:r>
            <a:r>
              <a:rPr lang="de-CH" sz="2400" dirty="0" err="1"/>
              <a:t>regolarmente</a:t>
            </a:r>
            <a:r>
              <a:rPr lang="de-CH" sz="2400" dirty="0"/>
              <a:t>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personale </a:t>
            </a:r>
            <a:r>
              <a:rPr lang="de-CH" sz="2400" dirty="0" err="1"/>
              <a:t>rispetti</a:t>
            </a:r>
            <a:r>
              <a:rPr lang="de-CH" sz="2400" dirty="0"/>
              <a:t> le </a:t>
            </a:r>
            <a:r>
              <a:rPr lang="de-CH" sz="2400" dirty="0" err="1"/>
              <a:t>regole</a:t>
            </a:r>
            <a:r>
              <a:rPr lang="de-CH" sz="2400" dirty="0"/>
              <a:t> di </a:t>
            </a:r>
            <a:r>
              <a:rPr lang="de-CH" sz="2400" dirty="0" err="1"/>
              <a:t>sicurezza</a:t>
            </a:r>
            <a:r>
              <a:rPr lang="de-CH" sz="2400" dirty="0"/>
              <a:t>.</a:t>
            </a:r>
          </a:p>
        </p:txBody>
      </p:sp>
      <p:pic>
        <p:nvPicPr>
          <p:cNvPr id="8" name="Bildplatzhalter 6" descr="Clipboard11.jpg">
            <a:extLst>
              <a:ext uri="{FF2B5EF4-FFF2-40B4-BE49-F238E27FC236}">
                <a16:creationId xmlns:a16="http://schemas.microsoft.com/office/drawing/2014/main" id="{04FECB69-420B-4AD3-95A5-7D4F33A5AB8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498398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1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4E81A-9B81-4312-B5B6-2D6C3167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Regel 2: Wir verzichten auf Improvisationen - auch beim Beheben von Störungen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111B0-1E38-49D9-9E36-83D170D1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FA53C-DB18-4EAF-BA8C-AD625968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C259B-53E5-4CD1-8FB9-124C1A7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29</a:t>
            </a:fld>
            <a:endParaRPr lang="de-CH" dirty="0"/>
          </a:p>
        </p:txBody>
      </p:sp>
      <p:pic>
        <p:nvPicPr>
          <p:cNvPr id="8" name="Bildplatzhalter 6" descr="Clipboard11.jpg">
            <a:extLst>
              <a:ext uri="{FF2B5EF4-FFF2-40B4-BE49-F238E27FC236}">
                <a16:creationId xmlns:a16="http://schemas.microsoft.com/office/drawing/2014/main" id="{04FECB69-420B-4AD3-95A5-7D4F33A5AB8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1384" y="1498398"/>
            <a:ext cx="4104705" cy="4792663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8CB677A-A643-458F-B8F2-64A61F5CD5DB}"/>
              </a:ext>
            </a:extLst>
          </p:cNvPr>
          <p:cNvSpPr txBox="1">
            <a:spLocks/>
          </p:cNvSpPr>
          <p:nvPr/>
        </p:nvSpPr>
        <p:spPr>
          <a:xfrm>
            <a:off x="5384084" y="1498400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 err="1"/>
              <a:t>Lavoratore</a:t>
            </a:r>
            <a:endParaRPr lang="de-DE" sz="2400" b="1" dirty="0"/>
          </a:p>
          <a:p>
            <a:pPr>
              <a:buNone/>
            </a:pPr>
            <a:endParaRPr lang="de-DE" sz="2400" b="1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Lavoro </a:t>
            </a:r>
            <a:r>
              <a:rPr lang="de-CH" sz="2400" dirty="0" err="1"/>
              <a:t>rispettando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</a:t>
            </a:r>
            <a:r>
              <a:rPr lang="de-CH" sz="2400" dirty="0" err="1"/>
              <a:t>programma</a:t>
            </a:r>
            <a:r>
              <a:rPr lang="de-CH" sz="2400" dirty="0"/>
              <a:t>.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Uso le </a:t>
            </a:r>
            <a:r>
              <a:rPr lang="de-CH" sz="2400" dirty="0" err="1"/>
              <a:t>attrezzature</a:t>
            </a:r>
            <a:r>
              <a:rPr lang="de-CH" sz="2400" dirty="0"/>
              <a:t> di </a:t>
            </a:r>
            <a:r>
              <a:rPr lang="de-CH" sz="2400" dirty="0" err="1"/>
              <a:t>lavoro</a:t>
            </a:r>
            <a:r>
              <a:rPr lang="de-CH" sz="2400" dirty="0"/>
              <a:t>.</a:t>
            </a:r>
          </a:p>
          <a:p>
            <a:pPr lvl="0"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Uso i DPI </a:t>
            </a:r>
            <a:r>
              <a:rPr lang="de-CH" sz="2400" dirty="0" err="1"/>
              <a:t>necessari</a:t>
            </a:r>
            <a:r>
              <a:rPr lang="de-CH" sz="2400" dirty="0"/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accent1"/>
                </a:solidFill>
              </a:rPr>
              <a:t>	In </a:t>
            </a:r>
            <a:r>
              <a:rPr lang="de-DE" sz="2400" b="1" dirty="0" err="1">
                <a:solidFill>
                  <a:schemeClr val="accent1"/>
                </a:solidFill>
              </a:rPr>
              <a:t>caso</a:t>
            </a:r>
            <a:r>
              <a:rPr lang="de-DE" sz="2400" b="1" dirty="0">
                <a:solidFill>
                  <a:schemeClr val="accent1"/>
                </a:solidFill>
              </a:rPr>
              <a:t> di </a:t>
            </a:r>
            <a:r>
              <a:rPr lang="de-DE" sz="2400" b="1" dirty="0" err="1">
                <a:solidFill>
                  <a:schemeClr val="accent1"/>
                </a:solidFill>
              </a:rPr>
              <a:t>pericolo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</a:rPr>
              <a:t>dico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br>
              <a:rPr lang="de-DE" sz="2400" b="1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1"/>
                </a:solidFill>
              </a:rPr>
              <a:t>STOP e </a:t>
            </a:r>
            <a:r>
              <a:rPr lang="de-DE" sz="2400" b="1" dirty="0" err="1">
                <a:solidFill>
                  <a:schemeClr val="accent1"/>
                </a:solidFill>
              </a:rPr>
              <a:t>informo</a:t>
            </a:r>
            <a:r>
              <a:rPr lang="de-DE" sz="2400" b="1" dirty="0">
                <a:solidFill>
                  <a:schemeClr val="accent1"/>
                </a:solidFill>
              </a:rPr>
              <a:t> subito </a:t>
            </a:r>
            <a:r>
              <a:rPr lang="de-DE" sz="2400" b="1" dirty="0" err="1">
                <a:solidFill>
                  <a:schemeClr val="accent1"/>
                </a:solidFill>
              </a:rPr>
              <a:t>il</a:t>
            </a:r>
            <a:r>
              <a:rPr lang="de-DE" sz="2400" b="1" dirty="0">
                <a:solidFill>
                  <a:schemeClr val="accent1"/>
                </a:solidFill>
              </a:rPr>
              <a:t> superiore.</a:t>
            </a:r>
            <a:endParaRPr lang="de-CH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7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7DDB2-BC6F-40C0-BA5C-45F98254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Esempio</a:t>
            </a:r>
            <a:r>
              <a:rPr lang="de-CH" sz="2800" dirty="0"/>
              <a:t> di </a:t>
            </a:r>
            <a:r>
              <a:rPr lang="de-CH" sz="2800" dirty="0" err="1"/>
              <a:t>un</a:t>
            </a:r>
            <a:r>
              <a:rPr lang="de-CH" sz="2800" dirty="0"/>
              <a:t> </a:t>
            </a:r>
            <a:r>
              <a:rPr lang="de-CH" sz="2800" dirty="0" err="1"/>
              <a:t>programma</a:t>
            </a:r>
            <a:r>
              <a:rPr lang="de-CH" sz="2800" dirty="0"/>
              <a:t> di </a:t>
            </a:r>
            <a:r>
              <a:rPr lang="de-CH" sz="2800" dirty="0" err="1"/>
              <a:t>formazione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6A76EA-48C8-4EAF-8F0F-C337764E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6D4EF-A940-402F-9CDB-F64DE8A8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sicurezza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manutenzione</a:t>
            </a:r>
            <a:r>
              <a:rPr lang="de-DE" dirty="0"/>
              <a:t> è </a:t>
            </a:r>
            <a:r>
              <a:rPr lang="de-DE" dirty="0" err="1"/>
              <a:t>affare</a:t>
            </a:r>
            <a:r>
              <a:rPr lang="de-DE" dirty="0"/>
              <a:t>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C77DB4-5DC7-49F8-BACD-F462C3C9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015FB58F-0E66-428A-905B-5C1917FB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/>
              <a:t>13.30 – 13.40	</a:t>
            </a:r>
            <a:r>
              <a:rPr lang="de-CH" dirty="0" err="1"/>
              <a:t>Benvenuto</a:t>
            </a:r>
            <a:r>
              <a:rPr lang="de-CH" dirty="0"/>
              <a:t> ai </a:t>
            </a:r>
            <a:r>
              <a:rPr lang="de-CH" dirty="0" err="1"/>
              <a:t>presenti</a:t>
            </a:r>
            <a:r>
              <a:rPr lang="de-CH" dirty="0"/>
              <a:t>, </a:t>
            </a:r>
            <a:r>
              <a:rPr lang="de-CH" dirty="0" err="1"/>
              <a:t>introduzione</a:t>
            </a:r>
            <a:endParaRPr lang="de-CH" dirty="0"/>
          </a:p>
          <a:p>
            <a:pPr>
              <a:buNone/>
            </a:pPr>
            <a:r>
              <a:rPr lang="de-CH" dirty="0"/>
              <a:t>13.40 – 13.50	Film «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venerdì</a:t>
            </a:r>
            <a:r>
              <a:rPr lang="de-CH" dirty="0"/>
              <a:t> </a:t>
            </a:r>
            <a:r>
              <a:rPr lang="de-CH" dirty="0" err="1"/>
              <a:t>nero</a:t>
            </a:r>
            <a:r>
              <a:rPr lang="de-CH" dirty="0"/>
              <a:t>»; </a:t>
            </a:r>
            <a:r>
              <a:rPr lang="de-CH" dirty="0" err="1"/>
              <a:t>facoltativo</a:t>
            </a:r>
            <a:endParaRPr lang="de-CH" dirty="0"/>
          </a:p>
          <a:p>
            <a:pPr>
              <a:buNone/>
            </a:pPr>
            <a:r>
              <a:rPr lang="de-CH" dirty="0"/>
              <a:t>13.50 – 14.00	</a:t>
            </a:r>
            <a:r>
              <a:rPr lang="de-CH" dirty="0" err="1"/>
              <a:t>Esempi</a:t>
            </a:r>
            <a:r>
              <a:rPr lang="de-CH" dirty="0"/>
              <a:t> di </a:t>
            </a:r>
            <a:r>
              <a:rPr lang="de-CH" dirty="0" err="1"/>
              <a:t>infortunio</a:t>
            </a:r>
            <a:r>
              <a:rPr lang="de-CH" dirty="0"/>
              <a:t>, </a:t>
            </a:r>
            <a:r>
              <a:rPr lang="de-CH" dirty="0" err="1"/>
              <a:t>casi</a:t>
            </a:r>
            <a:r>
              <a:rPr lang="de-CH" dirty="0"/>
              <a:t>,</a:t>
            </a:r>
          </a:p>
          <a:p>
            <a:pPr>
              <a:buNone/>
            </a:pPr>
            <a:r>
              <a:rPr lang="de-CH" dirty="0"/>
              <a:t>14.00 – 14.30	</a:t>
            </a:r>
            <a:r>
              <a:rPr lang="de-CH" dirty="0" err="1"/>
              <a:t>Pericoli</a:t>
            </a:r>
            <a:endParaRPr lang="de-CH" dirty="0"/>
          </a:p>
          <a:p>
            <a:pPr>
              <a:buNone/>
            </a:pPr>
            <a:r>
              <a:rPr lang="de-CH" dirty="0"/>
              <a:t>					Lavoro di </a:t>
            </a:r>
            <a:r>
              <a:rPr lang="de-CH" dirty="0" err="1"/>
              <a:t>gruppo</a:t>
            </a:r>
            <a:r>
              <a:rPr lang="de-CH" dirty="0"/>
              <a:t> (20 </a:t>
            </a:r>
            <a:r>
              <a:rPr lang="de-CH" dirty="0" err="1"/>
              <a:t>minuti</a:t>
            </a:r>
            <a:r>
              <a:rPr lang="de-CH" dirty="0"/>
              <a:t>)</a:t>
            </a:r>
          </a:p>
          <a:p>
            <a:pPr>
              <a:buNone/>
            </a:pPr>
            <a:r>
              <a:rPr lang="de-CH" dirty="0"/>
              <a:t>14.35 – 15.15	</a:t>
            </a:r>
            <a:r>
              <a:rPr lang="de-CH" b="1" dirty="0">
                <a:solidFill>
                  <a:schemeClr val="accent1"/>
                </a:solidFill>
              </a:rPr>
              <a:t>«Otto </a:t>
            </a:r>
            <a:r>
              <a:rPr lang="de-CH" b="1" dirty="0" err="1">
                <a:solidFill>
                  <a:schemeClr val="accent1"/>
                </a:solidFill>
              </a:rPr>
              <a:t>regole</a:t>
            </a:r>
            <a:r>
              <a:rPr lang="de-CH" b="1" dirty="0">
                <a:solidFill>
                  <a:schemeClr val="accent1"/>
                </a:solidFill>
              </a:rPr>
              <a:t> </a:t>
            </a:r>
            <a:r>
              <a:rPr lang="de-CH" b="1" dirty="0" err="1">
                <a:solidFill>
                  <a:schemeClr val="accent1"/>
                </a:solidFill>
              </a:rPr>
              <a:t>vitali</a:t>
            </a:r>
            <a:r>
              <a:rPr lang="de-CH" b="1" dirty="0">
                <a:solidFill>
                  <a:schemeClr val="accent1"/>
                </a:solidFill>
              </a:rPr>
              <a:t>»</a:t>
            </a:r>
          </a:p>
          <a:p>
            <a:pPr>
              <a:buNone/>
            </a:pPr>
            <a:r>
              <a:rPr lang="de-CH" dirty="0"/>
              <a:t>15.15 – 15.30	Pausa</a:t>
            </a:r>
          </a:p>
          <a:p>
            <a:pPr>
              <a:buNone/>
            </a:pPr>
            <a:r>
              <a:rPr lang="de-CH" dirty="0"/>
              <a:t>15.30 – 16.00	</a:t>
            </a:r>
            <a:r>
              <a:rPr lang="de-CH" dirty="0" err="1"/>
              <a:t>Misure</a:t>
            </a:r>
            <a:endParaRPr lang="de-CH" dirty="0"/>
          </a:p>
          <a:p>
            <a:pPr>
              <a:buNone/>
            </a:pPr>
            <a:r>
              <a:rPr lang="de-CH" dirty="0"/>
              <a:t>					Lavoro di </a:t>
            </a:r>
            <a:r>
              <a:rPr lang="de-CH" dirty="0" err="1"/>
              <a:t>gruppo</a:t>
            </a:r>
            <a:r>
              <a:rPr lang="de-CH" dirty="0"/>
              <a:t> (20 </a:t>
            </a:r>
            <a:r>
              <a:rPr lang="de-CH" dirty="0" err="1"/>
              <a:t>minuti</a:t>
            </a:r>
            <a:r>
              <a:rPr lang="de-CH" dirty="0"/>
              <a:t>)</a:t>
            </a:r>
          </a:p>
          <a:p>
            <a:pPr>
              <a:buNone/>
            </a:pPr>
            <a:r>
              <a:rPr lang="de-CH" dirty="0"/>
              <a:t>16.00 – 16.30	</a:t>
            </a:r>
            <a:r>
              <a:rPr lang="de-CH" dirty="0" err="1"/>
              <a:t>Fondamenti</a:t>
            </a:r>
            <a:r>
              <a:rPr lang="de-CH" dirty="0"/>
              <a:t> di </a:t>
            </a:r>
            <a:r>
              <a:rPr lang="de-CH" dirty="0" err="1"/>
              <a:t>legge</a:t>
            </a:r>
            <a:br>
              <a:rPr lang="de-CH" dirty="0"/>
            </a:br>
            <a:r>
              <a:rPr lang="de-CH" dirty="0"/>
              <a:t>			Fine</a:t>
            </a:r>
          </a:p>
          <a:p>
            <a:pPr marL="0" indent="0">
              <a:lnSpc>
                <a:spcPts val="3200"/>
              </a:lnSpc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623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2A91C-1FD2-4B75-A59A-9E04109E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Cosa </a:t>
            </a:r>
            <a:r>
              <a:rPr lang="de-CH" sz="2800" dirty="0" err="1"/>
              <a:t>significa</a:t>
            </a:r>
            <a:r>
              <a:rPr lang="de-CH" sz="2800" dirty="0"/>
              <a:t> in </a:t>
            </a:r>
            <a:r>
              <a:rPr lang="de-CH" sz="2800" dirty="0" err="1"/>
              <a:t>concreto</a:t>
            </a:r>
            <a:r>
              <a:rPr lang="de-DE" sz="2800" dirty="0"/>
              <a:t>?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1448A2-B8F3-4D9A-B47B-21BA7550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8524E8-3A8D-4D2C-990B-470C1603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0F0CFF-7690-4737-B4AF-E5C94A7F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DBD22E5-1A8F-4B7D-AD94-8B09D01D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264115"/>
            <a:ext cx="11089232" cy="4829181"/>
          </a:xfrm>
        </p:spPr>
        <p:txBody>
          <a:bodyPr/>
          <a:lstStyle/>
          <a:p>
            <a:pPr>
              <a:buNone/>
            </a:pPr>
            <a:r>
              <a:rPr lang="de-CH" b="1" dirty="0"/>
              <a:t>Mai </a:t>
            </a:r>
            <a:r>
              <a:rPr lang="de-CH" b="1" dirty="0" err="1"/>
              <a:t>improvvisare</a:t>
            </a:r>
            <a:r>
              <a:rPr lang="de-CH" b="1" dirty="0"/>
              <a:t>!</a:t>
            </a:r>
          </a:p>
          <a:p>
            <a:pPr>
              <a:buNone/>
            </a:pPr>
            <a:endParaRPr lang="de-CH" b="1" dirty="0"/>
          </a:p>
          <a:p>
            <a:pPr>
              <a:buNone/>
            </a:pPr>
            <a:r>
              <a:rPr lang="de-CH" dirty="0" err="1"/>
              <a:t>Svolgere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interventi</a:t>
            </a:r>
            <a:r>
              <a:rPr lang="de-CH" dirty="0">
                <a:solidFill>
                  <a:srgbClr val="E3362B"/>
                </a:solidFill>
              </a:rPr>
              <a:t> </a:t>
            </a:r>
            <a:r>
              <a:rPr lang="de-CH" dirty="0">
                <a:solidFill>
                  <a:schemeClr val="accent1"/>
                </a:solidFill>
              </a:rPr>
              <a:t>in </a:t>
            </a:r>
            <a:r>
              <a:rPr lang="de-CH" dirty="0" err="1">
                <a:solidFill>
                  <a:schemeClr val="accent1"/>
                </a:solidFill>
              </a:rPr>
              <a:t>condizioni</a:t>
            </a:r>
            <a:r>
              <a:rPr lang="de-CH" dirty="0">
                <a:solidFill>
                  <a:schemeClr val="accent1"/>
                </a:solidFill>
              </a:rPr>
              <a:t> di </a:t>
            </a:r>
            <a:r>
              <a:rPr lang="de-CH" dirty="0" err="1">
                <a:solidFill>
                  <a:schemeClr val="accent1"/>
                </a:solidFill>
              </a:rPr>
              <a:t>sicurezza</a:t>
            </a:r>
            <a:r>
              <a:rPr lang="de-CH" dirty="0">
                <a:solidFill>
                  <a:schemeClr val="accent1"/>
                </a:solidFill>
              </a:rPr>
              <a:t> </a:t>
            </a:r>
            <a:r>
              <a:rPr lang="de-CH" dirty="0"/>
              <a:t>è possibile se:</a:t>
            </a:r>
          </a:p>
          <a:p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scelgo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responsabile</a:t>
            </a:r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analizzo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programma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e le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sicurezza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i </a:t>
            </a:r>
            <a:r>
              <a:rPr lang="de-CH" dirty="0" err="1"/>
              <a:t>diretti</a:t>
            </a:r>
            <a:r>
              <a:rPr lang="de-CH" dirty="0"/>
              <a:t> </a:t>
            </a:r>
            <a:r>
              <a:rPr lang="de-CH" dirty="0" err="1"/>
              <a:t>interessati</a:t>
            </a:r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istruisco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personale </a:t>
            </a:r>
            <a:r>
              <a:rPr lang="de-CH" dirty="0" err="1"/>
              <a:t>esterno</a:t>
            </a:r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garantisco</a:t>
            </a:r>
            <a:r>
              <a:rPr lang="de-CH" dirty="0"/>
              <a:t> i </a:t>
            </a:r>
            <a:r>
              <a:rPr lang="de-CH" dirty="0" err="1"/>
              <a:t>primi</a:t>
            </a:r>
            <a:r>
              <a:rPr lang="de-CH" dirty="0"/>
              <a:t> </a:t>
            </a:r>
            <a:r>
              <a:rPr lang="de-CH" dirty="0" err="1"/>
              <a:t>soccorsi</a:t>
            </a:r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uso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strumenti</a:t>
            </a:r>
            <a:r>
              <a:rPr lang="de-CH" dirty="0"/>
              <a:t> e i DPI </a:t>
            </a:r>
            <a:r>
              <a:rPr lang="de-CH" dirty="0" err="1"/>
              <a:t>prescritti</a:t>
            </a:r>
            <a:endParaRPr lang="de-CH" dirty="0"/>
          </a:p>
          <a:p>
            <a:pPr>
              <a:lnSpc>
                <a:spcPts val="35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in </a:t>
            </a:r>
            <a:r>
              <a:rPr lang="de-CH" dirty="0" err="1"/>
              <a:t>caso</a:t>
            </a:r>
            <a:r>
              <a:rPr lang="de-CH" dirty="0"/>
              <a:t> di </a:t>
            </a:r>
            <a:r>
              <a:rPr lang="de-CH" dirty="0" err="1"/>
              <a:t>imprevisti</a:t>
            </a:r>
            <a:r>
              <a:rPr lang="de-CH" dirty="0"/>
              <a:t> </a:t>
            </a:r>
            <a:r>
              <a:rPr lang="de-CH" dirty="0" err="1"/>
              <a:t>dico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>
                <a:solidFill>
                  <a:schemeClr val="accent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4092189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7CD03-6D92-484D-80BC-E2D89ACC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3: prima di </a:t>
            </a:r>
            <a:r>
              <a:rPr lang="de-DE" sz="2800" dirty="0" err="1"/>
              <a:t>iniziare</a:t>
            </a:r>
            <a:r>
              <a:rPr lang="de-DE" sz="2800" dirty="0"/>
              <a:t>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disinseriamo</a:t>
            </a:r>
            <a:r>
              <a:rPr lang="de-DE" sz="2800" dirty="0"/>
              <a:t> </a:t>
            </a:r>
            <a:r>
              <a:rPr lang="de-DE" sz="2800" dirty="0" err="1"/>
              <a:t>l'impianto</a:t>
            </a:r>
            <a:r>
              <a:rPr lang="de-DE" sz="2800" dirty="0"/>
              <a:t> e </a:t>
            </a:r>
            <a:r>
              <a:rPr lang="de-DE" sz="2800" dirty="0" err="1"/>
              <a:t>lo</a:t>
            </a:r>
            <a:r>
              <a:rPr lang="de-DE" sz="2800" dirty="0"/>
              <a:t> </a:t>
            </a:r>
            <a:r>
              <a:rPr lang="de-DE" sz="2800" dirty="0" err="1"/>
              <a:t>mettiamo</a:t>
            </a:r>
            <a:r>
              <a:rPr lang="de-DE" sz="2800" dirty="0"/>
              <a:t> in </a:t>
            </a:r>
            <a:r>
              <a:rPr lang="de-DE" sz="2800" dirty="0" err="1"/>
              <a:t>sicurezza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91819-64B9-4FBE-818E-F829444D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2D059-C111-4777-B73A-DDBE556C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64C87-A851-4360-AA4F-C900460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31</a:t>
            </a:fld>
            <a:endParaRPr lang="de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3BF63D-667A-4054-BCE7-FBCCCCCED8E4}"/>
              </a:ext>
            </a:extLst>
          </p:cNvPr>
          <p:cNvPicPr>
            <a:picLocks/>
          </p:cNvPicPr>
          <p:nvPr/>
        </p:nvPicPr>
        <p:blipFill>
          <a:blip r:embed="rId3" cstate="email"/>
          <a:srcRect t="9486" b="9486"/>
          <a:stretch>
            <a:fillRect/>
          </a:stretch>
        </p:blipFill>
        <p:spPr>
          <a:xfrm>
            <a:off x="551384" y="1525832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AD65A22-8B65-4D56-BFD3-0627F81FC5D9}"/>
              </a:ext>
            </a:extLst>
          </p:cNvPr>
          <p:cNvSpPr txBox="1">
            <a:spLocks/>
          </p:cNvSpPr>
          <p:nvPr/>
        </p:nvSpPr>
        <p:spPr>
          <a:xfrm>
            <a:off x="5384084" y="1656031"/>
            <a:ext cx="6256532" cy="3789194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/>
              <a:t>Superiore</a:t>
            </a:r>
          </a:p>
          <a:p>
            <a:pPr>
              <a:buNone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Verifico</a:t>
            </a:r>
            <a:r>
              <a:rPr lang="de-CH" sz="2400" dirty="0"/>
              <a:t>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siano</a:t>
            </a:r>
            <a:r>
              <a:rPr lang="de-CH" sz="2400" dirty="0"/>
              <a:t> </a:t>
            </a:r>
            <a:r>
              <a:rPr lang="de-CH" sz="2400" dirty="0" err="1"/>
              <a:t>presenti</a:t>
            </a:r>
            <a:r>
              <a:rPr lang="de-CH" sz="2400" dirty="0"/>
              <a:t> tutti i </a:t>
            </a:r>
            <a:r>
              <a:rPr lang="de-CH" sz="2400" dirty="0" err="1"/>
              <a:t>dispositivi</a:t>
            </a:r>
            <a:r>
              <a:rPr lang="de-CH" sz="2400" dirty="0"/>
              <a:t> di </a:t>
            </a:r>
            <a:r>
              <a:rPr lang="de-CH" sz="2400" dirty="0" err="1"/>
              <a:t>isolamento</a:t>
            </a:r>
            <a:r>
              <a:rPr lang="de-CH" sz="2400" dirty="0"/>
              <a:t> e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siano</a:t>
            </a:r>
            <a:r>
              <a:rPr lang="de-CH" sz="2400" dirty="0"/>
              <a:t> </a:t>
            </a:r>
            <a:r>
              <a:rPr lang="de-CH" sz="2400" dirty="0" err="1"/>
              <a:t>utilizzati</a:t>
            </a:r>
            <a:r>
              <a:rPr lang="de-CH" sz="2400" dirty="0"/>
              <a:t> in modo </a:t>
            </a:r>
            <a:r>
              <a:rPr lang="de-CH" sz="2400" dirty="0" err="1"/>
              <a:t>conforme</a:t>
            </a:r>
            <a:r>
              <a:rPr lang="de-CH" sz="2400" dirty="0"/>
              <a:t> alle </a:t>
            </a:r>
            <a:r>
              <a:rPr lang="de-CH" sz="2400" dirty="0" err="1"/>
              <a:t>regole</a:t>
            </a:r>
            <a:r>
              <a:rPr lang="de-CH" sz="2400" dirty="0"/>
              <a:t>.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604156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7CD03-6D92-484D-80BC-E2D89ACC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3: prima di </a:t>
            </a:r>
            <a:r>
              <a:rPr lang="de-DE" sz="2800" dirty="0" err="1"/>
              <a:t>iniziare</a:t>
            </a:r>
            <a:r>
              <a:rPr lang="de-DE" sz="2800" dirty="0"/>
              <a:t>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disinseriamo</a:t>
            </a:r>
            <a:r>
              <a:rPr lang="de-DE" sz="2800" dirty="0"/>
              <a:t> </a:t>
            </a:r>
            <a:r>
              <a:rPr lang="de-DE" sz="2800" dirty="0" err="1"/>
              <a:t>l'impianto</a:t>
            </a:r>
            <a:r>
              <a:rPr lang="de-DE" sz="2800" dirty="0"/>
              <a:t> e </a:t>
            </a:r>
            <a:r>
              <a:rPr lang="de-DE" sz="2800" dirty="0" err="1"/>
              <a:t>lo</a:t>
            </a:r>
            <a:r>
              <a:rPr lang="de-DE" sz="2800" dirty="0"/>
              <a:t> </a:t>
            </a:r>
            <a:r>
              <a:rPr lang="de-DE" sz="2800" dirty="0" err="1"/>
              <a:t>mettiamo</a:t>
            </a:r>
            <a:r>
              <a:rPr lang="de-DE" sz="2800" dirty="0"/>
              <a:t> in </a:t>
            </a:r>
            <a:r>
              <a:rPr lang="de-DE" sz="2800" dirty="0" err="1"/>
              <a:t>sicurezza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91819-64B9-4FBE-818E-F829444D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2D059-C111-4777-B73A-DDBE556C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64C87-A851-4360-AA4F-C900460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32</a:t>
            </a:fld>
            <a:endParaRPr lang="de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3BF63D-667A-4054-BCE7-FBCCCCCED8E4}"/>
              </a:ext>
            </a:extLst>
          </p:cNvPr>
          <p:cNvPicPr>
            <a:picLocks/>
          </p:cNvPicPr>
          <p:nvPr/>
        </p:nvPicPr>
        <p:blipFill>
          <a:blip r:embed="rId3" cstate="email"/>
          <a:srcRect t="9486" b="9486"/>
          <a:stretch>
            <a:fillRect/>
          </a:stretch>
        </p:blipFill>
        <p:spPr>
          <a:xfrm>
            <a:off x="551384" y="1525832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AD65A22-8B65-4D56-BFD3-0627F81FC5D9}"/>
              </a:ext>
            </a:extLst>
          </p:cNvPr>
          <p:cNvSpPr txBox="1">
            <a:spLocks/>
          </p:cNvSpPr>
          <p:nvPr/>
        </p:nvSpPr>
        <p:spPr>
          <a:xfrm>
            <a:off x="5384084" y="1656030"/>
            <a:ext cx="6256532" cy="4077225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 err="1"/>
              <a:t>Lavoratore</a:t>
            </a:r>
            <a:endParaRPr lang="de-CH" sz="2400" b="1" dirty="0"/>
          </a:p>
          <a:p>
            <a:pPr>
              <a:spcAft>
                <a:spcPts val="0"/>
              </a:spcAft>
              <a:buNone/>
            </a:pPr>
            <a:endParaRPr lang="de-CH" sz="2400" b="1" dirty="0"/>
          </a:p>
          <a:p>
            <a:pPr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Prima di </a:t>
            </a:r>
            <a:r>
              <a:rPr lang="de-CH" sz="2400" dirty="0" err="1"/>
              <a:t>lavorare</a:t>
            </a:r>
            <a:r>
              <a:rPr lang="de-CH" sz="2400" dirty="0"/>
              <a:t> </a:t>
            </a:r>
            <a:r>
              <a:rPr lang="de-CH" sz="2400" dirty="0" err="1"/>
              <a:t>sull'impianto</a:t>
            </a:r>
            <a:r>
              <a:rPr lang="de-CH" sz="2400" dirty="0"/>
              <a:t>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interrompo</a:t>
            </a:r>
            <a:r>
              <a:rPr lang="de-CH" sz="2400" dirty="0"/>
              <a:t> tutte le </a:t>
            </a:r>
            <a:r>
              <a:rPr lang="de-CH" sz="2400" dirty="0" err="1"/>
              <a:t>fonti</a:t>
            </a:r>
            <a:r>
              <a:rPr lang="de-CH" sz="2400" dirty="0"/>
              <a:t> di </a:t>
            </a:r>
            <a:r>
              <a:rPr lang="de-CH" sz="2400" dirty="0" err="1"/>
              <a:t>energia</a:t>
            </a:r>
            <a:r>
              <a:rPr lang="de-CH" sz="2400" dirty="0"/>
              <a:t> e i </a:t>
            </a:r>
            <a:r>
              <a:rPr lang="de-CH" sz="2400" dirty="0" err="1"/>
              <a:t>flussi</a:t>
            </a:r>
            <a:r>
              <a:rPr lang="de-CH" sz="2400" dirty="0"/>
              <a:t> di materiale;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metto</a:t>
            </a:r>
            <a:r>
              <a:rPr lang="de-CH" sz="2400" dirty="0"/>
              <a:t> in </a:t>
            </a:r>
            <a:r>
              <a:rPr lang="de-CH" sz="2400" dirty="0" err="1"/>
              <a:t>sicurezza</a:t>
            </a:r>
            <a:r>
              <a:rPr lang="de-CH" sz="2400" dirty="0"/>
              <a:t> </a:t>
            </a:r>
            <a:r>
              <a:rPr lang="de-CH" sz="2400" dirty="0" err="1"/>
              <a:t>l'impianto</a:t>
            </a:r>
            <a:r>
              <a:rPr lang="de-CH" sz="2400" dirty="0"/>
              <a:t> </a:t>
            </a:r>
            <a:r>
              <a:rPr lang="de-CH" sz="2400" dirty="0" err="1"/>
              <a:t>con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</a:t>
            </a:r>
            <a:r>
              <a:rPr lang="de-CH" sz="2400" dirty="0" err="1"/>
              <a:t>mio</a:t>
            </a:r>
            <a:r>
              <a:rPr lang="de-CH" sz="2400" dirty="0"/>
              <a:t> </a:t>
            </a:r>
            <a:r>
              <a:rPr lang="de-CH" sz="2400" dirty="0" err="1"/>
              <a:t>lucchetto</a:t>
            </a:r>
            <a:r>
              <a:rPr lang="de-CH" sz="2400" dirty="0"/>
              <a:t> personale. 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114432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B55CF-FABE-452B-9A7D-AA0A7F59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3: «</a:t>
            </a:r>
            <a:r>
              <a:rPr lang="de-DE" sz="2800" dirty="0" err="1"/>
              <a:t>lockout</a:t>
            </a:r>
            <a:r>
              <a:rPr lang="de-DE" sz="2800" dirty="0"/>
              <a:t>» e «</a:t>
            </a:r>
            <a:r>
              <a:rPr lang="de-DE" sz="2800" dirty="0" err="1"/>
              <a:t>tagout</a:t>
            </a:r>
            <a:r>
              <a:rPr lang="de-DE" sz="2800" dirty="0"/>
              <a:t>»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601DE-E425-4098-B7D7-8B695702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ED8996-5DFF-4B97-8776-0E3B9404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BE8ED-45F1-4136-8176-58608E5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030456D0-47EC-478E-9227-C610BDDFF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340769"/>
            <a:ext cx="4824536" cy="1152128"/>
          </a:xfrm>
        </p:spPr>
        <p:txBody>
          <a:bodyPr/>
          <a:lstStyle/>
          <a:p>
            <a:pPr marL="0" lvl="0" indent="0">
              <a:buNone/>
            </a:pPr>
            <a:r>
              <a:rPr lang="de-DE" sz="2000" b="1" dirty="0"/>
              <a:t>«Lockout»:</a:t>
            </a:r>
            <a:br>
              <a:rPr lang="de-DE" sz="2000" dirty="0"/>
            </a:br>
            <a:r>
              <a:rPr lang="de-DE" sz="2000" dirty="0" err="1"/>
              <a:t>blocco</a:t>
            </a:r>
            <a:r>
              <a:rPr lang="de-DE" sz="2000" dirty="0"/>
              <a:t> di </a:t>
            </a:r>
            <a:r>
              <a:rPr lang="de-DE" sz="2000" dirty="0" err="1"/>
              <a:t>un</a:t>
            </a:r>
            <a:r>
              <a:rPr lang="de-DE" sz="2000" dirty="0"/>
              <a:t> </a:t>
            </a:r>
            <a:r>
              <a:rPr lang="de-DE" sz="2000" dirty="0" err="1"/>
              <a:t>impianto</a:t>
            </a:r>
            <a:r>
              <a:rPr lang="de-DE" sz="2000" dirty="0"/>
              <a:t> </a:t>
            </a:r>
            <a:r>
              <a:rPr lang="de-DE" sz="2000" dirty="0" err="1"/>
              <a:t>con</a:t>
            </a:r>
            <a:r>
              <a:rPr lang="de-DE" sz="2000" dirty="0"/>
              <a:t> </a:t>
            </a:r>
            <a:r>
              <a:rPr lang="de-DE" sz="2000" dirty="0" err="1"/>
              <a:t>un</a:t>
            </a:r>
            <a:r>
              <a:rPr lang="de-DE" sz="2000" dirty="0"/>
              <a:t> </a:t>
            </a:r>
            <a:r>
              <a:rPr lang="de-DE" sz="2000" dirty="0" err="1"/>
              <a:t>lucchetto</a:t>
            </a:r>
            <a:endParaRPr lang="de-CH" sz="2000" dirty="0"/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111EE2E7-2ED9-47CC-84E8-451BDD9562B5}"/>
              </a:ext>
            </a:extLst>
          </p:cNvPr>
          <p:cNvSpPr txBox="1">
            <a:spLocks/>
          </p:cNvSpPr>
          <p:nvPr/>
        </p:nvSpPr>
        <p:spPr>
          <a:xfrm>
            <a:off x="6096000" y="1340768"/>
            <a:ext cx="5544616" cy="1152129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b="1" dirty="0"/>
              <a:t>«</a:t>
            </a:r>
            <a:r>
              <a:rPr lang="de-DE" b="1" dirty="0" err="1"/>
              <a:t>Tagout</a:t>
            </a:r>
            <a:r>
              <a:rPr lang="de-DE" b="1" dirty="0"/>
              <a:t>»:</a:t>
            </a:r>
            <a:br>
              <a:rPr lang="de-DE" dirty="0"/>
            </a:br>
            <a:r>
              <a:rPr lang="de-DE" dirty="0" err="1"/>
              <a:t>inserire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targhetta</a:t>
            </a:r>
            <a:endParaRPr lang="de-CH" dirty="0"/>
          </a:p>
          <a:p>
            <a:endParaRPr lang="de-CH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F9A8098-7871-4AEC-9AFB-481AEF7F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1383" y="2132856"/>
            <a:ext cx="3123233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Clipboard06.jpg">
            <a:extLst>
              <a:ext uri="{FF2B5EF4-FFF2-40B4-BE49-F238E27FC236}">
                <a16:creationId xmlns:a16="http://schemas.microsoft.com/office/drawing/2014/main" id="{92544B68-4C94-4B89-BA93-82CDC1D8636A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7766" y="2132856"/>
            <a:ext cx="3250602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5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699F3-0E9C-4943-95DB-D29E4FC2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Film </a:t>
            </a:r>
            <a:r>
              <a:rPr lang="de-CH" sz="2800" dirty="0" err="1"/>
              <a:t>Napo</a:t>
            </a:r>
            <a:r>
              <a:rPr lang="de-CH" sz="2800" dirty="0"/>
              <a:t> </a:t>
            </a:r>
            <a:br>
              <a:rPr lang="de-CH" sz="2800" dirty="0"/>
            </a:br>
            <a:r>
              <a:rPr lang="de-DE" sz="2800" dirty="0"/>
              <a:t>«Il </a:t>
            </a:r>
            <a:r>
              <a:rPr lang="de-DE" sz="2800" dirty="0" err="1"/>
              <a:t>lucchetto</a:t>
            </a:r>
            <a:r>
              <a:rPr lang="de-DE" sz="2800" dirty="0"/>
              <a:t> </a:t>
            </a:r>
            <a:r>
              <a:rPr lang="de-DE" sz="2800" dirty="0" err="1"/>
              <a:t>che</a:t>
            </a:r>
            <a:r>
              <a:rPr lang="de-DE" sz="2800" dirty="0"/>
              <a:t> </a:t>
            </a:r>
            <a:r>
              <a:rPr lang="de-DE" sz="2800" dirty="0" err="1"/>
              <a:t>ti</a:t>
            </a:r>
            <a:r>
              <a:rPr lang="de-DE" sz="2800" dirty="0"/>
              <a:t> salva»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464F2C-5BB8-41F8-B82E-29CEDB0D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DD91B5-A6A9-4D17-99FF-AD24AD6E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0AE6B2-FE40-43E4-96EC-3C4E7EA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34</a:t>
            </a:fld>
            <a:endParaRPr lang="de-CH" dirty="0"/>
          </a:p>
        </p:txBody>
      </p:sp>
      <p:pic>
        <p:nvPicPr>
          <p:cNvPr id="7" name="Picture 3">
            <a:hlinkClick r:id="rId3"/>
            <a:extLst>
              <a:ext uri="{FF2B5EF4-FFF2-40B4-BE49-F238E27FC236}">
                <a16:creationId xmlns:a16="http://schemas.microsoft.com/office/drawing/2014/main" id="{7ED8B021-9BE4-4662-80E5-AAFEB63E3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855" t="5060" r="910" b="5060"/>
          <a:stretch/>
        </p:blipFill>
        <p:spPr bwMode="auto">
          <a:xfrm>
            <a:off x="551384" y="1514568"/>
            <a:ext cx="8470800" cy="47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244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BD6D5-8A53-458D-9AC3-A5BD43BB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3: </a:t>
            </a:r>
            <a:r>
              <a:rPr lang="de-DE" sz="2800" dirty="0" err="1"/>
              <a:t>altri</a:t>
            </a:r>
            <a:r>
              <a:rPr lang="de-DE" sz="2800" dirty="0"/>
              <a:t> </a:t>
            </a:r>
            <a:r>
              <a:rPr lang="de-DE" sz="2800" dirty="0" err="1"/>
              <a:t>sistemi</a:t>
            </a:r>
            <a:r>
              <a:rPr lang="de-DE" sz="2800" dirty="0"/>
              <a:t> </a:t>
            </a:r>
            <a:r>
              <a:rPr lang="de-DE" sz="2800" dirty="0" err="1"/>
              <a:t>lockout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2C586D-B6A5-4018-967E-3052BD6C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F30530-1FC2-48D1-9B3C-F3D84A7D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839AA4-87B2-4316-B60D-E0B95F60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A22112A3-9097-42BE-93BC-61CBDB85B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340769"/>
            <a:ext cx="4824536" cy="1152128"/>
          </a:xfrm>
        </p:spPr>
        <p:txBody>
          <a:bodyPr/>
          <a:lstStyle/>
          <a:p>
            <a:pPr marL="0" lvl="0" indent="0">
              <a:buNone/>
              <a:tabLst>
                <a:tab pos="341313" algn="l"/>
              </a:tabLst>
              <a:defRPr/>
            </a:pPr>
            <a:r>
              <a:rPr lang="de-DE" b="1" dirty="0"/>
              <a:t>«Lockout»:</a:t>
            </a:r>
            <a:endParaRPr lang="de-DE" dirty="0"/>
          </a:p>
          <a:p>
            <a:pPr marL="0" lvl="0" indent="0">
              <a:buNone/>
              <a:tabLst>
                <a:tab pos="341313" algn="l"/>
              </a:tabLst>
              <a:defRPr/>
            </a:pPr>
            <a:r>
              <a:rPr lang="de-DE" dirty="0" err="1"/>
              <a:t>blocco</a:t>
            </a:r>
            <a:r>
              <a:rPr lang="de-DE" dirty="0"/>
              <a:t> di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valvola</a:t>
            </a:r>
            <a:endParaRPr lang="de-CH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902FDC15-F606-4ED5-A688-3A55DC1E93C3}"/>
              </a:ext>
            </a:extLst>
          </p:cNvPr>
          <p:cNvSpPr txBox="1">
            <a:spLocks/>
          </p:cNvSpPr>
          <p:nvPr/>
        </p:nvSpPr>
        <p:spPr>
          <a:xfrm>
            <a:off x="6104164" y="1340768"/>
            <a:ext cx="5608460" cy="1152129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de-DE" sz="2400" b="1" dirty="0"/>
              <a:t>«Lockout»: </a:t>
            </a:r>
          </a:p>
          <a:p>
            <a:pPr marL="0" lvl="0" indent="0">
              <a:buNone/>
              <a:defRPr/>
            </a:pPr>
            <a:r>
              <a:rPr lang="de-DE" sz="2400" dirty="0" err="1"/>
              <a:t>blocco</a:t>
            </a:r>
            <a:r>
              <a:rPr lang="de-DE" sz="2400" dirty="0"/>
              <a:t> di </a:t>
            </a:r>
            <a:r>
              <a:rPr lang="de-DE" sz="2400" dirty="0" err="1"/>
              <a:t>una</a:t>
            </a:r>
            <a:r>
              <a:rPr lang="de-DE" sz="2400" dirty="0"/>
              <a:t> </a:t>
            </a:r>
            <a:r>
              <a:rPr lang="de-DE" sz="2400" dirty="0" err="1"/>
              <a:t>spina</a:t>
            </a:r>
            <a:endParaRPr lang="de-CH" sz="2400" dirty="0"/>
          </a:p>
          <a:p>
            <a:endParaRPr lang="de-CH" sz="24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15B4D5F-2A25-479E-9531-622B8F4614F8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384" y="2276872"/>
            <a:ext cx="3960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54F70AF-C6BA-41C4-BADD-A0104FDC71C8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8456" y="2276872"/>
            <a:ext cx="4032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735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5D4C-6177-414A-B2B9-08D88E3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4: </a:t>
            </a:r>
            <a:r>
              <a:rPr lang="de-DE" sz="2800" dirty="0" err="1"/>
              <a:t>rendiamo</a:t>
            </a:r>
            <a:r>
              <a:rPr lang="de-DE" sz="2800" dirty="0"/>
              <a:t> </a:t>
            </a:r>
            <a:r>
              <a:rPr lang="de-DE" sz="2800" dirty="0" err="1"/>
              <a:t>innocue</a:t>
            </a:r>
            <a:r>
              <a:rPr lang="de-DE" sz="2800" dirty="0"/>
              <a:t> le </a:t>
            </a:r>
            <a:r>
              <a:rPr lang="de-DE" sz="2800" dirty="0" err="1"/>
              <a:t>energie</a:t>
            </a:r>
            <a:r>
              <a:rPr lang="de-DE" sz="2800" dirty="0"/>
              <a:t> </a:t>
            </a:r>
            <a:r>
              <a:rPr lang="de-DE" sz="2800" dirty="0" err="1"/>
              <a:t>residue</a:t>
            </a:r>
            <a:r>
              <a:rPr lang="de-DE" sz="2800" dirty="0"/>
              <a:t> </a:t>
            </a:r>
            <a:r>
              <a:rPr lang="de-DE" sz="2800" dirty="0" err="1"/>
              <a:t>negli</a:t>
            </a:r>
            <a:r>
              <a:rPr lang="de-DE" sz="2800" dirty="0"/>
              <a:t> </a:t>
            </a:r>
            <a:r>
              <a:rPr lang="de-DE" sz="2800" dirty="0" err="1"/>
              <a:t>impianti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023E34-765F-414F-B3DF-ABB5FE6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2AD75-3A56-42D6-9B9D-635E5EFF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F5586-35B7-46AF-8AEC-F2550572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36</a:t>
            </a:fld>
            <a:endParaRPr lang="de-CH" dirty="0"/>
          </a:p>
        </p:txBody>
      </p:sp>
      <p:pic>
        <p:nvPicPr>
          <p:cNvPr id="7" name="Picture 2" descr="P:\Ablagen\ProLiv_Kampagnen\300107_Maintenance\11 Fotosammlung, Bildmaterial\Fotos Hertling Sept 2011\v745 1.jpg">
            <a:extLst>
              <a:ext uri="{FF2B5EF4-FFF2-40B4-BE49-F238E27FC236}">
                <a16:creationId xmlns:a16="http://schemas.microsoft.com/office/drawing/2014/main" id="{A5CF3178-6A4E-4461-94B3-F81981B3C9D7}"/>
              </a:ext>
            </a:extLst>
          </p:cNvPr>
          <p:cNvPicPr>
            <a:picLocks/>
          </p:cNvPicPr>
          <p:nvPr/>
        </p:nvPicPr>
        <p:blipFill>
          <a:blip r:embed="rId3" cstate="email"/>
          <a:srcRect t="49" b="49"/>
          <a:stretch>
            <a:fillRect/>
          </a:stretch>
        </p:blipFill>
        <p:spPr bwMode="auto">
          <a:xfrm>
            <a:off x="551384" y="1498398"/>
            <a:ext cx="4104705" cy="4792663"/>
          </a:xfrm>
          <a:prstGeom prst="rect">
            <a:avLst/>
          </a:prstGeom>
          <a:noFill/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759E025-7426-4483-A13A-1BA0D86FC836}"/>
              </a:ext>
            </a:extLst>
          </p:cNvPr>
          <p:cNvSpPr txBox="1">
            <a:spLocks/>
          </p:cNvSpPr>
          <p:nvPr/>
        </p:nvSpPr>
        <p:spPr>
          <a:xfrm>
            <a:off x="5375920" y="1498400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/>
              <a:t>Superiore</a:t>
            </a:r>
          </a:p>
          <a:p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Stabilisco</a:t>
            </a:r>
            <a:r>
              <a:rPr lang="de-CH" sz="2400" dirty="0"/>
              <a:t> </a:t>
            </a:r>
            <a:r>
              <a:rPr lang="de-CH" sz="2400" dirty="0" err="1"/>
              <a:t>come</a:t>
            </a:r>
            <a:r>
              <a:rPr lang="de-CH" sz="2400" dirty="0"/>
              <a:t> </a:t>
            </a:r>
            <a:r>
              <a:rPr lang="de-CH" sz="2400" dirty="0" err="1"/>
              <a:t>mettere</a:t>
            </a:r>
            <a:r>
              <a:rPr lang="de-CH" sz="2400" dirty="0"/>
              <a:t> in </a:t>
            </a:r>
            <a:r>
              <a:rPr lang="de-CH" sz="2400" dirty="0" err="1"/>
              <a:t>sicurezza</a:t>
            </a:r>
            <a:r>
              <a:rPr lang="de-CH" sz="2400" dirty="0"/>
              <a:t> le </a:t>
            </a:r>
            <a:r>
              <a:rPr lang="de-CH" sz="2400" dirty="0" err="1"/>
              <a:t>energie</a:t>
            </a:r>
            <a:r>
              <a:rPr lang="de-CH" sz="2400" dirty="0"/>
              <a:t> </a:t>
            </a:r>
            <a:r>
              <a:rPr lang="de-CH" sz="2400" dirty="0" err="1"/>
              <a:t>pericolose</a:t>
            </a:r>
            <a:r>
              <a:rPr lang="de-CH" sz="2400" dirty="0"/>
              <a:t>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Autorizzo</a:t>
            </a:r>
            <a:r>
              <a:rPr lang="de-CH" sz="2400" dirty="0"/>
              <a:t> i </a:t>
            </a:r>
            <a:r>
              <a:rPr lang="de-CH" sz="2400" dirty="0" err="1"/>
              <a:t>lavori</a:t>
            </a:r>
            <a:r>
              <a:rPr lang="de-CH" sz="2400" dirty="0"/>
              <a:t> </a:t>
            </a:r>
            <a:r>
              <a:rPr lang="de-CH" sz="2400" dirty="0" err="1"/>
              <a:t>sugli</a:t>
            </a:r>
            <a:r>
              <a:rPr lang="de-CH" sz="2400" dirty="0"/>
              <a:t> </a:t>
            </a:r>
            <a:r>
              <a:rPr lang="de-CH" sz="2400" dirty="0" err="1"/>
              <a:t>impianti</a:t>
            </a:r>
            <a:r>
              <a:rPr lang="de-CH" sz="2400" dirty="0"/>
              <a:t> in </a:t>
            </a:r>
            <a:r>
              <a:rPr lang="de-CH" sz="2400" dirty="0" err="1"/>
              <a:t>funzione</a:t>
            </a:r>
            <a:r>
              <a:rPr lang="de-CH" sz="2400" dirty="0"/>
              <a:t> solo se </a:t>
            </a:r>
            <a:r>
              <a:rPr lang="de-CH" sz="2400" dirty="0" err="1"/>
              <a:t>sono</a:t>
            </a:r>
            <a:r>
              <a:rPr lang="de-CH" sz="2400" dirty="0"/>
              <a:t> </a:t>
            </a:r>
            <a:r>
              <a:rPr lang="de-CH" sz="2400" dirty="0" err="1"/>
              <a:t>presenti</a:t>
            </a:r>
            <a:r>
              <a:rPr lang="de-CH" sz="2400" dirty="0"/>
              <a:t> </a:t>
            </a:r>
            <a:r>
              <a:rPr lang="de-CH" sz="2400" dirty="0" err="1"/>
              <a:t>adeguati</a:t>
            </a:r>
            <a:r>
              <a:rPr lang="de-CH" sz="2400" dirty="0"/>
              <a:t> </a:t>
            </a:r>
            <a:r>
              <a:rPr lang="de-CH" sz="2400" dirty="0" err="1"/>
              <a:t>dispositivi</a:t>
            </a:r>
            <a:r>
              <a:rPr lang="de-CH" sz="2400" dirty="0"/>
              <a:t> per </a:t>
            </a:r>
            <a:r>
              <a:rPr lang="de-CH" sz="2400" dirty="0" err="1"/>
              <a:t>l'esercizio</a:t>
            </a:r>
            <a:r>
              <a:rPr lang="de-CH" sz="2400" dirty="0"/>
              <a:t> </a:t>
            </a:r>
            <a:r>
              <a:rPr lang="de-CH" sz="2400" dirty="0" err="1"/>
              <a:t>particolare</a:t>
            </a:r>
            <a:r>
              <a:rPr lang="de-CH" sz="2400" dirty="0"/>
              <a:t>.</a:t>
            </a:r>
          </a:p>
          <a:p>
            <a:endParaRPr lang="de-CH" sz="2400" dirty="0"/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633457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5D4C-6177-414A-B2B9-08D88E3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4: </a:t>
            </a:r>
            <a:r>
              <a:rPr lang="de-DE" sz="2800" dirty="0" err="1"/>
              <a:t>rendiamo</a:t>
            </a:r>
            <a:r>
              <a:rPr lang="de-DE" sz="2800" dirty="0"/>
              <a:t> </a:t>
            </a:r>
            <a:r>
              <a:rPr lang="de-DE" sz="2800" dirty="0" err="1"/>
              <a:t>innocue</a:t>
            </a:r>
            <a:r>
              <a:rPr lang="de-DE" sz="2800" dirty="0"/>
              <a:t> le </a:t>
            </a:r>
            <a:r>
              <a:rPr lang="de-DE" sz="2800" dirty="0" err="1"/>
              <a:t>energie</a:t>
            </a:r>
            <a:r>
              <a:rPr lang="de-DE" sz="2800" dirty="0"/>
              <a:t> </a:t>
            </a:r>
            <a:r>
              <a:rPr lang="de-DE" sz="2800" dirty="0" err="1"/>
              <a:t>residue</a:t>
            </a:r>
            <a:r>
              <a:rPr lang="de-DE" sz="2800" dirty="0"/>
              <a:t> </a:t>
            </a:r>
            <a:r>
              <a:rPr lang="de-DE" sz="2800" dirty="0" err="1"/>
              <a:t>negli</a:t>
            </a:r>
            <a:r>
              <a:rPr lang="de-DE" sz="2800" dirty="0"/>
              <a:t> </a:t>
            </a:r>
            <a:r>
              <a:rPr lang="de-DE" sz="2800" dirty="0" err="1"/>
              <a:t>impianti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023E34-765F-414F-B3DF-ABB5FE6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2AD75-3A56-42D6-9B9D-635E5EFF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F5586-35B7-46AF-8AEC-F2550572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37</a:t>
            </a:fld>
            <a:endParaRPr lang="de-CH" dirty="0"/>
          </a:p>
        </p:txBody>
      </p:sp>
      <p:pic>
        <p:nvPicPr>
          <p:cNvPr id="7" name="Picture 2" descr="P:\Ablagen\ProLiv_Kampagnen\300107_Maintenance\11 Fotosammlung, Bildmaterial\Fotos Hertling Sept 2011\v745 1.jpg">
            <a:extLst>
              <a:ext uri="{FF2B5EF4-FFF2-40B4-BE49-F238E27FC236}">
                <a16:creationId xmlns:a16="http://schemas.microsoft.com/office/drawing/2014/main" id="{A5CF3178-6A4E-4461-94B3-F81981B3C9D7}"/>
              </a:ext>
            </a:extLst>
          </p:cNvPr>
          <p:cNvPicPr>
            <a:picLocks/>
          </p:cNvPicPr>
          <p:nvPr/>
        </p:nvPicPr>
        <p:blipFill>
          <a:blip r:embed="rId2" cstate="email"/>
          <a:srcRect t="49" b="49"/>
          <a:stretch>
            <a:fillRect/>
          </a:stretch>
        </p:blipFill>
        <p:spPr bwMode="auto">
          <a:xfrm>
            <a:off x="551384" y="1498398"/>
            <a:ext cx="4104705" cy="4792663"/>
          </a:xfrm>
          <a:prstGeom prst="rect">
            <a:avLst/>
          </a:prstGeom>
          <a:noFill/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759E025-7426-4483-A13A-1BA0D86FC836}"/>
              </a:ext>
            </a:extLst>
          </p:cNvPr>
          <p:cNvSpPr txBox="1">
            <a:spLocks/>
          </p:cNvSpPr>
          <p:nvPr/>
        </p:nvSpPr>
        <p:spPr>
          <a:xfrm>
            <a:off x="5375920" y="1498398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 err="1"/>
              <a:t>Lavoratore</a:t>
            </a:r>
            <a:endParaRPr lang="de-DE" sz="2400" b="1" dirty="0"/>
          </a:p>
          <a:p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Dico</a:t>
            </a:r>
            <a:r>
              <a:rPr lang="de-CH" sz="2400" dirty="0"/>
              <a:t> STOP se mi </a:t>
            </a:r>
            <a:r>
              <a:rPr lang="de-CH" sz="2400" dirty="0" err="1"/>
              <a:t>accorgo</a:t>
            </a:r>
            <a:r>
              <a:rPr lang="de-CH" sz="2400" dirty="0"/>
              <a:t> </a:t>
            </a:r>
            <a:r>
              <a:rPr lang="de-CH" sz="2400" dirty="0" err="1"/>
              <a:t>che</a:t>
            </a:r>
            <a:r>
              <a:rPr lang="de-CH" sz="2400" dirty="0"/>
              <a:t> ci </a:t>
            </a:r>
            <a:r>
              <a:rPr lang="de-CH" sz="2400" dirty="0" err="1"/>
              <a:t>sono</a:t>
            </a:r>
            <a:r>
              <a:rPr lang="de-CH" sz="2400" dirty="0"/>
              <a:t> </a:t>
            </a:r>
            <a:r>
              <a:rPr lang="de-CH" sz="2400" dirty="0" err="1"/>
              <a:t>energie</a:t>
            </a:r>
            <a:r>
              <a:rPr lang="de-CH" sz="2400" dirty="0"/>
              <a:t> </a:t>
            </a:r>
            <a:r>
              <a:rPr lang="de-CH" sz="2400" dirty="0" err="1"/>
              <a:t>pericolose</a:t>
            </a:r>
            <a:r>
              <a:rPr lang="de-CH" sz="2400" dirty="0"/>
              <a:t> (per es. </a:t>
            </a:r>
            <a:r>
              <a:rPr lang="de-CH" sz="2400" dirty="0" err="1"/>
              <a:t>carico</a:t>
            </a:r>
            <a:r>
              <a:rPr lang="de-CH" sz="2400" dirty="0"/>
              <a:t> non </a:t>
            </a:r>
            <a:r>
              <a:rPr lang="de-CH" sz="2400" dirty="0" err="1"/>
              <a:t>assicurato</a:t>
            </a:r>
            <a:r>
              <a:rPr lang="de-CH" sz="2400" dirty="0"/>
              <a:t>  o </a:t>
            </a:r>
            <a:r>
              <a:rPr lang="de-CH" sz="2400" dirty="0" err="1"/>
              <a:t>sollevato</a:t>
            </a:r>
            <a:r>
              <a:rPr lang="de-CH" sz="2400" dirty="0"/>
              <a:t>).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Sugli</a:t>
            </a:r>
            <a:r>
              <a:rPr lang="de-CH" sz="2400" dirty="0"/>
              <a:t> </a:t>
            </a:r>
            <a:r>
              <a:rPr lang="de-CH" sz="2400" dirty="0" err="1"/>
              <a:t>impianti</a:t>
            </a:r>
            <a:r>
              <a:rPr lang="de-CH" sz="2400" dirty="0"/>
              <a:t> in </a:t>
            </a:r>
            <a:r>
              <a:rPr lang="de-CH" sz="2400" dirty="0" err="1"/>
              <a:t>funzione</a:t>
            </a:r>
            <a:r>
              <a:rPr lang="de-CH" sz="2400" dirty="0"/>
              <a:t> </a:t>
            </a:r>
            <a:r>
              <a:rPr lang="de-CH" sz="2400" dirty="0" err="1"/>
              <a:t>intervengo</a:t>
            </a:r>
            <a:r>
              <a:rPr lang="de-CH" sz="2400" dirty="0"/>
              <a:t> solo se </a:t>
            </a:r>
            <a:r>
              <a:rPr lang="de-CH" sz="2400" dirty="0" err="1"/>
              <a:t>sono</a:t>
            </a:r>
            <a:r>
              <a:rPr lang="de-CH" sz="2400" dirty="0"/>
              <a:t> </a:t>
            </a:r>
            <a:r>
              <a:rPr lang="de-CH" sz="2400" dirty="0" err="1"/>
              <a:t>presenti</a:t>
            </a:r>
            <a:r>
              <a:rPr lang="de-CH" sz="2400" dirty="0"/>
              <a:t> </a:t>
            </a:r>
            <a:r>
              <a:rPr lang="de-CH" sz="2400" dirty="0" err="1"/>
              <a:t>adeguati</a:t>
            </a:r>
            <a:r>
              <a:rPr lang="de-CH" sz="2400" dirty="0"/>
              <a:t> </a:t>
            </a:r>
            <a:r>
              <a:rPr lang="de-CH" sz="2400" dirty="0" err="1"/>
              <a:t>dispositivi</a:t>
            </a:r>
            <a:r>
              <a:rPr lang="de-CH" sz="2400" dirty="0"/>
              <a:t> di </a:t>
            </a:r>
            <a:r>
              <a:rPr lang="de-CH" sz="2400" dirty="0" err="1"/>
              <a:t>sicurezza</a:t>
            </a:r>
            <a:r>
              <a:rPr lang="de-CH" sz="2400" dirty="0"/>
              <a:t> per </a:t>
            </a:r>
            <a:r>
              <a:rPr lang="de-CH" sz="2400" dirty="0" err="1"/>
              <a:t>l'esercizio</a:t>
            </a:r>
            <a:r>
              <a:rPr lang="de-CH" sz="2400" dirty="0"/>
              <a:t> </a:t>
            </a:r>
            <a:r>
              <a:rPr lang="de-CH" sz="2400" dirty="0" err="1"/>
              <a:t>particolare</a:t>
            </a:r>
            <a:r>
              <a:rPr lang="de-CH" sz="2400" dirty="0"/>
              <a:t> (per es. tasto di </a:t>
            </a:r>
            <a:r>
              <a:rPr lang="de-CH" sz="2400" dirty="0" err="1"/>
              <a:t>consenso</a:t>
            </a:r>
            <a:r>
              <a:rPr lang="de-CH" sz="2400" dirty="0"/>
              <a:t>).</a:t>
            </a:r>
          </a:p>
          <a:p>
            <a:pPr marL="0" indent="0">
              <a:buNone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99787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B2F7F-DF19-496A-A290-62C0B94B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4: </a:t>
            </a:r>
            <a:r>
              <a:rPr lang="de-DE" sz="2800" dirty="0" err="1"/>
              <a:t>esempi</a:t>
            </a:r>
            <a:r>
              <a:rPr lang="de-DE" sz="2800" dirty="0"/>
              <a:t> di </a:t>
            </a:r>
            <a:r>
              <a:rPr lang="de-DE" sz="2800" dirty="0" err="1"/>
              <a:t>energie</a:t>
            </a:r>
            <a:r>
              <a:rPr lang="de-DE" sz="2800" dirty="0"/>
              <a:t> </a:t>
            </a:r>
            <a:r>
              <a:rPr lang="de-DE" sz="2800" dirty="0" err="1"/>
              <a:t>residue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AFF67-CBB4-47B1-BDC5-A8D13D33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916BC-6D72-43E7-ABFA-A4612096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C4E47D-8389-43CF-9348-F63CA929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38</a:t>
            </a:fld>
            <a:endParaRPr lang="de-CH" dirty="0"/>
          </a:p>
        </p:txBody>
      </p:sp>
      <p:pic>
        <p:nvPicPr>
          <p:cNvPr id="7" name="Picture 2" descr="P:\Ablagen\ProLiv_Kampagnen\300107_Maintenance\11 Fotosammlung, Bildmaterial\Fotos Hertling Sept 2011\v745 1.jpg">
            <a:extLst>
              <a:ext uri="{FF2B5EF4-FFF2-40B4-BE49-F238E27FC236}">
                <a16:creationId xmlns:a16="http://schemas.microsoft.com/office/drawing/2014/main" id="{8D622FFC-E4A1-4D7E-945A-0A680F3C1EEF}"/>
              </a:ext>
            </a:extLst>
          </p:cNvPr>
          <p:cNvPicPr>
            <a:picLocks/>
          </p:cNvPicPr>
          <p:nvPr/>
        </p:nvPicPr>
        <p:blipFill>
          <a:blip r:embed="rId3" cstate="email"/>
          <a:srcRect t="49" b="49"/>
          <a:stretch>
            <a:fillRect/>
          </a:stretch>
        </p:blipFill>
        <p:spPr bwMode="auto">
          <a:xfrm>
            <a:off x="551384" y="1497600"/>
            <a:ext cx="4104705" cy="4792663"/>
          </a:xfrm>
          <a:prstGeom prst="rect">
            <a:avLst/>
          </a:prstGeom>
          <a:noFill/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D316C0A-0C4D-4C06-A75D-758405449B87}"/>
              </a:ext>
            </a:extLst>
          </p:cNvPr>
          <p:cNvSpPr txBox="1">
            <a:spLocks/>
          </p:cNvSpPr>
          <p:nvPr/>
        </p:nvSpPr>
        <p:spPr>
          <a:xfrm>
            <a:off x="5375920" y="1340770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Carichi</a:t>
            </a:r>
            <a:r>
              <a:rPr lang="de-CH" sz="2400" dirty="0"/>
              <a:t> </a:t>
            </a:r>
            <a:r>
              <a:rPr lang="de-CH" sz="2400" dirty="0" err="1"/>
              <a:t>sollevati</a:t>
            </a:r>
            <a:r>
              <a:rPr lang="de-CH" sz="2400" dirty="0"/>
              <a:t>, non </a:t>
            </a:r>
            <a:r>
              <a:rPr lang="de-CH" sz="2400" dirty="0" err="1"/>
              <a:t>assicurati</a:t>
            </a:r>
            <a:endParaRPr lang="de-CH" sz="2400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Energia</a:t>
            </a:r>
            <a:r>
              <a:rPr lang="de-CH" sz="2400" dirty="0"/>
              <a:t> </a:t>
            </a:r>
            <a:r>
              <a:rPr lang="de-CH" sz="2400" dirty="0" err="1"/>
              <a:t>idraulica</a:t>
            </a:r>
            <a:r>
              <a:rPr lang="de-CH" sz="2400" dirty="0"/>
              <a:t>/</a:t>
            </a:r>
            <a:r>
              <a:rPr lang="de-CH" sz="2400" dirty="0" err="1"/>
              <a:t>pneumatica</a:t>
            </a:r>
            <a:r>
              <a:rPr lang="de-CH" sz="2400" dirty="0"/>
              <a:t> 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Molle in </a:t>
            </a:r>
            <a:r>
              <a:rPr lang="de-CH" sz="2400" dirty="0" err="1"/>
              <a:t>tensione</a:t>
            </a:r>
            <a:endParaRPr lang="de-CH" sz="2400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Energia</a:t>
            </a:r>
            <a:r>
              <a:rPr lang="de-CH" sz="2400" dirty="0"/>
              <a:t> </a:t>
            </a:r>
            <a:r>
              <a:rPr lang="de-CH" sz="2400" dirty="0" err="1"/>
              <a:t>termica</a:t>
            </a:r>
            <a:endParaRPr lang="de-CH" sz="2400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Energia</a:t>
            </a:r>
            <a:r>
              <a:rPr lang="de-CH" sz="2400" dirty="0"/>
              <a:t> </a:t>
            </a:r>
            <a:r>
              <a:rPr lang="de-CH" sz="2400" dirty="0" err="1"/>
              <a:t>chimica</a:t>
            </a:r>
            <a:endParaRPr lang="de-CH" sz="2400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Energia</a:t>
            </a:r>
            <a:r>
              <a:rPr lang="de-CH" sz="2400" dirty="0"/>
              <a:t> </a:t>
            </a:r>
            <a:r>
              <a:rPr lang="de-CH" sz="2400" dirty="0" err="1"/>
              <a:t>elettrica</a:t>
            </a:r>
            <a:endParaRPr lang="de-CH" sz="2400" dirty="0"/>
          </a:p>
          <a:p>
            <a:pPr marL="0" indent="0">
              <a:buNone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55961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9731A-DA43-466E-80BC-E8E5CCB2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4: </a:t>
            </a:r>
            <a:r>
              <a:rPr lang="de-DE" sz="2800" dirty="0" err="1"/>
              <a:t>lavorare</a:t>
            </a:r>
            <a:r>
              <a:rPr lang="de-DE" sz="2800" dirty="0"/>
              <a:t> </a:t>
            </a:r>
            <a:r>
              <a:rPr lang="de-DE" sz="2800" dirty="0" err="1"/>
              <a:t>su</a:t>
            </a:r>
            <a:r>
              <a:rPr lang="de-DE" sz="2800" dirty="0"/>
              <a:t> </a:t>
            </a:r>
            <a:r>
              <a:rPr lang="de-DE" sz="2800" dirty="0" err="1"/>
              <a:t>macchine</a:t>
            </a:r>
            <a:r>
              <a:rPr lang="de-DE" sz="2800" dirty="0"/>
              <a:t> in </a:t>
            </a:r>
            <a:r>
              <a:rPr lang="de-DE" sz="2800" dirty="0" err="1"/>
              <a:t>moto</a:t>
            </a:r>
            <a:br>
              <a:rPr lang="de-DE" sz="2800" dirty="0"/>
            </a:br>
            <a:r>
              <a:rPr lang="de-CH" sz="2800" dirty="0" err="1"/>
              <a:t>Gerarchia</a:t>
            </a:r>
            <a:r>
              <a:rPr lang="de-CH" sz="2800" dirty="0"/>
              <a:t> delle </a:t>
            </a:r>
            <a:r>
              <a:rPr lang="de-CH" sz="2800" dirty="0" err="1"/>
              <a:t>misure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C2BE8-5AA7-49C7-9CD4-72F77D64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2745D3-A807-4BD5-A542-1AF36153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795F64-DC9C-4B9C-8A7C-4B35C3E7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39</a:t>
            </a:fld>
            <a:endParaRPr lang="de-CH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A20509CF-97FB-4BE2-A76C-C441CC0947FE}"/>
              </a:ext>
            </a:extLst>
          </p:cNvPr>
          <p:cNvSpPr txBox="1">
            <a:spLocks/>
          </p:cNvSpPr>
          <p:nvPr/>
        </p:nvSpPr>
        <p:spPr>
          <a:xfrm>
            <a:off x="1859653" y="1590245"/>
            <a:ext cx="9110177" cy="47926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77CBB70-9A5B-49DD-AE31-D4DB8D7D8C3D}"/>
              </a:ext>
            </a:extLst>
          </p:cNvPr>
          <p:cNvSpPr/>
          <p:nvPr/>
        </p:nvSpPr>
        <p:spPr>
          <a:xfrm>
            <a:off x="1775520" y="2681516"/>
            <a:ext cx="97210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2</a:t>
            </a: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 err="1">
                <a:solidFill>
                  <a:schemeClr val="tx1"/>
                </a:solidFill>
              </a:rPr>
              <a:t>Manutenzione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su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macchine</a:t>
            </a:r>
            <a:r>
              <a:rPr lang="de-CH" sz="2400" dirty="0">
                <a:solidFill>
                  <a:schemeClr val="tx1"/>
                </a:solidFill>
              </a:rPr>
              <a:t> in </a:t>
            </a:r>
            <a:r>
              <a:rPr lang="de-CH" sz="2400" dirty="0" err="1">
                <a:solidFill>
                  <a:schemeClr val="tx1"/>
                </a:solidFill>
              </a:rPr>
              <a:t>funzione</a:t>
            </a:r>
            <a:r>
              <a:rPr lang="de-CH" sz="2400" dirty="0">
                <a:solidFill>
                  <a:schemeClr val="tx1"/>
                </a:solidFill>
              </a:rPr>
              <a:t> solo </a:t>
            </a:r>
            <a:r>
              <a:rPr lang="de-CH" sz="2400" dirty="0" err="1">
                <a:solidFill>
                  <a:schemeClr val="tx1"/>
                </a:solidFill>
              </a:rPr>
              <a:t>con</a:t>
            </a:r>
            <a:r>
              <a:rPr lang="de-CH" sz="2400" dirty="0">
                <a:solidFill>
                  <a:schemeClr val="tx1"/>
                </a:solidFill>
              </a:rPr>
              <a:t> i </a:t>
            </a:r>
            <a:r>
              <a:rPr lang="de-CH" sz="2400" dirty="0" err="1">
                <a:solidFill>
                  <a:schemeClr val="tx1"/>
                </a:solidFill>
              </a:rPr>
              <a:t>dispositivi</a:t>
            </a:r>
            <a:r>
              <a:rPr lang="de-CH" sz="2400" dirty="0">
                <a:solidFill>
                  <a:schemeClr val="tx1"/>
                </a:solidFill>
              </a:rPr>
              <a:t> di </a:t>
            </a:r>
            <a:r>
              <a:rPr lang="de-CH" sz="2400" dirty="0" err="1">
                <a:solidFill>
                  <a:schemeClr val="tx1"/>
                </a:solidFill>
              </a:rPr>
              <a:t>protezione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attivi</a:t>
            </a:r>
            <a:r>
              <a:rPr lang="de-CH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14E63F-E893-40D9-85CC-FAA10A9C984D}"/>
              </a:ext>
            </a:extLst>
          </p:cNvPr>
          <p:cNvSpPr/>
          <p:nvPr/>
        </p:nvSpPr>
        <p:spPr>
          <a:xfrm>
            <a:off x="1766043" y="5235249"/>
            <a:ext cx="976485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4</a:t>
            </a: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300" dirty="0" err="1">
                <a:solidFill>
                  <a:schemeClr val="tx1"/>
                </a:solidFill>
              </a:rPr>
              <a:t>Manutenzione</a:t>
            </a:r>
            <a:r>
              <a:rPr lang="de-CH" sz="2300" dirty="0">
                <a:solidFill>
                  <a:schemeClr val="tx1"/>
                </a:solidFill>
              </a:rPr>
              <a:t> senza </a:t>
            </a:r>
            <a:r>
              <a:rPr lang="de-CH" sz="2300" dirty="0" err="1">
                <a:solidFill>
                  <a:schemeClr val="tx1"/>
                </a:solidFill>
              </a:rPr>
              <a:t>alcun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dispositivo</a:t>
            </a:r>
            <a:r>
              <a:rPr lang="de-CH" sz="2300" dirty="0">
                <a:solidFill>
                  <a:schemeClr val="tx1"/>
                </a:solidFill>
              </a:rPr>
              <a:t> di </a:t>
            </a:r>
            <a:r>
              <a:rPr lang="de-CH" sz="2300" dirty="0" err="1">
                <a:solidFill>
                  <a:schemeClr val="tx1"/>
                </a:solidFill>
              </a:rPr>
              <a:t>protezione</a:t>
            </a:r>
            <a:r>
              <a:rPr lang="de-CH" sz="2300" dirty="0">
                <a:solidFill>
                  <a:schemeClr val="tx1"/>
                </a:solidFill>
              </a:rPr>
              <a:t> solo se </a:t>
            </a:r>
            <a:r>
              <a:rPr lang="de-CH" sz="2300" dirty="0" err="1">
                <a:solidFill>
                  <a:schemeClr val="tx1"/>
                </a:solidFill>
              </a:rPr>
              <a:t>sono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state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adottate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misure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particolari</a:t>
            </a:r>
            <a:r>
              <a:rPr lang="de-CH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2422DDA-ABBA-4FF7-B8A5-859B2A9C106C}"/>
              </a:ext>
            </a:extLst>
          </p:cNvPr>
          <p:cNvSpPr/>
          <p:nvPr/>
        </p:nvSpPr>
        <p:spPr>
          <a:xfrm>
            <a:off x="1765459" y="3966509"/>
            <a:ext cx="974960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3</a:t>
            </a:r>
            <a:br>
              <a:rPr lang="de-CH" sz="2400" b="1" dirty="0">
                <a:solidFill>
                  <a:schemeClr val="tx1"/>
                </a:solidFill>
              </a:rPr>
            </a:br>
            <a:r>
              <a:rPr lang="de-CH" sz="2300" dirty="0" err="1">
                <a:solidFill>
                  <a:schemeClr val="tx1"/>
                </a:solidFill>
              </a:rPr>
              <a:t>Manutenzione</a:t>
            </a:r>
            <a:r>
              <a:rPr lang="de-CH" sz="2300" dirty="0">
                <a:solidFill>
                  <a:schemeClr val="tx1"/>
                </a:solidFill>
              </a:rPr>
              <a:t> senza </a:t>
            </a:r>
            <a:r>
              <a:rPr lang="de-CH" sz="2300" dirty="0" err="1">
                <a:solidFill>
                  <a:schemeClr val="tx1"/>
                </a:solidFill>
              </a:rPr>
              <a:t>dispositivi</a:t>
            </a:r>
            <a:r>
              <a:rPr lang="de-CH" sz="2300" dirty="0">
                <a:solidFill>
                  <a:schemeClr val="tx1"/>
                </a:solidFill>
              </a:rPr>
              <a:t> di </a:t>
            </a:r>
            <a:r>
              <a:rPr lang="de-CH" sz="2300" dirty="0" err="1">
                <a:solidFill>
                  <a:schemeClr val="tx1"/>
                </a:solidFill>
              </a:rPr>
              <a:t>protezione</a:t>
            </a:r>
            <a:r>
              <a:rPr lang="de-CH" sz="2300" dirty="0">
                <a:solidFill>
                  <a:schemeClr val="tx1"/>
                </a:solidFill>
              </a:rPr>
              <a:t> solo se è </a:t>
            </a:r>
            <a:r>
              <a:rPr lang="de-CH" sz="2300" dirty="0" err="1">
                <a:solidFill>
                  <a:schemeClr val="tx1"/>
                </a:solidFill>
              </a:rPr>
              <a:t>presente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un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comando</a:t>
            </a:r>
            <a:r>
              <a:rPr lang="de-CH" sz="2300" dirty="0">
                <a:solidFill>
                  <a:schemeClr val="tx1"/>
                </a:solidFill>
              </a:rPr>
              <a:t> per </a:t>
            </a:r>
            <a:r>
              <a:rPr lang="de-CH" sz="2300" dirty="0" err="1">
                <a:solidFill>
                  <a:schemeClr val="tx1"/>
                </a:solidFill>
              </a:rPr>
              <a:t>l'esercizio</a:t>
            </a:r>
            <a:r>
              <a:rPr lang="de-CH" sz="2300" dirty="0">
                <a:solidFill>
                  <a:schemeClr val="tx1"/>
                </a:solidFill>
              </a:rPr>
              <a:t> </a:t>
            </a:r>
            <a:r>
              <a:rPr lang="de-CH" sz="2300" dirty="0" err="1">
                <a:solidFill>
                  <a:schemeClr val="tx1"/>
                </a:solidFill>
              </a:rPr>
              <a:t>particolare</a:t>
            </a:r>
            <a:r>
              <a:rPr lang="de-CH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FFE39BC-7337-432E-A029-F39CE45DFB64}"/>
              </a:ext>
            </a:extLst>
          </p:cNvPr>
          <p:cNvSpPr/>
          <p:nvPr/>
        </p:nvSpPr>
        <p:spPr>
          <a:xfrm>
            <a:off x="1776610" y="1396523"/>
            <a:ext cx="974960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50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50000"/>
                  </a:schemeClr>
                </a:solidFill>
              </a:rPr>
              <a:t> 1</a:t>
            </a:r>
            <a:br>
              <a:rPr lang="de-CH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Manutenzione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solo se la 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macchina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non è 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fonte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pericoli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regola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3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7" name="Pfeil nach unten 9">
            <a:extLst>
              <a:ext uri="{FF2B5EF4-FFF2-40B4-BE49-F238E27FC236}">
                <a16:creationId xmlns:a16="http://schemas.microsoft.com/office/drawing/2014/main" id="{26D4774D-8237-4846-9D8D-4DC8AA1A37D1}"/>
              </a:ext>
            </a:extLst>
          </p:cNvPr>
          <p:cNvSpPr/>
          <p:nvPr/>
        </p:nvSpPr>
        <p:spPr>
          <a:xfrm>
            <a:off x="304261" y="1374221"/>
            <a:ext cx="1378733" cy="5002005"/>
          </a:xfrm>
          <a:prstGeom prst="downArrow">
            <a:avLst/>
          </a:prstGeom>
          <a:gradFill>
            <a:gsLst>
              <a:gs pos="69000">
                <a:srgbClr val="FF0000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de-CH" sz="2400" b="1" dirty="0" err="1">
                <a:solidFill>
                  <a:schemeClr val="bg1"/>
                </a:solidFill>
              </a:rPr>
              <a:t>Pericolo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crescente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0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6BE06-F1FF-4F5B-B2CA-FA785BC3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Un</a:t>
            </a:r>
            <a:r>
              <a:rPr lang="de-CH" sz="2800" dirty="0"/>
              <a:t> </a:t>
            </a:r>
            <a:r>
              <a:rPr lang="de-CH" sz="2800" dirty="0" err="1"/>
              <a:t>venerdì</a:t>
            </a:r>
            <a:r>
              <a:rPr lang="de-CH" sz="2800" dirty="0"/>
              <a:t> </a:t>
            </a:r>
            <a:r>
              <a:rPr lang="de-CH" sz="2800" dirty="0" err="1"/>
              <a:t>nero</a:t>
            </a:r>
            <a:r>
              <a:rPr lang="de-CH" sz="2800" dirty="0"/>
              <a:t>: </a:t>
            </a:r>
            <a:r>
              <a:rPr lang="de-CH" sz="2800" dirty="0" err="1"/>
              <a:t>un</a:t>
            </a:r>
            <a:r>
              <a:rPr lang="de-CH" sz="2800" dirty="0"/>
              <a:t> film </a:t>
            </a:r>
            <a:r>
              <a:rPr lang="de-CH" sz="2800" dirty="0" err="1"/>
              <a:t>sulla</a:t>
            </a:r>
            <a:r>
              <a:rPr lang="de-CH" sz="2800" dirty="0"/>
              <a:t> </a:t>
            </a:r>
            <a:r>
              <a:rPr lang="de-CH" sz="2800" dirty="0" err="1"/>
              <a:t>responsa-bilità</a:t>
            </a:r>
            <a:r>
              <a:rPr lang="de-CH" sz="2800" dirty="0"/>
              <a:t> in </a:t>
            </a:r>
            <a:r>
              <a:rPr lang="de-CH" sz="2800" dirty="0" err="1"/>
              <a:t>materia</a:t>
            </a:r>
            <a:r>
              <a:rPr lang="de-CH" sz="2800" dirty="0"/>
              <a:t> di </a:t>
            </a:r>
            <a:r>
              <a:rPr lang="de-CH" sz="2800" dirty="0" err="1"/>
              <a:t>sicurezza</a:t>
            </a:r>
            <a:r>
              <a:rPr lang="de-CH" sz="2800" dirty="0"/>
              <a:t> sul </a:t>
            </a:r>
            <a:r>
              <a:rPr lang="de-CH" sz="2800" dirty="0" err="1"/>
              <a:t>lavoro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DF511-07D9-4DD8-A2D2-DFB4B7F6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D4087-87E4-4AC1-AB84-7B1009E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2ECEE9-4691-4FBD-87C1-64064C8D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Picture 2">
            <a:hlinkClick r:id="rId3"/>
            <a:extLst>
              <a:ext uri="{FF2B5EF4-FFF2-40B4-BE49-F238E27FC236}">
                <a16:creationId xmlns:a16="http://schemas.microsoft.com/office/drawing/2014/main" id="{D94BE5E0-86DD-4E83-B244-D3C69F54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75520" y="1340768"/>
            <a:ext cx="8016234" cy="45091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9DA5AEE-6B52-400D-970D-E409A67241A9}"/>
              </a:ext>
            </a:extLst>
          </p:cNvPr>
          <p:cNvSpPr txBox="1"/>
          <p:nvPr/>
        </p:nvSpPr>
        <p:spPr>
          <a:xfrm>
            <a:off x="8956717" y="6106412"/>
            <a:ext cx="83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>
                <a:hlinkClick r:id="rId3"/>
              </a:rPr>
              <a:t>Youtube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54717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A31BB-B2FF-403F-B52D-EF26D053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4: </a:t>
            </a:r>
            <a:r>
              <a:rPr lang="de-DE" sz="2800" dirty="0" err="1"/>
              <a:t>intervenire</a:t>
            </a:r>
            <a:r>
              <a:rPr lang="de-DE" sz="2800" dirty="0"/>
              <a:t> </a:t>
            </a:r>
            <a:r>
              <a:rPr lang="de-DE" sz="2800" dirty="0" err="1"/>
              <a:t>su</a:t>
            </a:r>
            <a:r>
              <a:rPr lang="de-DE" sz="2800" dirty="0"/>
              <a:t> </a:t>
            </a:r>
            <a:r>
              <a:rPr lang="de-DE" sz="2800" dirty="0" err="1"/>
              <a:t>macchine</a:t>
            </a:r>
            <a:r>
              <a:rPr lang="de-DE" sz="2800" dirty="0"/>
              <a:t> in </a:t>
            </a:r>
            <a:r>
              <a:rPr lang="de-DE" sz="2800" dirty="0" err="1"/>
              <a:t>moto</a:t>
            </a:r>
            <a:r>
              <a:rPr lang="de-DE" sz="2800" dirty="0"/>
              <a:t> è </a:t>
            </a:r>
            <a:r>
              <a:rPr lang="de-DE" sz="2800" dirty="0" err="1"/>
              <a:t>un</a:t>
            </a:r>
            <a:r>
              <a:rPr lang="de-DE" sz="2800" dirty="0"/>
              <a:t> </a:t>
            </a:r>
            <a:r>
              <a:rPr lang="de-DE" sz="2800" dirty="0" err="1"/>
              <a:t>compito</a:t>
            </a:r>
            <a:r>
              <a:rPr lang="de-DE" sz="2800" dirty="0"/>
              <a:t> </a:t>
            </a:r>
            <a:r>
              <a:rPr lang="de-DE" sz="2800" dirty="0" err="1"/>
              <a:t>delicato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E3AB60-90A3-431A-A05D-DE28E02D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D89864-43AD-425E-BFDD-42B054DE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9347E4-D3F6-4D1D-BBA8-AB848EAA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40</a:t>
            </a:fld>
            <a:endParaRPr lang="de-CH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587E7B8A-76D7-4CC4-91C5-92DDF6859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619671"/>
            <a:ext cx="4752528" cy="47753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Tasto di </a:t>
            </a:r>
            <a:r>
              <a:rPr lang="de-DE" b="1" dirty="0" err="1"/>
              <a:t>consenso</a:t>
            </a:r>
            <a:r>
              <a:rPr lang="de-DE" b="1" dirty="0"/>
              <a:t> a </a:t>
            </a:r>
            <a:r>
              <a:rPr lang="de-DE" b="1" dirty="0" err="1"/>
              <a:t>tre</a:t>
            </a:r>
            <a:r>
              <a:rPr lang="de-DE" b="1" dirty="0"/>
              <a:t> </a:t>
            </a:r>
            <a:r>
              <a:rPr lang="de-DE" b="1" dirty="0" err="1"/>
              <a:t>stadi</a:t>
            </a:r>
            <a:endParaRPr lang="de-CH" dirty="0"/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8D414894-8198-4805-B479-65813754ED98}"/>
              </a:ext>
            </a:extLst>
          </p:cNvPr>
          <p:cNvSpPr txBox="1">
            <a:spLocks/>
          </p:cNvSpPr>
          <p:nvPr/>
        </p:nvSpPr>
        <p:spPr>
          <a:xfrm>
            <a:off x="7016944" y="1511304"/>
            <a:ext cx="4805900" cy="694269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err="1"/>
              <a:t>Comando</a:t>
            </a:r>
            <a:r>
              <a:rPr lang="de-DE" sz="2400" b="1" dirty="0"/>
              <a:t> ad </a:t>
            </a:r>
            <a:r>
              <a:rPr lang="de-DE" sz="2400" b="1" dirty="0" err="1"/>
              <a:t>azione</a:t>
            </a:r>
            <a:r>
              <a:rPr lang="de-DE" sz="2400" b="1" dirty="0"/>
              <a:t> </a:t>
            </a:r>
            <a:r>
              <a:rPr lang="de-DE" sz="2400" b="1" dirty="0" err="1"/>
              <a:t>mantenuta</a:t>
            </a:r>
            <a:endParaRPr lang="de-CH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C22151-80C8-4BF8-90F4-024CEA3A3638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384" y="2205573"/>
            <a:ext cx="3240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VSS_Sicherheitsschalter">
            <a:extLst>
              <a:ext uri="{FF2B5EF4-FFF2-40B4-BE49-F238E27FC236}">
                <a16:creationId xmlns:a16="http://schemas.microsoft.com/office/drawing/2014/main" id="{79FA455D-66B6-4B2A-BC88-D2F1CAC56B48}"/>
              </a:ext>
            </a:extLst>
          </p:cNvPr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8088" y="2205573"/>
            <a:ext cx="3240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359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5D4C-6177-414A-B2B9-08D88E3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5: ci </a:t>
            </a:r>
            <a:r>
              <a:rPr lang="de-DE" sz="2800" dirty="0" err="1"/>
              <a:t>proteggiamo</a:t>
            </a:r>
            <a:r>
              <a:rPr lang="de-DE" sz="2800" dirty="0"/>
              <a:t> </a:t>
            </a:r>
            <a:r>
              <a:rPr lang="de-DE" sz="2800" dirty="0" err="1"/>
              <a:t>dalle</a:t>
            </a:r>
            <a:r>
              <a:rPr lang="de-DE" sz="2800" dirty="0"/>
              <a:t> </a:t>
            </a:r>
            <a:r>
              <a:rPr lang="de-DE" sz="2800" dirty="0" err="1"/>
              <a:t>cadute</a:t>
            </a:r>
            <a:r>
              <a:rPr lang="de-DE" sz="2800" dirty="0"/>
              <a:t> </a:t>
            </a:r>
            <a:r>
              <a:rPr lang="de-DE" sz="2800" dirty="0" err="1"/>
              <a:t>dall'alto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023E34-765F-414F-B3DF-ABB5FE6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2AD75-3A56-42D6-9B9D-635E5EFF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F5586-35B7-46AF-8AEC-F2550572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41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759E025-7426-4483-A13A-1BA0D86FC836}"/>
              </a:ext>
            </a:extLst>
          </p:cNvPr>
          <p:cNvSpPr txBox="1">
            <a:spLocks/>
          </p:cNvSpPr>
          <p:nvPr/>
        </p:nvSpPr>
        <p:spPr>
          <a:xfrm>
            <a:off x="5375920" y="1340770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/>
              <a:t>Superiore</a:t>
            </a:r>
          </a:p>
          <a:p>
            <a:endParaRPr lang="de-DE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Nei</a:t>
            </a:r>
            <a:r>
              <a:rPr lang="de-CH" sz="2400" dirty="0"/>
              <a:t> </a:t>
            </a:r>
            <a:r>
              <a:rPr lang="de-CH" sz="2400" dirty="0" err="1"/>
              <a:t>lavori</a:t>
            </a:r>
            <a:r>
              <a:rPr lang="de-CH" sz="2400" dirty="0"/>
              <a:t> in </a:t>
            </a:r>
            <a:r>
              <a:rPr lang="de-CH" sz="2400" dirty="0" err="1"/>
              <a:t>quota</a:t>
            </a:r>
            <a:r>
              <a:rPr lang="de-CH" sz="2400" dirty="0"/>
              <a:t> </a:t>
            </a:r>
            <a:r>
              <a:rPr lang="de-CH" sz="2400" dirty="0" err="1"/>
              <a:t>provvedo</a:t>
            </a:r>
            <a:r>
              <a:rPr lang="de-CH" sz="2400" dirty="0"/>
              <a:t> alla </a:t>
            </a:r>
            <a:r>
              <a:rPr lang="de-CH" sz="2400" dirty="0" err="1"/>
              <a:t>sicurezza</a:t>
            </a:r>
            <a:r>
              <a:rPr lang="de-CH" sz="2400" dirty="0"/>
              <a:t> </a:t>
            </a:r>
            <a:r>
              <a:rPr lang="de-CH" sz="2400" dirty="0" err="1"/>
              <a:t>degli</a:t>
            </a:r>
            <a:r>
              <a:rPr lang="de-CH" sz="2400" dirty="0"/>
              <a:t> </a:t>
            </a:r>
            <a:r>
              <a:rPr lang="de-CH" sz="2400" dirty="0" err="1"/>
              <a:t>accessi</a:t>
            </a:r>
            <a:r>
              <a:rPr lang="de-CH" sz="2400" dirty="0"/>
              <a:t> e </a:t>
            </a:r>
            <a:r>
              <a:rPr lang="de-CH" sz="2400" dirty="0" err="1"/>
              <a:t>dei</a:t>
            </a:r>
            <a:r>
              <a:rPr lang="de-CH" sz="2400" dirty="0"/>
              <a:t> </a:t>
            </a:r>
            <a:r>
              <a:rPr lang="de-CH" sz="2400" dirty="0" err="1"/>
              <a:t>posti</a:t>
            </a:r>
            <a:r>
              <a:rPr lang="de-CH" sz="2400" dirty="0"/>
              <a:t> di </a:t>
            </a:r>
            <a:r>
              <a:rPr lang="de-CH" sz="2400" dirty="0" err="1"/>
              <a:t>lavoro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Non </a:t>
            </a:r>
            <a:r>
              <a:rPr lang="de-CH" sz="2400" dirty="0" err="1"/>
              <a:t>tollero</a:t>
            </a:r>
            <a:r>
              <a:rPr lang="de-CH" sz="2400" dirty="0"/>
              <a:t> le </a:t>
            </a:r>
            <a:r>
              <a:rPr lang="de-CH" sz="2400" dirty="0" err="1"/>
              <a:t>improvvisazioni</a:t>
            </a:r>
            <a:r>
              <a:rPr lang="de-CH" sz="2400" dirty="0"/>
              <a:t>!</a:t>
            </a:r>
          </a:p>
          <a:p>
            <a:endParaRPr lang="de-CH" sz="2400" dirty="0"/>
          </a:p>
          <a:p>
            <a:endParaRPr lang="de-CH" sz="2400" dirty="0"/>
          </a:p>
        </p:txBody>
      </p:sp>
      <p:pic>
        <p:nvPicPr>
          <p:cNvPr id="9" name="Bildplatzhalter 10" descr="DSC00327.jpg">
            <a:extLst>
              <a:ext uri="{FF2B5EF4-FFF2-40B4-BE49-F238E27FC236}">
                <a16:creationId xmlns:a16="http://schemas.microsoft.com/office/drawing/2014/main" id="{78A9C310-6764-4CF8-9DB2-7C9027F100F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40768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3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5D4C-6177-414A-B2B9-08D88E3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5: ci </a:t>
            </a:r>
            <a:r>
              <a:rPr lang="de-DE" sz="2800" dirty="0" err="1"/>
              <a:t>proteggiamo</a:t>
            </a:r>
            <a:r>
              <a:rPr lang="de-DE" sz="2800" dirty="0"/>
              <a:t> </a:t>
            </a:r>
            <a:r>
              <a:rPr lang="de-DE" sz="2800" dirty="0" err="1"/>
              <a:t>dalle</a:t>
            </a:r>
            <a:r>
              <a:rPr lang="de-DE" sz="2800" dirty="0"/>
              <a:t> </a:t>
            </a:r>
            <a:r>
              <a:rPr lang="de-DE" sz="2800" dirty="0" err="1"/>
              <a:t>cadute</a:t>
            </a:r>
            <a:r>
              <a:rPr lang="de-DE" sz="2800" dirty="0"/>
              <a:t> </a:t>
            </a:r>
            <a:r>
              <a:rPr lang="de-DE" sz="2800" dirty="0" err="1"/>
              <a:t>dall'alto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023E34-765F-414F-B3DF-ABB5FE6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2AD75-3A56-42D6-9B9D-635E5EFF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F5586-35B7-46AF-8AEC-F2550572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42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E759E025-7426-4483-A13A-1BA0D86FC836}"/>
              </a:ext>
            </a:extLst>
          </p:cNvPr>
          <p:cNvSpPr txBox="1">
            <a:spLocks/>
          </p:cNvSpPr>
          <p:nvPr/>
        </p:nvSpPr>
        <p:spPr>
          <a:xfrm>
            <a:off x="5375920" y="1340768"/>
            <a:ext cx="6264696" cy="47926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400" b="1" dirty="0" err="1"/>
              <a:t>Lavoratore</a:t>
            </a:r>
            <a:endParaRPr lang="de-DE" sz="2400" b="1" dirty="0"/>
          </a:p>
          <a:p>
            <a:pPr>
              <a:buNone/>
            </a:pPr>
            <a:endParaRPr lang="de-DE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Se </a:t>
            </a:r>
            <a:r>
              <a:rPr lang="de-CH" sz="2400" dirty="0" err="1"/>
              <a:t>c'è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qualche</a:t>
            </a:r>
            <a:r>
              <a:rPr lang="de-CH" sz="2400" dirty="0"/>
              <a:t> </a:t>
            </a:r>
            <a:r>
              <a:rPr lang="de-CH" sz="2400" dirty="0" err="1"/>
              <a:t>pericolo</a:t>
            </a:r>
            <a:r>
              <a:rPr lang="de-CH" sz="2400" dirty="0"/>
              <a:t> di </a:t>
            </a:r>
            <a:r>
              <a:rPr lang="de-CH" sz="2400" dirty="0" err="1"/>
              <a:t>caduta</a:t>
            </a:r>
            <a:r>
              <a:rPr lang="de-CH" sz="2400" dirty="0"/>
              <a:t> </a:t>
            </a:r>
            <a:r>
              <a:rPr lang="de-CH" sz="2400" dirty="0" err="1"/>
              <a:t>dall'alto</a:t>
            </a:r>
            <a:r>
              <a:rPr lang="de-CH" sz="2400" dirty="0"/>
              <a:t>, </a:t>
            </a:r>
            <a:r>
              <a:rPr lang="de-CH" sz="2400" dirty="0" err="1"/>
              <a:t>dico</a:t>
            </a:r>
            <a:r>
              <a:rPr lang="de-CH" sz="2400" dirty="0"/>
              <a:t> STOP.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Lavoro solo se </a:t>
            </a:r>
            <a:r>
              <a:rPr lang="de-CH" sz="2400" dirty="0" err="1"/>
              <a:t>dispongo</a:t>
            </a:r>
            <a:r>
              <a:rPr lang="de-CH" sz="2400" dirty="0"/>
              <a:t> di </a:t>
            </a:r>
            <a:r>
              <a:rPr lang="de-CH" sz="2400" dirty="0" err="1"/>
              <a:t>attrezzature</a:t>
            </a:r>
            <a:r>
              <a:rPr lang="de-CH" sz="2400" dirty="0"/>
              <a:t> </a:t>
            </a:r>
            <a:r>
              <a:rPr lang="de-CH" sz="2400" dirty="0" err="1"/>
              <a:t>adeguate</a:t>
            </a:r>
            <a:r>
              <a:rPr lang="de-CH" sz="2400" dirty="0"/>
              <a:t>.</a:t>
            </a:r>
          </a:p>
          <a:p>
            <a:pPr marL="0" indent="0">
              <a:buNone/>
            </a:pPr>
            <a:endParaRPr lang="de-CH" sz="2400" dirty="0"/>
          </a:p>
        </p:txBody>
      </p:sp>
      <p:pic>
        <p:nvPicPr>
          <p:cNvPr id="9" name="Bildplatzhalter 10" descr="DSC00327.jpg">
            <a:extLst>
              <a:ext uri="{FF2B5EF4-FFF2-40B4-BE49-F238E27FC236}">
                <a16:creationId xmlns:a16="http://schemas.microsoft.com/office/drawing/2014/main" id="{78A9C310-6764-4CF8-9DB2-7C9027F100F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40768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5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5D15-A746-4399-8CC2-079FFE3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Regola 5: per non cadere dall'alto </a:t>
            </a:r>
            <a:br>
              <a:rPr lang="it-IT" sz="2800" dirty="0"/>
            </a:br>
            <a:r>
              <a:rPr lang="it-IT" sz="2800" dirty="0"/>
              <a:t>Gerarchia delle misure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25FCA-EEBA-4450-852E-2DF300A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455" y="6448691"/>
            <a:ext cx="2030903" cy="180000"/>
          </a:xfrm>
        </p:spPr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00A29-C57C-40C1-8E60-58C49542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B1526-0775-456B-8DC2-AB8BF507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43</a:t>
            </a:fld>
            <a:endParaRPr lang="de-CH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DAAC1B3-CF3E-4DEF-B8C6-C5021A4B3B0A}"/>
              </a:ext>
            </a:extLst>
          </p:cNvPr>
          <p:cNvSpPr/>
          <p:nvPr/>
        </p:nvSpPr>
        <p:spPr>
          <a:xfrm>
            <a:off x="1296361" y="1423927"/>
            <a:ext cx="6113671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chemeClr val="tx1"/>
                </a:solidFill>
              </a:rPr>
              <a:t>Livello 1:</a:t>
            </a:r>
            <a:r>
              <a:rPr lang="it-IT" sz="2400">
                <a:solidFill>
                  <a:schemeClr val="tx1"/>
                </a:solidFill>
              </a:rPr>
              <a:t> </a:t>
            </a:r>
            <a:br>
              <a:rPr lang="it-IT" sz="24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accessi fissi e pedane</a:t>
            </a:r>
            <a:endParaRPr lang="de-CH" sz="2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C48975-B033-47FF-886E-5EC7C78A0A51}"/>
              </a:ext>
            </a:extLst>
          </p:cNvPr>
          <p:cNvSpPr/>
          <p:nvPr/>
        </p:nvSpPr>
        <p:spPr>
          <a:xfrm>
            <a:off x="1296362" y="2708920"/>
            <a:ext cx="609578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chemeClr val="bg1">
                    <a:lumMod val="75000"/>
                  </a:schemeClr>
                </a:solidFill>
              </a:rPr>
              <a:t>Livello 2: </a:t>
            </a:r>
            <a:r>
              <a:rPr lang="it-IT" sz="240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it-IT" sz="2400">
                <a:solidFill>
                  <a:schemeClr val="bg1">
                    <a:lumMod val="75000"/>
                  </a:schemeClr>
                </a:solidFill>
              </a:rPr>
            </a:br>
            <a:r>
              <a:rPr lang="it-IT" sz="2400">
                <a:solidFill>
                  <a:schemeClr val="bg1">
                    <a:lumMod val="75000"/>
                  </a:schemeClr>
                </a:solidFill>
              </a:rPr>
              <a:t>piattaforme mobili o ponteggi su ruote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68CE0ED-A718-4A0E-ACA9-00AEF77B4D4C}"/>
              </a:ext>
            </a:extLst>
          </p:cNvPr>
          <p:cNvSpPr/>
          <p:nvPr/>
        </p:nvSpPr>
        <p:spPr>
          <a:xfrm>
            <a:off x="1285209" y="5235249"/>
            <a:ext cx="6115049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chemeClr val="bg1">
                    <a:lumMod val="75000"/>
                  </a:schemeClr>
                </a:solidFill>
              </a:rPr>
              <a:t>Livello 4: </a:t>
            </a:r>
            <a:br>
              <a:rPr lang="it-IT" sz="2400">
                <a:solidFill>
                  <a:schemeClr val="bg1">
                    <a:lumMod val="75000"/>
                  </a:schemeClr>
                </a:solidFill>
              </a:rPr>
            </a:br>
            <a:r>
              <a:rPr lang="it-IT" sz="2400">
                <a:solidFill>
                  <a:schemeClr val="bg1">
                    <a:lumMod val="75000"/>
                  </a:schemeClr>
                </a:solidFill>
              </a:rPr>
              <a:t>DPI anticaduta</a:t>
            </a:r>
            <a:endParaRPr lang="de-CH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FF2E3A0-09CA-49AD-8D8A-D32D9339316A}"/>
              </a:ext>
            </a:extLst>
          </p:cNvPr>
          <p:cNvSpPr/>
          <p:nvPr/>
        </p:nvSpPr>
        <p:spPr>
          <a:xfrm>
            <a:off x="1285210" y="3966509"/>
            <a:ext cx="6113671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chemeClr val="bg1">
                    <a:lumMod val="75000"/>
                  </a:schemeClr>
                </a:solidFill>
              </a:rPr>
              <a:t>Livello 3: </a:t>
            </a:r>
            <a:br>
              <a:rPr lang="it-IT" sz="2400">
                <a:solidFill>
                  <a:schemeClr val="bg1">
                    <a:lumMod val="75000"/>
                  </a:schemeClr>
                </a:solidFill>
              </a:rPr>
            </a:br>
            <a:r>
              <a:rPr lang="it-IT" sz="2400">
                <a:solidFill>
                  <a:schemeClr val="bg1">
                    <a:lumMod val="75000"/>
                  </a:schemeClr>
                </a:solidFill>
              </a:rPr>
              <a:t>scale idonee per piccoli lavori</a:t>
            </a:r>
          </a:p>
        </p:txBody>
      </p:sp>
      <p:sp>
        <p:nvSpPr>
          <p:cNvPr id="17" name="Pfeil nach unten 8">
            <a:extLst>
              <a:ext uri="{FF2B5EF4-FFF2-40B4-BE49-F238E27FC236}">
                <a16:creationId xmlns:a16="http://schemas.microsoft.com/office/drawing/2014/main" id="{354523EE-6594-40D1-AC54-37A5E69A234C}"/>
              </a:ext>
            </a:extLst>
          </p:cNvPr>
          <p:cNvSpPr/>
          <p:nvPr/>
        </p:nvSpPr>
        <p:spPr>
          <a:xfrm>
            <a:off x="360257" y="1374221"/>
            <a:ext cx="792088" cy="5002005"/>
          </a:xfrm>
          <a:prstGeom prst="downArrow">
            <a:avLst/>
          </a:prstGeom>
          <a:gradFill>
            <a:gsLst>
              <a:gs pos="69000">
                <a:srgbClr val="FF0000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Pericolo crescente</a:t>
            </a:r>
            <a:endParaRPr lang="de-CH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41DAF1E8-7074-40C1-BF53-586AC32A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46298" y="1376772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289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5D15-A746-4399-8CC2-079FFE3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5: per non </a:t>
            </a:r>
            <a:r>
              <a:rPr lang="de-DE" sz="2800" dirty="0" err="1"/>
              <a:t>cadere</a:t>
            </a:r>
            <a:r>
              <a:rPr lang="de-DE" sz="2800" dirty="0"/>
              <a:t> </a:t>
            </a:r>
            <a:r>
              <a:rPr lang="de-DE" sz="2800" dirty="0" err="1"/>
              <a:t>dall'alto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CH" sz="2800" dirty="0" err="1"/>
              <a:t>Gerarchia</a:t>
            </a:r>
            <a:r>
              <a:rPr lang="de-CH" sz="2800" dirty="0"/>
              <a:t> delle </a:t>
            </a:r>
            <a:r>
              <a:rPr lang="de-CH" sz="2800" dirty="0" err="1"/>
              <a:t>misure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25FCA-EEBA-4450-852E-2DF300A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1151" y="6448691"/>
            <a:ext cx="1298432" cy="180000"/>
          </a:xfrm>
        </p:spPr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00A29-C57C-40C1-8E60-58C49542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B1526-0775-456B-8DC2-AB8BF507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44</a:t>
            </a:fld>
            <a:endParaRPr lang="de-CH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5B9D8BE-795C-4BC6-8296-A5594D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36160" y="1460463"/>
            <a:ext cx="4104456" cy="48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CBD5E8F-DD4E-4393-A914-777EE7BA77B1}"/>
              </a:ext>
            </a:extLst>
          </p:cNvPr>
          <p:cNvSpPr/>
          <p:nvPr/>
        </p:nvSpPr>
        <p:spPr>
          <a:xfrm>
            <a:off x="1592184" y="1423927"/>
            <a:ext cx="55839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1: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accessi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fissi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pedane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27F229C-D902-457E-BB2C-7682C469DD8A}"/>
              </a:ext>
            </a:extLst>
          </p:cNvPr>
          <p:cNvSpPr/>
          <p:nvPr/>
        </p:nvSpPr>
        <p:spPr>
          <a:xfrm>
            <a:off x="1592186" y="2708920"/>
            <a:ext cx="556759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2: 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 err="1">
                <a:solidFill>
                  <a:schemeClr val="tx1"/>
                </a:solidFill>
              </a:rPr>
              <a:t>piattaforme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mobili</a:t>
            </a:r>
            <a:r>
              <a:rPr lang="de-CH" sz="2400" dirty="0">
                <a:solidFill>
                  <a:schemeClr val="tx1"/>
                </a:solidFill>
              </a:rPr>
              <a:t> o </a:t>
            </a:r>
            <a:r>
              <a:rPr lang="de-CH" sz="2400" dirty="0" err="1">
                <a:solidFill>
                  <a:schemeClr val="tx1"/>
                </a:solidFill>
              </a:rPr>
              <a:t>ponteggi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su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ruote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43FA7BA-4D94-4CC5-8531-A1DB6D628C75}"/>
              </a:ext>
            </a:extLst>
          </p:cNvPr>
          <p:cNvSpPr/>
          <p:nvPr/>
        </p:nvSpPr>
        <p:spPr>
          <a:xfrm>
            <a:off x="1581033" y="5235249"/>
            <a:ext cx="558519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4: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DPI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anticaduta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56FED44-26E5-4E0A-9090-EB4547F13147}"/>
              </a:ext>
            </a:extLst>
          </p:cNvPr>
          <p:cNvSpPr/>
          <p:nvPr/>
        </p:nvSpPr>
        <p:spPr>
          <a:xfrm>
            <a:off x="1581033" y="3966509"/>
            <a:ext cx="55839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3: </a:t>
            </a:r>
            <a:br>
              <a:rPr lang="de-CH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scale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idonee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per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piccoli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lavori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Pfeil nach unten 8">
            <a:extLst>
              <a:ext uri="{FF2B5EF4-FFF2-40B4-BE49-F238E27FC236}">
                <a16:creationId xmlns:a16="http://schemas.microsoft.com/office/drawing/2014/main" id="{A4635384-D143-43AD-9AF3-0E13C2120701}"/>
              </a:ext>
            </a:extLst>
          </p:cNvPr>
          <p:cNvSpPr/>
          <p:nvPr/>
        </p:nvSpPr>
        <p:spPr>
          <a:xfrm>
            <a:off x="384384" y="1374221"/>
            <a:ext cx="1131571" cy="5002005"/>
          </a:xfrm>
          <a:prstGeom prst="downArrow">
            <a:avLst/>
          </a:prstGeom>
          <a:gradFill>
            <a:gsLst>
              <a:gs pos="69000">
                <a:srgbClr val="FF0000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2400" b="1" dirty="0" err="1">
                <a:solidFill>
                  <a:schemeClr val="bg1"/>
                </a:solidFill>
              </a:rPr>
              <a:t>Pericolo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crescente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9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5D15-A746-4399-8CC2-079FFE3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5: per non </a:t>
            </a:r>
            <a:r>
              <a:rPr lang="de-DE" sz="2800" dirty="0" err="1"/>
              <a:t>cadere</a:t>
            </a:r>
            <a:r>
              <a:rPr lang="de-DE" sz="2800" dirty="0"/>
              <a:t> </a:t>
            </a:r>
            <a:r>
              <a:rPr lang="de-DE" sz="2800" dirty="0" err="1"/>
              <a:t>dall'alto</a:t>
            </a:r>
            <a:r>
              <a:rPr lang="de-DE" sz="2800" dirty="0"/>
              <a:t> </a:t>
            </a:r>
            <a:br>
              <a:rPr lang="de-CH" sz="2800" dirty="0"/>
            </a:br>
            <a:r>
              <a:rPr lang="de-CH" sz="2800" dirty="0" err="1"/>
              <a:t>Gerarchia</a:t>
            </a:r>
            <a:r>
              <a:rPr lang="de-CH" sz="2800" dirty="0"/>
              <a:t> delle </a:t>
            </a:r>
            <a:r>
              <a:rPr lang="de-CH" sz="2800" dirty="0" err="1"/>
              <a:t>misure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25FCA-EEBA-4450-852E-2DF300A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455" y="6448691"/>
            <a:ext cx="1926902" cy="180000"/>
          </a:xfrm>
        </p:spPr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00A29-C57C-40C1-8E60-58C49542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B1526-0775-456B-8DC2-AB8BF507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45</a:t>
            </a:fld>
            <a:endParaRPr lang="de-CH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E4C3BD6-5BEB-4C3A-B055-18547FDC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4150" y="1460739"/>
            <a:ext cx="4176465" cy="48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795E828-B352-4600-8C64-572581F7E806}"/>
              </a:ext>
            </a:extLst>
          </p:cNvPr>
          <p:cNvSpPr/>
          <p:nvPr/>
        </p:nvSpPr>
        <p:spPr>
          <a:xfrm>
            <a:off x="1320489" y="1423927"/>
            <a:ext cx="5800595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1: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accessi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fissi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pedane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E89DB0-0374-4EF3-95CD-93C4190E7609}"/>
              </a:ext>
            </a:extLst>
          </p:cNvPr>
          <p:cNvSpPr/>
          <p:nvPr/>
        </p:nvSpPr>
        <p:spPr>
          <a:xfrm>
            <a:off x="1320490" y="2708920"/>
            <a:ext cx="578362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2: 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200" dirty="0" err="1">
                <a:solidFill>
                  <a:schemeClr val="bg1">
                    <a:lumMod val="75000"/>
                  </a:schemeClr>
                </a:solidFill>
              </a:rPr>
              <a:t>piattaforme</a:t>
            </a:r>
            <a:r>
              <a:rPr lang="de-CH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200" dirty="0" err="1">
                <a:solidFill>
                  <a:schemeClr val="bg1">
                    <a:lumMod val="75000"/>
                  </a:schemeClr>
                </a:solidFill>
              </a:rPr>
              <a:t>mobili</a:t>
            </a:r>
            <a:r>
              <a:rPr lang="de-CH" sz="2200" dirty="0">
                <a:solidFill>
                  <a:schemeClr val="bg1">
                    <a:lumMod val="75000"/>
                  </a:schemeClr>
                </a:solidFill>
              </a:rPr>
              <a:t> o </a:t>
            </a:r>
            <a:r>
              <a:rPr lang="de-CH" sz="2200" dirty="0" err="1">
                <a:solidFill>
                  <a:schemeClr val="bg1">
                    <a:lumMod val="75000"/>
                  </a:schemeClr>
                </a:solidFill>
              </a:rPr>
              <a:t>ponteggi</a:t>
            </a:r>
            <a:r>
              <a:rPr lang="de-CH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200" dirty="0" err="1">
                <a:solidFill>
                  <a:schemeClr val="bg1">
                    <a:lumMod val="75000"/>
                  </a:schemeClr>
                </a:solidFill>
              </a:rPr>
              <a:t>su</a:t>
            </a:r>
            <a:r>
              <a:rPr lang="de-CH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200" dirty="0" err="1">
                <a:solidFill>
                  <a:schemeClr val="bg1">
                    <a:lumMod val="75000"/>
                  </a:schemeClr>
                </a:solidFill>
              </a:rPr>
              <a:t>ruote</a:t>
            </a:r>
            <a:endParaRPr lang="de-CH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8345636-FED6-48C8-9D0B-67A2C980EA08}"/>
              </a:ext>
            </a:extLst>
          </p:cNvPr>
          <p:cNvSpPr/>
          <p:nvPr/>
        </p:nvSpPr>
        <p:spPr>
          <a:xfrm>
            <a:off x="1309338" y="5235249"/>
            <a:ext cx="580190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4: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DPI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anticaduta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AA12369-6B0A-4982-8E7D-B351F882354A}"/>
              </a:ext>
            </a:extLst>
          </p:cNvPr>
          <p:cNvSpPr/>
          <p:nvPr/>
        </p:nvSpPr>
        <p:spPr>
          <a:xfrm>
            <a:off x="1309338" y="3966509"/>
            <a:ext cx="5800595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3: </a:t>
            </a:r>
            <a:br>
              <a:rPr lang="de-CH" sz="2400" b="1" dirty="0">
                <a:solidFill>
                  <a:schemeClr val="tx1"/>
                </a:solidFill>
              </a:rPr>
            </a:br>
            <a:r>
              <a:rPr lang="de-CH" sz="2400" dirty="0" err="1">
                <a:solidFill>
                  <a:schemeClr val="tx1"/>
                </a:solidFill>
              </a:rPr>
              <a:t>scale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idonee</a:t>
            </a:r>
            <a:r>
              <a:rPr lang="de-CH" sz="2400" dirty="0">
                <a:solidFill>
                  <a:schemeClr val="tx1"/>
                </a:solidFill>
              </a:rPr>
              <a:t> per </a:t>
            </a:r>
            <a:r>
              <a:rPr lang="de-CH" sz="2400" dirty="0" err="1">
                <a:solidFill>
                  <a:schemeClr val="tx1"/>
                </a:solidFill>
              </a:rPr>
              <a:t>piccoli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lavori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7" name="Pfeil nach unten 8">
            <a:extLst>
              <a:ext uri="{FF2B5EF4-FFF2-40B4-BE49-F238E27FC236}">
                <a16:creationId xmlns:a16="http://schemas.microsoft.com/office/drawing/2014/main" id="{82FD7CD1-AB5D-4171-AA7A-DACCFA7EF809}"/>
              </a:ext>
            </a:extLst>
          </p:cNvPr>
          <p:cNvSpPr/>
          <p:nvPr/>
        </p:nvSpPr>
        <p:spPr>
          <a:xfrm>
            <a:off x="384385" y="1374221"/>
            <a:ext cx="792088" cy="5002005"/>
          </a:xfrm>
          <a:prstGeom prst="downArrow">
            <a:avLst/>
          </a:prstGeom>
          <a:gradFill>
            <a:gsLst>
              <a:gs pos="69000">
                <a:srgbClr val="FF0000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2400" b="1" dirty="0" err="1">
                <a:solidFill>
                  <a:schemeClr val="bg1"/>
                </a:solidFill>
              </a:rPr>
              <a:t>Pericolo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crescente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13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5D15-A746-4399-8CC2-079FFE3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5: per non </a:t>
            </a:r>
            <a:r>
              <a:rPr lang="de-DE" sz="2800" dirty="0" err="1"/>
              <a:t>cadere</a:t>
            </a:r>
            <a:r>
              <a:rPr lang="de-DE" sz="2800" dirty="0"/>
              <a:t> </a:t>
            </a:r>
            <a:r>
              <a:rPr lang="de-DE" sz="2800" dirty="0" err="1"/>
              <a:t>dall'alto</a:t>
            </a:r>
            <a:r>
              <a:rPr lang="de-DE" sz="2800" dirty="0"/>
              <a:t> </a:t>
            </a:r>
            <a:br>
              <a:rPr lang="de-CH" sz="2800" dirty="0"/>
            </a:br>
            <a:r>
              <a:rPr lang="de-CH" sz="2800" dirty="0" err="1"/>
              <a:t>Gerarchia</a:t>
            </a:r>
            <a:r>
              <a:rPr lang="de-CH" sz="2800" dirty="0"/>
              <a:t> delle </a:t>
            </a:r>
            <a:r>
              <a:rPr lang="de-CH" sz="2800" dirty="0" err="1"/>
              <a:t>misure</a:t>
            </a:r>
            <a:endParaRPr lang="de-CH" sz="2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00A29-C57C-40C1-8E60-58C49542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C925A6-541C-40C8-A981-BCC8751B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461691"/>
            <a:ext cx="4104456" cy="484616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BC4D31A-4954-4E28-92B4-8A211D901601}"/>
              </a:ext>
            </a:extLst>
          </p:cNvPr>
          <p:cNvSpPr/>
          <p:nvPr/>
        </p:nvSpPr>
        <p:spPr>
          <a:xfrm>
            <a:off x="1320754" y="1423927"/>
            <a:ext cx="5800329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1: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accessi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fissi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pedane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94E6C06-B058-46AA-9961-806E8CA7D106}"/>
              </a:ext>
            </a:extLst>
          </p:cNvPr>
          <p:cNvSpPr/>
          <p:nvPr/>
        </p:nvSpPr>
        <p:spPr>
          <a:xfrm>
            <a:off x="1320755" y="2708920"/>
            <a:ext cx="5783357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8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800" b="1" dirty="0">
                <a:solidFill>
                  <a:schemeClr val="bg1">
                    <a:lumMod val="75000"/>
                  </a:schemeClr>
                </a:solidFill>
              </a:rPr>
              <a:t> 2:  </a:t>
            </a:r>
            <a:br>
              <a:rPr lang="de-CH" sz="28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piattaforme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mobili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o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ponteggi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su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ruote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F9E091E-F7E8-4FFB-AB85-C80F68BF12A3}"/>
              </a:ext>
            </a:extLst>
          </p:cNvPr>
          <p:cNvSpPr/>
          <p:nvPr/>
        </p:nvSpPr>
        <p:spPr>
          <a:xfrm>
            <a:off x="1309603" y="5235249"/>
            <a:ext cx="58016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tx1"/>
                </a:solidFill>
              </a:rPr>
              <a:t>Livello</a:t>
            </a:r>
            <a:r>
              <a:rPr lang="de-CH" sz="2400" b="1" dirty="0">
                <a:solidFill>
                  <a:schemeClr val="tx1"/>
                </a:solidFill>
              </a:rPr>
              <a:t> 4: </a:t>
            </a:r>
            <a:br>
              <a:rPr lang="de-CH" sz="2400" b="1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DPI </a:t>
            </a:r>
            <a:r>
              <a:rPr lang="de-CH" sz="2400" dirty="0" err="1">
                <a:solidFill>
                  <a:schemeClr val="tx1"/>
                </a:solidFill>
              </a:rPr>
              <a:t>anticaduta</a:t>
            </a:r>
            <a:endParaRPr lang="de-CH" sz="2400" b="1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4BFDCC1-62FF-4F46-BE75-1ACE7DDD0237}"/>
              </a:ext>
            </a:extLst>
          </p:cNvPr>
          <p:cNvSpPr/>
          <p:nvPr/>
        </p:nvSpPr>
        <p:spPr>
          <a:xfrm>
            <a:off x="1309603" y="3966509"/>
            <a:ext cx="5800329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bg1">
                    <a:lumMod val="75000"/>
                  </a:schemeClr>
                </a:solidFill>
              </a:rPr>
              <a:t>Livello</a:t>
            </a:r>
            <a:r>
              <a:rPr lang="de-CH" sz="2400" b="1" dirty="0">
                <a:solidFill>
                  <a:schemeClr val="bg1">
                    <a:lumMod val="75000"/>
                  </a:schemeClr>
                </a:solidFill>
              </a:rPr>
              <a:t> 3: </a:t>
            </a:r>
            <a:br>
              <a:rPr lang="de-CH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scale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idonee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per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piccoli</a:t>
            </a:r>
            <a:r>
              <a:rPr lang="de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bg1">
                    <a:lumMod val="75000"/>
                  </a:schemeClr>
                </a:solidFill>
              </a:rPr>
              <a:t>lavori</a:t>
            </a:r>
            <a:endParaRPr lang="de-CH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Pfeil nach unten 8">
            <a:extLst>
              <a:ext uri="{FF2B5EF4-FFF2-40B4-BE49-F238E27FC236}">
                <a16:creationId xmlns:a16="http://schemas.microsoft.com/office/drawing/2014/main" id="{BB56B86E-92F8-476A-90CA-DC4AC4330BF7}"/>
              </a:ext>
            </a:extLst>
          </p:cNvPr>
          <p:cNvSpPr/>
          <p:nvPr/>
        </p:nvSpPr>
        <p:spPr>
          <a:xfrm>
            <a:off x="384650" y="1374221"/>
            <a:ext cx="792088" cy="5002005"/>
          </a:xfrm>
          <a:prstGeom prst="downArrow">
            <a:avLst/>
          </a:prstGeom>
          <a:gradFill>
            <a:gsLst>
              <a:gs pos="69000">
                <a:srgbClr val="FF0000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2400" b="1" dirty="0" err="1">
                <a:solidFill>
                  <a:schemeClr val="bg1"/>
                </a:solidFill>
              </a:rPr>
              <a:t>Pericolo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crescente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2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2FAB5-8CDD-4532-94D6-555217BA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6: solo </a:t>
            </a:r>
            <a:r>
              <a:rPr lang="de-DE" sz="2800" dirty="0" err="1"/>
              <a:t>professionisti</a:t>
            </a:r>
            <a:r>
              <a:rPr lang="de-DE" sz="2800" dirty="0"/>
              <a:t> per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elettrici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51AFB-0672-4ABE-9678-4FCAE47C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D1717-F125-410E-AC43-E5FA988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D2453-8594-4401-8901-8956CC4D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47</a:t>
            </a:fld>
            <a:endParaRPr lang="de-CH" dirty="0"/>
          </a:p>
        </p:txBody>
      </p:sp>
      <p:pic>
        <p:nvPicPr>
          <p:cNvPr id="7" name="Bildplatzhalter 7" descr="88813_06_Office.jpg">
            <a:extLst>
              <a:ext uri="{FF2B5EF4-FFF2-40B4-BE49-F238E27FC236}">
                <a16:creationId xmlns:a16="http://schemas.microsoft.com/office/drawing/2014/main" id="{6CA27B9E-3E98-45B1-B377-2D711F666CE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34886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4F3DE5F-0D12-416C-9255-329878E95AC3}"/>
              </a:ext>
            </a:extLst>
          </p:cNvPr>
          <p:cNvSpPr txBox="1">
            <a:spLocks/>
          </p:cNvSpPr>
          <p:nvPr/>
        </p:nvSpPr>
        <p:spPr>
          <a:xfrm>
            <a:off x="5303912" y="1333701"/>
            <a:ext cx="6336704" cy="45435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/>
            </a:pPr>
            <a:r>
              <a:rPr lang="de-DE" sz="2400" dirty="0" err="1"/>
              <a:t>Lavoriamo</a:t>
            </a:r>
            <a:r>
              <a:rPr lang="de-DE" sz="2400" dirty="0"/>
              <a:t> </a:t>
            </a:r>
            <a:r>
              <a:rPr lang="de-DE" sz="2400" dirty="0" err="1"/>
              <a:t>sugli</a:t>
            </a:r>
            <a:r>
              <a:rPr lang="de-DE" sz="2400" dirty="0"/>
              <a:t> </a:t>
            </a:r>
            <a:r>
              <a:rPr lang="de-DE" sz="2400" dirty="0" err="1"/>
              <a:t>impianti</a:t>
            </a:r>
            <a:r>
              <a:rPr lang="de-DE" sz="2400" dirty="0"/>
              <a:t> </a:t>
            </a:r>
            <a:r>
              <a:rPr lang="de-DE" sz="2400" dirty="0" err="1"/>
              <a:t>elettrici</a:t>
            </a:r>
            <a:r>
              <a:rPr lang="de-DE" sz="2400" dirty="0"/>
              <a:t> solo </a:t>
            </a:r>
            <a:r>
              <a:rPr lang="de-DE" sz="2400" dirty="0" err="1"/>
              <a:t>con</a:t>
            </a:r>
            <a:r>
              <a:rPr lang="de-DE" sz="2400" dirty="0"/>
              <a:t> personale </a:t>
            </a:r>
            <a:r>
              <a:rPr lang="de-DE" sz="2400" dirty="0" err="1"/>
              <a:t>specializzato</a:t>
            </a:r>
            <a:r>
              <a:rPr lang="de-DE" sz="2400" dirty="0"/>
              <a:t> e </a:t>
            </a:r>
            <a:r>
              <a:rPr lang="de-DE" sz="2400" dirty="0" err="1"/>
              <a:t>autorizzato</a:t>
            </a:r>
            <a:r>
              <a:rPr lang="de-DE" sz="2400" dirty="0"/>
              <a:t>.</a:t>
            </a:r>
          </a:p>
          <a:p>
            <a:pPr>
              <a:spcAft>
                <a:spcPts val="0"/>
              </a:spcAft>
              <a:buNone/>
            </a:pPr>
            <a:endParaRPr lang="de-DE" sz="2400" dirty="0"/>
          </a:p>
          <a:p>
            <a:pPr>
              <a:buNone/>
            </a:pPr>
            <a:endParaRPr lang="de-DE" sz="2400" b="1" dirty="0"/>
          </a:p>
          <a:p>
            <a:pPr marL="0" indent="0">
              <a:buClr>
                <a:schemeClr val="accent1"/>
              </a:buClr>
              <a:buNone/>
              <a:tabLst/>
            </a:pPr>
            <a:r>
              <a:rPr lang="de-DE" sz="2400" b="1" dirty="0"/>
              <a:t>Superiore</a:t>
            </a:r>
            <a:br>
              <a:rPr lang="de-DE" sz="2400" b="1" dirty="0"/>
            </a:b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Impiego</a:t>
            </a:r>
            <a:r>
              <a:rPr lang="de-CH" sz="2400" dirty="0"/>
              <a:t> solo personale </a:t>
            </a:r>
            <a:r>
              <a:rPr lang="de-CH" sz="2400" dirty="0" err="1"/>
              <a:t>specializzato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Esorto</a:t>
            </a:r>
            <a:r>
              <a:rPr lang="de-CH" sz="2400" dirty="0"/>
              <a:t> i </a:t>
            </a:r>
            <a:r>
              <a:rPr lang="de-CH" sz="2400" dirty="0" err="1"/>
              <a:t>miei</a:t>
            </a:r>
            <a:r>
              <a:rPr lang="de-CH" sz="2400" dirty="0"/>
              <a:t> </a:t>
            </a:r>
            <a:r>
              <a:rPr lang="de-CH" sz="2400" dirty="0" err="1"/>
              <a:t>dipendenti</a:t>
            </a:r>
            <a:r>
              <a:rPr lang="de-CH" sz="2400" dirty="0"/>
              <a:t> a </a:t>
            </a:r>
            <a:r>
              <a:rPr lang="de-CH" sz="2400" dirty="0" err="1"/>
              <a:t>sospendere</a:t>
            </a:r>
            <a:r>
              <a:rPr lang="de-CH" sz="2400" dirty="0"/>
              <a:t> i </a:t>
            </a:r>
            <a:r>
              <a:rPr lang="de-CH" sz="2400" dirty="0" err="1"/>
              <a:t>lavori</a:t>
            </a:r>
            <a:r>
              <a:rPr lang="de-CH" sz="2400" dirty="0"/>
              <a:t> in </a:t>
            </a:r>
            <a:r>
              <a:rPr lang="de-CH" sz="2400" dirty="0" err="1"/>
              <a:t>caso</a:t>
            </a:r>
            <a:r>
              <a:rPr lang="de-CH" sz="2400" dirty="0"/>
              <a:t> di </a:t>
            </a:r>
            <a:r>
              <a:rPr lang="de-CH" sz="2400" dirty="0" err="1"/>
              <a:t>dubbio</a:t>
            </a:r>
            <a:r>
              <a:rPr lang="de-CH" sz="2400" dirty="0"/>
              <a:t> e ad </a:t>
            </a:r>
            <a:r>
              <a:rPr lang="de-CH" sz="2400" dirty="0" err="1"/>
              <a:t>informarmi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031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2FAB5-8CDD-4532-94D6-555217BA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6: solo </a:t>
            </a:r>
            <a:r>
              <a:rPr lang="de-DE" sz="2800" dirty="0" err="1"/>
              <a:t>professionisti</a:t>
            </a:r>
            <a:r>
              <a:rPr lang="de-DE" sz="2800" dirty="0"/>
              <a:t> per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elettrici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51AFB-0672-4ABE-9678-4FCAE47C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D1717-F125-410E-AC43-E5FA988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D2453-8594-4401-8901-8956CC4D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48</a:t>
            </a:fld>
            <a:endParaRPr lang="de-CH" dirty="0"/>
          </a:p>
        </p:txBody>
      </p:sp>
      <p:pic>
        <p:nvPicPr>
          <p:cNvPr id="7" name="Bildplatzhalter 7" descr="88813_06_Office.jpg">
            <a:extLst>
              <a:ext uri="{FF2B5EF4-FFF2-40B4-BE49-F238E27FC236}">
                <a16:creationId xmlns:a16="http://schemas.microsoft.com/office/drawing/2014/main" id="{6CA27B9E-3E98-45B1-B377-2D711F666CE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34886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4F3DE5F-0D12-416C-9255-329878E95AC3}"/>
              </a:ext>
            </a:extLst>
          </p:cNvPr>
          <p:cNvSpPr txBox="1">
            <a:spLocks/>
          </p:cNvSpPr>
          <p:nvPr/>
        </p:nvSpPr>
        <p:spPr>
          <a:xfrm>
            <a:off x="5303912" y="1333701"/>
            <a:ext cx="6336704" cy="45435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/>
            </a:pPr>
            <a:r>
              <a:rPr lang="de-DE" sz="2400" dirty="0" err="1"/>
              <a:t>Lavoriamo</a:t>
            </a:r>
            <a:r>
              <a:rPr lang="de-DE" sz="2400" dirty="0"/>
              <a:t> </a:t>
            </a:r>
            <a:r>
              <a:rPr lang="de-DE" sz="2400" dirty="0" err="1"/>
              <a:t>sugli</a:t>
            </a:r>
            <a:r>
              <a:rPr lang="de-DE" sz="2400" dirty="0"/>
              <a:t> </a:t>
            </a:r>
            <a:r>
              <a:rPr lang="de-DE" sz="2400" dirty="0" err="1"/>
              <a:t>impianti</a:t>
            </a:r>
            <a:r>
              <a:rPr lang="de-DE" sz="2400" dirty="0"/>
              <a:t> </a:t>
            </a:r>
            <a:r>
              <a:rPr lang="de-DE" sz="2400" dirty="0" err="1"/>
              <a:t>elettrici</a:t>
            </a:r>
            <a:r>
              <a:rPr lang="de-DE" sz="2400" dirty="0"/>
              <a:t> solo </a:t>
            </a:r>
            <a:r>
              <a:rPr lang="de-DE" sz="2400" dirty="0" err="1"/>
              <a:t>con</a:t>
            </a:r>
            <a:r>
              <a:rPr lang="de-DE" sz="2400" dirty="0"/>
              <a:t> personale </a:t>
            </a:r>
            <a:r>
              <a:rPr lang="de-DE" sz="2400" dirty="0" err="1"/>
              <a:t>specializzato</a:t>
            </a:r>
            <a:r>
              <a:rPr lang="de-DE" sz="2400" dirty="0"/>
              <a:t> e </a:t>
            </a:r>
            <a:r>
              <a:rPr lang="de-DE" sz="2400" dirty="0" err="1"/>
              <a:t>autorizzato</a:t>
            </a:r>
            <a:r>
              <a:rPr lang="de-DE" sz="2400" dirty="0"/>
              <a:t>.</a:t>
            </a:r>
          </a:p>
          <a:p>
            <a:pPr>
              <a:buNone/>
            </a:pPr>
            <a:endParaRPr lang="de-DE" sz="2400" b="1" dirty="0"/>
          </a:p>
          <a:p>
            <a:pPr marL="0" indent="0">
              <a:buNone/>
              <a:tabLst/>
            </a:pPr>
            <a:r>
              <a:rPr lang="de-DE" sz="2400" b="1" dirty="0" err="1"/>
              <a:t>Lavoratore</a:t>
            </a:r>
            <a:br>
              <a:rPr lang="de-DE" sz="2400" b="1" dirty="0"/>
            </a:b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Se </a:t>
            </a:r>
            <a:r>
              <a:rPr lang="de-CH" sz="2400" dirty="0" err="1"/>
              <a:t>c'è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qualche</a:t>
            </a:r>
            <a:r>
              <a:rPr lang="de-CH" sz="2400" dirty="0"/>
              <a:t> </a:t>
            </a:r>
            <a:r>
              <a:rPr lang="de-CH" sz="2400" dirty="0" err="1"/>
              <a:t>pericolo</a:t>
            </a:r>
            <a:r>
              <a:rPr lang="de-CH" sz="2400" dirty="0"/>
              <a:t> di natura </a:t>
            </a:r>
            <a:r>
              <a:rPr lang="de-CH" sz="2400" dirty="0" err="1"/>
              <a:t>elettrica</a:t>
            </a:r>
            <a:r>
              <a:rPr lang="de-CH" sz="2400" dirty="0"/>
              <a:t>, </a:t>
            </a:r>
            <a:r>
              <a:rPr lang="de-CH" sz="2400" dirty="0" err="1"/>
              <a:t>dico</a:t>
            </a:r>
            <a:r>
              <a:rPr lang="de-CH" sz="2400" dirty="0"/>
              <a:t> STOP.</a:t>
            </a:r>
          </a:p>
        </p:txBody>
      </p:sp>
    </p:spTree>
    <p:extLst>
      <p:ext uri="{BB962C8B-B14F-4D97-AF65-F5344CB8AC3E}">
        <p14:creationId xmlns:p14="http://schemas.microsoft.com/office/powerpoint/2010/main" val="237678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9F91-24F0-4825-BC43-43739D0C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Regola 6: i lavori con l'elettricità sono per professionisti – le risposte a 4 domande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04A7E-4B29-45F1-BC55-4D52178A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1F781-B1D4-45FE-84D4-C7099FDB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2F1AE0-D503-4175-B422-43E87759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49</a:t>
            </a:fld>
            <a:endParaRPr lang="de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E76E4D-1CF7-4FB5-9082-93B67CB3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79" b="79"/>
          <a:stretch>
            <a:fillRect/>
          </a:stretch>
        </p:blipFill>
        <p:spPr bwMode="auto">
          <a:xfrm>
            <a:off x="551384" y="1498399"/>
            <a:ext cx="4104705" cy="45948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platzhalter 6" descr="Clipboard11.jpg">
            <a:extLst>
              <a:ext uri="{FF2B5EF4-FFF2-40B4-BE49-F238E27FC236}">
                <a16:creationId xmlns:a16="http://schemas.microsoft.com/office/drawing/2014/main" id="{5CD179EC-3B54-42FE-97E1-AE93D3717452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3" r="13"/>
          <a:stretch>
            <a:fillRect/>
          </a:stretch>
        </p:blipFill>
        <p:spPr>
          <a:xfrm rot="20659435">
            <a:off x="768817" y="1815479"/>
            <a:ext cx="3309549" cy="3864238"/>
          </a:xfrm>
          <a:prstGeom prst="rect">
            <a:avLst/>
          </a:prstGeom>
        </p:spPr>
      </p:pic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7A85E6B0-0465-4AD2-AB99-59C0EC7A6097}"/>
              </a:ext>
            </a:extLst>
          </p:cNvPr>
          <p:cNvSpPr txBox="1">
            <a:spLocks/>
          </p:cNvSpPr>
          <p:nvPr/>
        </p:nvSpPr>
        <p:spPr>
          <a:xfrm>
            <a:off x="5519936" y="1498399"/>
            <a:ext cx="6120680" cy="4162849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Avete l'autorizzazione per lavorare sugli impianti elettrici a bassa tensione?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</a:rPr>
              <a:t>Chi è autorizzato a sostituire i componenti elettrici sulle macchine?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Gli accessi sono regolamentati? 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Chi è autorizzato a svolgere interventi di manutenzione sugli apparecchi elettrici?</a:t>
            </a:r>
            <a:endParaRPr lang="de-CH" sz="2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A9FC828-E854-45C3-80E5-BA202F58B625}"/>
              </a:ext>
            </a:extLst>
          </p:cNvPr>
          <p:cNvSpPr/>
          <p:nvPr/>
        </p:nvSpPr>
        <p:spPr>
          <a:xfrm>
            <a:off x="5688444" y="5785809"/>
            <a:ext cx="318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dirty="0">
                <a:hlinkClick r:id="rId5"/>
              </a:rPr>
              <a:t>www.suva.ch/33079.i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77127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DE77B-EED3-4861-BD39-D302AE8D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La </a:t>
            </a:r>
            <a:r>
              <a:rPr lang="de-DE" sz="2800" dirty="0" err="1"/>
              <a:t>manutenzione</a:t>
            </a:r>
            <a:r>
              <a:rPr lang="de-DE" sz="2800" dirty="0"/>
              <a:t> è </a:t>
            </a:r>
            <a:r>
              <a:rPr lang="de-DE" sz="2800" dirty="0" err="1"/>
              <a:t>un'attività</a:t>
            </a:r>
            <a:r>
              <a:rPr lang="de-DE" sz="2800" dirty="0"/>
              <a:t> </a:t>
            </a:r>
            <a:r>
              <a:rPr lang="de-DE" sz="2800" dirty="0" err="1"/>
              <a:t>pericolosa</a:t>
            </a:r>
            <a:r>
              <a:rPr lang="de-DE" sz="2800" dirty="0"/>
              <a:t>, </a:t>
            </a:r>
            <a:r>
              <a:rPr lang="de-DE" sz="2800" dirty="0" err="1"/>
              <a:t>bisogna</a:t>
            </a:r>
            <a:r>
              <a:rPr lang="de-DE" sz="2800" dirty="0"/>
              <a:t> </a:t>
            </a:r>
            <a:r>
              <a:rPr lang="de-DE" sz="2800" dirty="0" err="1"/>
              <a:t>esserne</a:t>
            </a:r>
            <a:r>
              <a:rPr lang="de-DE" sz="2800" dirty="0"/>
              <a:t> </a:t>
            </a:r>
            <a:r>
              <a:rPr lang="de-DE" sz="2800" dirty="0" err="1"/>
              <a:t>consapevoli</a:t>
            </a:r>
            <a:r>
              <a:rPr lang="de-DE" sz="2800" dirty="0"/>
              <a:t>!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EB4126-D6C2-4060-904E-68A5D61E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04367-682A-4952-9709-CE9668DA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53CAC-7BB3-4B6B-AA2B-EAC4D70A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5130E43-A744-4F6A-BE27-3FEF7793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11089232" cy="460851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Sul </a:t>
            </a:r>
            <a:r>
              <a:rPr lang="de-DE" dirty="0" err="1"/>
              <a:t>lavoro</a:t>
            </a:r>
            <a:r>
              <a:rPr lang="de-DE" dirty="0"/>
              <a:t> </a:t>
            </a:r>
            <a:r>
              <a:rPr lang="de-DE" dirty="0" err="1"/>
              <a:t>ogni</a:t>
            </a:r>
            <a:r>
              <a:rPr lang="de-DE" dirty="0"/>
              <a:t> anno si </a:t>
            </a:r>
            <a:r>
              <a:rPr lang="de-DE" dirty="0" err="1"/>
              <a:t>verificano</a:t>
            </a:r>
            <a:r>
              <a:rPr lang="de-DE" dirty="0"/>
              <a:t> circa 100 </a:t>
            </a:r>
            <a:r>
              <a:rPr lang="de-DE" dirty="0" err="1"/>
              <a:t>infortuni</a:t>
            </a:r>
            <a:r>
              <a:rPr lang="de-DE" dirty="0"/>
              <a:t> </a:t>
            </a:r>
            <a:r>
              <a:rPr lang="de-DE" dirty="0" err="1"/>
              <a:t>mortali</a:t>
            </a:r>
            <a:r>
              <a:rPr lang="de-DE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Circa 10 </a:t>
            </a:r>
            <a:r>
              <a:rPr lang="de-CH" dirty="0" err="1"/>
              <a:t>casi</a:t>
            </a:r>
            <a:r>
              <a:rPr lang="de-CH" dirty="0"/>
              <a:t> </a:t>
            </a:r>
            <a:r>
              <a:rPr lang="de-CH" dirty="0" err="1"/>
              <a:t>riguardano</a:t>
            </a:r>
            <a:r>
              <a:rPr lang="de-CH" dirty="0"/>
              <a:t> i </a:t>
            </a:r>
            <a:r>
              <a:rPr lang="de-CH" dirty="0" err="1"/>
              <a:t>lavori</a:t>
            </a:r>
            <a:r>
              <a:rPr lang="de-CH" dirty="0"/>
              <a:t> di </a:t>
            </a:r>
            <a:r>
              <a:rPr lang="de-CH" dirty="0" err="1"/>
              <a:t>manutenzione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macchine</a:t>
            </a:r>
            <a:r>
              <a:rPr lang="de-CH" dirty="0"/>
              <a:t> e </a:t>
            </a:r>
            <a:r>
              <a:rPr lang="de-CH" dirty="0" err="1"/>
              <a:t>impianti</a:t>
            </a:r>
            <a:r>
              <a:rPr lang="de-CH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7B3536-3ECD-4EDC-965F-AE280E04FF32}"/>
              </a:ext>
            </a:extLst>
          </p:cNvPr>
          <p:cNvSpPr txBox="1"/>
          <p:nvPr/>
        </p:nvSpPr>
        <p:spPr>
          <a:xfrm>
            <a:off x="1993900" y="3140968"/>
            <a:ext cx="820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dirty="0">
                <a:sym typeface="Wingdings 2"/>
              </a:rPr>
              <a:t></a:t>
            </a:r>
            <a:endParaRPr lang="de-CH" sz="8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2E3164-892E-4931-9809-ACCA496ECA24}"/>
              </a:ext>
            </a:extLst>
          </p:cNvPr>
          <p:cNvSpPr txBox="1"/>
          <p:nvPr/>
        </p:nvSpPr>
        <p:spPr>
          <a:xfrm>
            <a:off x="4259796" y="48691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err="1">
                <a:solidFill>
                  <a:schemeClr val="accent1"/>
                </a:solidFill>
              </a:rPr>
              <a:t>Dobbiamo</a:t>
            </a:r>
            <a:r>
              <a:rPr lang="de-CH" sz="2400" dirty="0">
                <a:solidFill>
                  <a:schemeClr val="accent1"/>
                </a:solidFill>
              </a:rPr>
              <a:t> </a:t>
            </a:r>
            <a:r>
              <a:rPr lang="de-CH" sz="2400" dirty="0" err="1">
                <a:solidFill>
                  <a:schemeClr val="accent1"/>
                </a:solidFill>
              </a:rPr>
              <a:t>porre</a:t>
            </a:r>
            <a:r>
              <a:rPr lang="de-CH" sz="2400" dirty="0">
                <a:solidFill>
                  <a:schemeClr val="accent1"/>
                </a:solidFill>
              </a:rPr>
              <a:t> </a:t>
            </a:r>
            <a:r>
              <a:rPr lang="de-CH" sz="2400" dirty="0" err="1">
                <a:solidFill>
                  <a:schemeClr val="accent1"/>
                </a:solidFill>
              </a:rPr>
              <a:t>un</a:t>
            </a:r>
            <a:r>
              <a:rPr lang="de-CH" sz="2400" dirty="0">
                <a:solidFill>
                  <a:schemeClr val="accent1"/>
                </a:solidFill>
              </a:rPr>
              <a:t> </a:t>
            </a:r>
            <a:r>
              <a:rPr lang="de-CH" sz="2400" dirty="0" err="1">
                <a:solidFill>
                  <a:schemeClr val="accent1"/>
                </a:solidFill>
              </a:rPr>
              <a:t>freno</a:t>
            </a:r>
            <a:r>
              <a:rPr lang="de-CH" sz="2400" dirty="0">
                <a:solidFill>
                  <a:schemeClr val="accent1"/>
                </a:solidFill>
              </a:rPr>
              <a:t> a </a:t>
            </a:r>
            <a:r>
              <a:rPr lang="de-CH" sz="2400" dirty="0" err="1">
                <a:solidFill>
                  <a:schemeClr val="accent1"/>
                </a:solidFill>
              </a:rPr>
              <a:t>questi</a:t>
            </a:r>
            <a:r>
              <a:rPr lang="de-CH" sz="2400" dirty="0">
                <a:solidFill>
                  <a:schemeClr val="accent1"/>
                </a:solidFill>
              </a:rPr>
              <a:t> </a:t>
            </a:r>
            <a:r>
              <a:rPr lang="de-CH" sz="2400" dirty="0" err="1">
                <a:solidFill>
                  <a:schemeClr val="accent1"/>
                </a:solidFill>
              </a:rPr>
              <a:t>numeri</a:t>
            </a:r>
            <a:r>
              <a:rPr lang="de-CH" sz="2400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9341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6EDE8-FD16-42DA-AF92-9C93EAD8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6: solo </a:t>
            </a:r>
            <a:r>
              <a:rPr lang="de-DE" sz="2800" dirty="0" err="1"/>
              <a:t>professionisti</a:t>
            </a:r>
            <a:r>
              <a:rPr lang="de-DE" sz="2800" dirty="0"/>
              <a:t> per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elettrici</a:t>
            </a:r>
            <a:r>
              <a:rPr lang="de-DE" sz="2800" dirty="0"/>
              <a:t> 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AE27D0-966A-43D7-B024-84111050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72AF6D-9E6F-4026-B581-1889F46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7F74E-CDC5-4B0B-ACF5-C662727F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50</a:t>
            </a:fld>
            <a:endParaRPr lang="de-CH" dirty="0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01F6C3E2-CE9B-4B06-A339-FEBE1FF6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340768"/>
            <a:ext cx="4176712" cy="544785"/>
          </a:xfrm>
        </p:spPr>
        <p:txBody>
          <a:bodyPr/>
          <a:lstStyle/>
          <a:p>
            <a:pPr marL="0" lvl="0" indent="0">
              <a:buNone/>
            </a:pPr>
            <a:r>
              <a:rPr lang="de-CH" b="1" dirty="0" err="1"/>
              <a:t>Definire</a:t>
            </a:r>
            <a:r>
              <a:rPr lang="de-CH" b="1" dirty="0"/>
              <a:t> </a:t>
            </a:r>
            <a:r>
              <a:rPr lang="de-CH" b="1" dirty="0" err="1"/>
              <a:t>chi</a:t>
            </a:r>
            <a:r>
              <a:rPr lang="de-CH" b="1" dirty="0"/>
              <a:t> è </a:t>
            </a:r>
            <a:r>
              <a:rPr lang="de-CH" b="1" dirty="0" err="1"/>
              <a:t>autorizzato</a:t>
            </a:r>
            <a:endParaRPr lang="de-CH" b="1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0FCDFE0-D9E7-4694-9F61-A1F4BD4388FD}"/>
              </a:ext>
            </a:extLst>
          </p:cNvPr>
          <p:cNvSpPr txBox="1">
            <a:spLocks/>
          </p:cNvSpPr>
          <p:nvPr/>
        </p:nvSpPr>
        <p:spPr>
          <a:xfrm>
            <a:off x="6023992" y="1294044"/>
            <a:ext cx="5400600" cy="6480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de-CH" sz="2400" b="1" dirty="0" err="1"/>
              <a:t>Proteggersi</a:t>
            </a:r>
            <a:r>
              <a:rPr lang="de-CH" sz="2400" b="1" dirty="0"/>
              <a:t> </a:t>
            </a:r>
            <a:r>
              <a:rPr lang="de-CH" sz="2400" b="1" dirty="0" err="1"/>
              <a:t>dai</a:t>
            </a:r>
            <a:r>
              <a:rPr lang="de-CH" sz="2400" b="1" dirty="0"/>
              <a:t> </a:t>
            </a:r>
            <a:r>
              <a:rPr lang="de-CH" sz="2400" b="1" dirty="0" err="1"/>
              <a:t>pericoli</a:t>
            </a:r>
            <a:r>
              <a:rPr lang="de-CH" sz="2400" b="1" dirty="0"/>
              <a:t> </a:t>
            </a:r>
            <a:r>
              <a:rPr lang="de-CH" sz="2400" b="1" dirty="0" err="1"/>
              <a:t>elettrici</a:t>
            </a:r>
            <a:endParaRPr lang="de-CH" sz="2400" b="1" dirty="0"/>
          </a:p>
        </p:txBody>
      </p:sp>
      <p:pic>
        <p:nvPicPr>
          <p:cNvPr id="9" name="Grafik 8" descr="88813_06_03_Office.jpg">
            <a:extLst>
              <a:ext uri="{FF2B5EF4-FFF2-40B4-BE49-F238E27FC236}">
                <a16:creationId xmlns:a16="http://schemas.microsoft.com/office/drawing/2014/main" id="{D9EA275C-B399-4B51-9B74-266BC7217A51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1384" y="1942116"/>
            <a:ext cx="4104456" cy="4106054"/>
          </a:xfrm>
          <a:prstGeom prst="rect">
            <a:avLst/>
          </a:prstGeom>
        </p:spPr>
      </p:pic>
      <p:pic>
        <p:nvPicPr>
          <p:cNvPr id="10" name="Grafik 9" descr="88813_06_01_Office.jpg">
            <a:extLst>
              <a:ext uri="{FF2B5EF4-FFF2-40B4-BE49-F238E27FC236}">
                <a16:creationId xmlns:a16="http://schemas.microsoft.com/office/drawing/2014/main" id="{DC807DDC-512D-43B9-AAFA-158A188357A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96000" y="1942116"/>
            <a:ext cx="4176464" cy="4178265"/>
          </a:xfrm>
          <a:prstGeom prst="rect">
            <a:avLst/>
          </a:prstGeom>
        </p:spPr>
      </p:pic>
      <p:cxnSp>
        <p:nvCxnSpPr>
          <p:cNvPr id="11" name="Gerade Verbindung 8">
            <a:extLst>
              <a:ext uri="{FF2B5EF4-FFF2-40B4-BE49-F238E27FC236}">
                <a16:creationId xmlns:a16="http://schemas.microsoft.com/office/drawing/2014/main" id="{2F5CEA76-3F36-4EBE-86F2-761CE486356D}"/>
              </a:ext>
            </a:extLst>
          </p:cNvPr>
          <p:cNvCxnSpPr/>
          <p:nvPr/>
        </p:nvCxnSpPr>
        <p:spPr>
          <a:xfrm>
            <a:off x="1335211" y="2824580"/>
            <a:ext cx="2880320" cy="2304256"/>
          </a:xfrm>
          <a:prstGeom prst="line">
            <a:avLst/>
          </a:prstGeom>
          <a:ln w="101600">
            <a:solidFill>
              <a:srgbClr val="FF00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>
            <a:extLst>
              <a:ext uri="{FF2B5EF4-FFF2-40B4-BE49-F238E27FC236}">
                <a16:creationId xmlns:a16="http://schemas.microsoft.com/office/drawing/2014/main" id="{443331EB-7C8E-4B64-B7B4-D5C2EF2382C8}"/>
              </a:ext>
            </a:extLst>
          </p:cNvPr>
          <p:cNvCxnSpPr/>
          <p:nvPr/>
        </p:nvCxnSpPr>
        <p:spPr>
          <a:xfrm flipH="1">
            <a:off x="1191195" y="2824580"/>
            <a:ext cx="3024336" cy="2232248"/>
          </a:xfrm>
          <a:prstGeom prst="line">
            <a:avLst/>
          </a:prstGeom>
          <a:ln w="101600">
            <a:solidFill>
              <a:srgbClr val="FF00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049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6EDE8-FD16-42DA-AF92-9C93EAD8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6: solo </a:t>
            </a:r>
            <a:r>
              <a:rPr lang="de-DE" sz="2800" dirty="0" err="1"/>
              <a:t>professionisti</a:t>
            </a:r>
            <a:r>
              <a:rPr lang="de-DE" sz="2800" dirty="0"/>
              <a:t> per i </a:t>
            </a:r>
            <a:r>
              <a:rPr lang="de-DE" sz="2800" dirty="0" err="1"/>
              <a:t>lavori</a:t>
            </a:r>
            <a:r>
              <a:rPr lang="de-DE" sz="2800" dirty="0"/>
              <a:t> </a:t>
            </a:r>
            <a:r>
              <a:rPr lang="de-DE" sz="2800" dirty="0" err="1"/>
              <a:t>elettrici</a:t>
            </a:r>
            <a:r>
              <a:rPr lang="de-DE" sz="2800" dirty="0"/>
              <a:t> 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AE27D0-966A-43D7-B024-84111050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72AF6D-9E6F-4026-B581-1889F46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7F74E-CDC5-4B0B-ACF5-C662727F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51</a:t>
            </a:fld>
            <a:endParaRPr lang="de-CH" dirty="0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01F6C3E2-CE9B-4B06-A339-FEBE1FF6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340768"/>
            <a:ext cx="4176712" cy="544785"/>
          </a:xfrm>
        </p:spPr>
        <p:txBody>
          <a:bodyPr/>
          <a:lstStyle/>
          <a:p>
            <a:pPr marL="0" lvl="0" indent="0">
              <a:buNone/>
            </a:pPr>
            <a:r>
              <a:rPr lang="de-CH" b="1" dirty="0"/>
              <a:t>Differenziale mobile</a:t>
            </a:r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0FCDFE0-D9E7-4694-9F61-A1F4BD4388FD}"/>
              </a:ext>
            </a:extLst>
          </p:cNvPr>
          <p:cNvSpPr txBox="1">
            <a:spLocks/>
          </p:cNvSpPr>
          <p:nvPr/>
        </p:nvSpPr>
        <p:spPr>
          <a:xfrm>
            <a:off x="6023992" y="1294044"/>
            <a:ext cx="5760640" cy="6480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de-CH" sz="2400" b="1" dirty="0" err="1"/>
              <a:t>Giù</a:t>
            </a:r>
            <a:r>
              <a:rPr lang="de-CH" sz="2400" b="1" dirty="0"/>
              <a:t> le </a:t>
            </a:r>
            <a:r>
              <a:rPr lang="de-CH" sz="2400" b="1" dirty="0" err="1"/>
              <a:t>mani</a:t>
            </a:r>
            <a:r>
              <a:rPr lang="de-CH" sz="2400" b="1" dirty="0"/>
              <a:t> </a:t>
            </a:r>
            <a:r>
              <a:rPr lang="de-CH" sz="2400" b="1" dirty="0" err="1"/>
              <a:t>dagli</a:t>
            </a:r>
            <a:r>
              <a:rPr lang="de-CH" sz="2400" b="1" dirty="0"/>
              <a:t>  </a:t>
            </a:r>
            <a:r>
              <a:rPr lang="de-CH" sz="2400" b="1" dirty="0" err="1"/>
              <a:t>apparecchi</a:t>
            </a:r>
            <a:r>
              <a:rPr lang="de-CH" sz="2400" b="1" dirty="0"/>
              <a:t> </a:t>
            </a:r>
            <a:r>
              <a:rPr lang="de-CH" sz="2400" b="1" dirty="0" err="1"/>
              <a:t>difettosi</a:t>
            </a:r>
            <a:endParaRPr lang="de-CH" sz="2400" dirty="0"/>
          </a:p>
        </p:txBody>
      </p:sp>
      <p:pic>
        <p:nvPicPr>
          <p:cNvPr id="11" name="Grafik 10" descr="88813_06_02_Office.jpg">
            <a:extLst>
              <a:ext uri="{FF2B5EF4-FFF2-40B4-BE49-F238E27FC236}">
                <a16:creationId xmlns:a16="http://schemas.microsoft.com/office/drawing/2014/main" id="{1DDDB3F6-11F8-466C-9243-85A10CF9ACA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1384" y="1942116"/>
            <a:ext cx="4104456" cy="410374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81B625B-7E2D-4C3C-92D8-E6EFD5E4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516" y="1942116"/>
            <a:ext cx="4103782" cy="41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8">
            <a:extLst>
              <a:ext uri="{FF2B5EF4-FFF2-40B4-BE49-F238E27FC236}">
                <a16:creationId xmlns:a16="http://schemas.microsoft.com/office/drawing/2014/main" id="{EA1D6117-B31A-4C3F-85D0-94F3C765CA94}"/>
              </a:ext>
            </a:extLst>
          </p:cNvPr>
          <p:cNvCxnSpPr/>
          <p:nvPr/>
        </p:nvCxnSpPr>
        <p:spPr>
          <a:xfrm>
            <a:off x="6744072" y="2573800"/>
            <a:ext cx="2880320" cy="2304256"/>
          </a:xfrm>
          <a:prstGeom prst="line">
            <a:avLst/>
          </a:prstGeom>
          <a:ln w="101600">
            <a:solidFill>
              <a:srgbClr val="FF00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9">
            <a:extLst>
              <a:ext uri="{FF2B5EF4-FFF2-40B4-BE49-F238E27FC236}">
                <a16:creationId xmlns:a16="http://schemas.microsoft.com/office/drawing/2014/main" id="{1844692E-3421-4F74-AD32-59D5A7F49C9D}"/>
              </a:ext>
            </a:extLst>
          </p:cNvPr>
          <p:cNvCxnSpPr/>
          <p:nvPr/>
        </p:nvCxnSpPr>
        <p:spPr>
          <a:xfrm flipH="1">
            <a:off x="6600056" y="2573800"/>
            <a:ext cx="3024336" cy="2232248"/>
          </a:xfrm>
          <a:prstGeom prst="line">
            <a:avLst/>
          </a:prstGeom>
          <a:ln w="101600">
            <a:solidFill>
              <a:srgbClr val="FF00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80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2FAB5-8CDD-4532-94D6-555217BA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7: </a:t>
            </a:r>
            <a:r>
              <a:rPr lang="de-DE" sz="2800" dirty="0" err="1"/>
              <a:t>evitare</a:t>
            </a:r>
            <a:r>
              <a:rPr lang="de-DE" sz="2800" dirty="0"/>
              <a:t> </a:t>
            </a:r>
            <a:r>
              <a:rPr lang="de-DE" sz="2800" dirty="0" err="1"/>
              <a:t>incendi</a:t>
            </a:r>
            <a:r>
              <a:rPr lang="de-DE" sz="2800" dirty="0"/>
              <a:t> </a:t>
            </a:r>
            <a:r>
              <a:rPr lang="de-DE" sz="2800" dirty="0" err="1"/>
              <a:t>ed</a:t>
            </a:r>
            <a:r>
              <a:rPr lang="de-DE" sz="2800" dirty="0"/>
              <a:t> </a:t>
            </a:r>
            <a:r>
              <a:rPr lang="de-DE" sz="2800" dirty="0" err="1"/>
              <a:t>esplosioni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51AFB-0672-4ABE-9678-4FCAE47C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D1717-F125-410E-AC43-E5FA988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D2453-8594-4401-8901-8956CC4D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52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4F3DE5F-0D12-416C-9255-329878E95AC3}"/>
              </a:ext>
            </a:extLst>
          </p:cNvPr>
          <p:cNvSpPr txBox="1">
            <a:spLocks/>
          </p:cNvSpPr>
          <p:nvPr/>
        </p:nvSpPr>
        <p:spPr>
          <a:xfrm>
            <a:off x="5303912" y="1196752"/>
            <a:ext cx="6336704" cy="4764418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de-DE" sz="2400" dirty="0" err="1"/>
              <a:t>Allontaniamo</a:t>
            </a:r>
            <a:r>
              <a:rPr lang="de-DE" sz="2400" dirty="0"/>
              <a:t> le </a:t>
            </a:r>
            <a:r>
              <a:rPr lang="de-DE" sz="2400" dirty="0" err="1"/>
              <a:t>sostanze</a:t>
            </a:r>
            <a:r>
              <a:rPr lang="de-DE" sz="2400" dirty="0"/>
              <a:t> </a:t>
            </a:r>
            <a:r>
              <a:rPr lang="de-DE" sz="2400" dirty="0" err="1"/>
              <a:t>infiammabili</a:t>
            </a:r>
            <a:r>
              <a:rPr lang="de-DE" sz="2400" dirty="0"/>
              <a:t> o </a:t>
            </a:r>
            <a:r>
              <a:rPr lang="de-DE" sz="2400" dirty="0" err="1"/>
              <a:t>facciamo</a:t>
            </a:r>
            <a:r>
              <a:rPr lang="de-DE" sz="2400" dirty="0"/>
              <a:t> in modo </a:t>
            </a:r>
            <a:r>
              <a:rPr lang="de-DE" sz="2400" dirty="0" err="1"/>
              <a:t>che</a:t>
            </a:r>
            <a:r>
              <a:rPr lang="de-DE" sz="2400" dirty="0"/>
              <a:t> non </a:t>
            </a:r>
            <a:r>
              <a:rPr lang="de-DE" sz="2400" dirty="0" err="1"/>
              <a:t>possano</a:t>
            </a:r>
            <a:r>
              <a:rPr lang="de-DE" sz="2400" dirty="0"/>
              <a:t> </a:t>
            </a:r>
            <a:r>
              <a:rPr lang="de-DE" sz="2400" dirty="0" err="1"/>
              <a:t>accendersi</a:t>
            </a:r>
            <a:r>
              <a:rPr lang="de-DE" sz="2400" dirty="0"/>
              <a:t>.</a:t>
            </a:r>
          </a:p>
          <a:p>
            <a:pPr>
              <a:buNone/>
            </a:pPr>
            <a:endParaRPr lang="de-DE" sz="2400" b="1" dirty="0"/>
          </a:p>
          <a:p>
            <a:pPr>
              <a:buNone/>
            </a:pPr>
            <a:r>
              <a:rPr lang="de-DE" sz="2400" b="1" dirty="0"/>
              <a:t>Superiore</a:t>
            </a:r>
          </a:p>
          <a:p>
            <a:pPr>
              <a:buNone/>
            </a:pPr>
            <a:endParaRPr lang="de-DE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Stabilisco</a:t>
            </a:r>
            <a:r>
              <a:rPr lang="de-CH" sz="2400" dirty="0"/>
              <a:t> le </a:t>
            </a:r>
            <a:r>
              <a:rPr lang="de-CH" sz="2400" dirty="0" err="1"/>
              <a:t>misure</a:t>
            </a:r>
            <a:r>
              <a:rPr lang="de-CH" sz="2400" dirty="0"/>
              <a:t> </a:t>
            </a:r>
            <a:r>
              <a:rPr lang="de-CH" sz="2400" dirty="0" err="1"/>
              <a:t>antiesplosione</a:t>
            </a:r>
            <a:r>
              <a:rPr lang="de-CH" sz="2400" dirty="0"/>
              <a:t> e </a:t>
            </a:r>
            <a:r>
              <a:rPr lang="de-CH" sz="2400" dirty="0" err="1"/>
              <a:t>antincendio</a:t>
            </a:r>
            <a:r>
              <a:rPr lang="de-CH" sz="2400" dirty="0"/>
              <a:t> di </a:t>
            </a:r>
            <a:r>
              <a:rPr lang="de-CH" sz="2400" dirty="0" err="1"/>
              <a:t>comune</a:t>
            </a:r>
            <a:r>
              <a:rPr lang="de-CH" sz="2400" dirty="0"/>
              <a:t> </a:t>
            </a:r>
            <a:r>
              <a:rPr lang="de-CH" sz="2400" dirty="0" err="1"/>
              <a:t>accordo</a:t>
            </a:r>
            <a:r>
              <a:rPr lang="de-CH" sz="2400" dirty="0"/>
              <a:t> </a:t>
            </a:r>
            <a:r>
              <a:rPr lang="de-CH" sz="2400" dirty="0" err="1"/>
              <a:t>con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</a:t>
            </a:r>
            <a:r>
              <a:rPr lang="de-CH" sz="2400" dirty="0" err="1"/>
              <a:t>responsabile</a:t>
            </a:r>
            <a:r>
              <a:rPr lang="de-CH" sz="2400" dirty="0"/>
              <a:t> </a:t>
            </a:r>
            <a:r>
              <a:rPr lang="de-CH" sz="2400" dirty="0" err="1"/>
              <a:t>dell'azienda</a:t>
            </a:r>
            <a:r>
              <a:rPr lang="de-CH" sz="2400" dirty="0"/>
              <a:t> e </a:t>
            </a:r>
            <a:r>
              <a:rPr lang="de-CH" sz="2400" dirty="0" err="1"/>
              <a:t>con</a:t>
            </a:r>
            <a:r>
              <a:rPr lang="de-CH" sz="2400" dirty="0"/>
              <a:t> i </a:t>
            </a:r>
            <a:r>
              <a:rPr lang="de-CH" sz="2400" dirty="0" err="1"/>
              <a:t>dipendenti</a:t>
            </a:r>
            <a:r>
              <a:rPr lang="de-CH" sz="2400" dirty="0"/>
              <a:t>.</a:t>
            </a:r>
          </a:p>
        </p:txBody>
      </p:sp>
      <p:pic>
        <p:nvPicPr>
          <p:cNvPr id="9" name="Bildplatzhalter 6" descr="88813_07_d_Office.jpg">
            <a:extLst>
              <a:ext uri="{FF2B5EF4-FFF2-40B4-BE49-F238E27FC236}">
                <a16:creationId xmlns:a16="http://schemas.microsoft.com/office/drawing/2014/main" id="{B9205133-6793-49CB-BC5C-F2682711918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05456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2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2FAB5-8CDD-4532-94D6-555217BA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7: </a:t>
            </a:r>
            <a:r>
              <a:rPr lang="de-DE" sz="2800" dirty="0" err="1"/>
              <a:t>evitare</a:t>
            </a:r>
            <a:r>
              <a:rPr lang="de-DE" sz="2800" dirty="0"/>
              <a:t> </a:t>
            </a:r>
            <a:r>
              <a:rPr lang="de-DE" sz="2800" dirty="0" err="1"/>
              <a:t>incendi</a:t>
            </a:r>
            <a:r>
              <a:rPr lang="de-DE" sz="2800" dirty="0"/>
              <a:t> </a:t>
            </a:r>
            <a:r>
              <a:rPr lang="de-DE" sz="2800" dirty="0" err="1"/>
              <a:t>ed</a:t>
            </a:r>
            <a:r>
              <a:rPr lang="de-DE" sz="2800" dirty="0"/>
              <a:t> </a:t>
            </a:r>
            <a:r>
              <a:rPr lang="de-DE" sz="2800" dirty="0" err="1"/>
              <a:t>esplosioni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51AFB-0672-4ABE-9678-4FCAE47C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D1717-F125-410E-AC43-E5FA988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D2453-8594-4401-8901-8956CC4D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53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4F3DE5F-0D12-416C-9255-329878E95AC3}"/>
              </a:ext>
            </a:extLst>
          </p:cNvPr>
          <p:cNvSpPr txBox="1">
            <a:spLocks/>
          </p:cNvSpPr>
          <p:nvPr/>
        </p:nvSpPr>
        <p:spPr>
          <a:xfrm>
            <a:off x="5303912" y="1196752"/>
            <a:ext cx="6336704" cy="3672408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de-DE" sz="2400" dirty="0" err="1"/>
              <a:t>Allontaniamo</a:t>
            </a:r>
            <a:r>
              <a:rPr lang="de-DE" sz="2400" dirty="0"/>
              <a:t> le </a:t>
            </a:r>
            <a:r>
              <a:rPr lang="de-DE" sz="2400" dirty="0" err="1"/>
              <a:t>sostanze</a:t>
            </a:r>
            <a:r>
              <a:rPr lang="de-DE" sz="2400" dirty="0"/>
              <a:t> </a:t>
            </a:r>
            <a:r>
              <a:rPr lang="de-DE" sz="2400" dirty="0" err="1"/>
              <a:t>infiammabili</a:t>
            </a:r>
            <a:r>
              <a:rPr lang="de-DE" sz="2400" dirty="0"/>
              <a:t> o </a:t>
            </a:r>
            <a:r>
              <a:rPr lang="de-DE" sz="2400" dirty="0" err="1"/>
              <a:t>facciamo</a:t>
            </a:r>
            <a:r>
              <a:rPr lang="de-DE" sz="2400" dirty="0"/>
              <a:t> in modo </a:t>
            </a:r>
            <a:r>
              <a:rPr lang="de-DE" sz="2400" dirty="0" err="1"/>
              <a:t>che</a:t>
            </a:r>
            <a:r>
              <a:rPr lang="de-DE" sz="2400" dirty="0"/>
              <a:t> non </a:t>
            </a:r>
            <a:r>
              <a:rPr lang="de-DE" sz="2400" dirty="0" err="1"/>
              <a:t>possano</a:t>
            </a:r>
            <a:r>
              <a:rPr lang="de-DE" sz="2400" dirty="0"/>
              <a:t> </a:t>
            </a:r>
            <a:r>
              <a:rPr lang="de-DE" sz="2400" dirty="0" err="1"/>
              <a:t>accendersi</a:t>
            </a:r>
            <a:r>
              <a:rPr lang="de-DE" sz="2400" dirty="0"/>
              <a:t>.</a:t>
            </a:r>
          </a:p>
          <a:p>
            <a:pPr>
              <a:buNone/>
            </a:pPr>
            <a:endParaRPr lang="de-DE" sz="2400" b="1" dirty="0"/>
          </a:p>
          <a:p>
            <a:pPr>
              <a:buNone/>
            </a:pPr>
            <a:r>
              <a:rPr lang="de-DE" sz="2400" b="1" dirty="0" err="1"/>
              <a:t>Lavoratore</a:t>
            </a:r>
            <a:endParaRPr lang="de-DE" sz="2400" b="1" dirty="0"/>
          </a:p>
          <a:p>
            <a:pPr>
              <a:buNone/>
            </a:pPr>
            <a:endParaRPr lang="de-DE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Eseguo</a:t>
            </a:r>
            <a:r>
              <a:rPr lang="de-CH" sz="2400" dirty="0"/>
              <a:t> la </a:t>
            </a:r>
            <a:r>
              <a:rPr lang="de-CH" sz="2400" dirty="0" err="1"/>
              <a:t>manutenzione</a:t>
            </a:r>
            <a:r>
              <a:rPr lang="de-CH" sz="2400" dirty="0"/>
              <a:t> solo </a:t>
            </a:r>
            <a:r>
              <a:rPr lang="de-CH" sz="2400" dirty="0" err="1"/>
              <a:t>dopo</a:t>
            </a:r>
            <a:r>
              <a:rPr lang="de-CH" sz="2400" dirty="0"/>
              <a:t>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</a:t>
            </a:r>
            <a:r>
              <a:rPr lang="de-CH" sz="2400" dirty="0" err="1"/>
              <a:t>responsabile</a:t>
            </a:r>
            <a:r>
              <a:rPr lang="de-CH" sz="2400" dirty="0"/>
              <a:t> </a:t>
            </a:r>
            <a:r>
              <a:rPr lang="de-CH" sz="2400" dirty="0" err="1"/>
              <a:t>dell'azienda</a:t>
            </a:r>
            <a:r>
              <a:rPr lang="de-CH" sz="2400" dirty="0"/>
              <a:t> mi ha </a:t>
            </a:r>
            <a:r>
              <a:rPr lang="de-CH" sz="2400" dirty="0" err="1"/>
              <a:t>autorizzato</a:t>
            </a:r>
            <a:r>
              <a:rPr lang="de-CH" sz="2400" dirty="0"/>
              <a:t>. </a:t>
            </a:r>
          </a:p>
        </p:txBody>
      </p:sp>
      <p:pic>
        <p:nvPicPr>
          <p:cNvPr id="9" name="Bildplatzhalter 6" descr="88813_07_d_Office.jpg">
            <a:extLst>
              <a:ext uri="{FF2B5EF4-FFF2-40B4-BE49-F238E27FC236}">
                <a16:creationId xmlns:a16="http://schemas.microsoft.com/office/drawing/2014/main" id="{B9205133-6793-49CB-BC5C-F2682711918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05456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2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D0824-12CB-4ABF-9087-18FA34F9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7: </a:t>
            </a:r>
            <a:r>
              <a:rPr lang="de-DE" sz="2800" dirty="0" err="1"/>
              <a:t>evitare</a:t>
            </a:r>
            <a:r>
              <a:rPr lang="de-DE" sz="2800" dirty="0"/>
              <a:t> </a:t>
            </a:r>
            <a:r>
              <a:rPr lang="de-DE" sz="2800" dirty="0" err="1"/>
              <a:t>incendi</a:t>
            </a:r>
            <a:r>
              <a:rPr lang="de-DE" sz="2800" dirty="0"/>
              <a:t> </a:t>
            </a:r>
            <a:r>
              <a:rPr lang="de-DE" sz="2800" dirty="0" err="1"/>
              <a:t>ed</a:t>
            </a:r>
            <a:r>
              <a:rPr lang="de-DE" sz="2800" dirty="0"/>
              <a:t> </a:t>
            </a:r>
            <a:r>
              <a:rPr lang="de-DE" sz="2800" dirty="0" err="1"/>
              <a:t>esplosioni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F46E3-2707-4067-9444-C36DC288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7CD04-E221-415A-8AF5-503BEBE2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BB3126-A1CF-4A19-9562-6D3BD4EF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54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FA22C7-9D13-49BA-AB6C-49FE34C8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089232" cy="4792662"/>
          </a:xfrm>
        </p:spPr>
        <p:txBody>
          <a:bodyPr/>
          <a:lstStyle/>
          <a:p>
            <a:pPr marL="0" indent="0">
              <a:lnSpc>
                <a:spcPts val="3800"/>
              </a:lnSpc>
              <a:buClr>
                <a:schemeClr val="accent1"/>
              </a:buClr>
              <a:buNone/>
            </a:pPr>
            <a:r>
              <a:rPr lang="de-CH" b="1" dirty="0"/>
              <a:t>Per </a:t>
            </a:r>
            <a:r>
              <a:rPr lang="de-CH" b="1" dirty="0" err="1"/>
              <a:t>evitare</a:t>
            </a:r>
            <a:r>
              <a:rPr lang="de-CH" b="1" dirty="0"/>
              <a:t> </a:t>
            </a:r>
            <a:r>
              <a:rPr lang="de-CH" b="1" dirty="0" err="1"/>
              <a:t>potenziali</a:t>
            </a:r>
            <a:r>
              <a:rPr lang="de-CH" b="1" dirty="0"/>
              <a:t> </a:t>
            </a:r>
            <a:r>
              <a:rPr lang="de-CH" b="1" dirty="0" err="1"/>
              <a:t>esplosioni</a:t>
            </a:r>
            <a:r>
              <a:rPr lang="de-CH" b="1" dirty="0"/>
              <a:t>: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Allontanare</a:t>
            </a:r>
            <a:r>
              <a:rPr lang="de-CH" dirty="0"/>
              <a:t> le </a:t>
            </a:r>
            <a:r>
              <a:rPr lang="de-CH" dirty="0" err="1"/>
              <a:t>sostanze</a:t>
            </a:r>
            <a:r>
              <a:rPr lang="de-CH" dirty="0"/>
              <a:t> </a:t>
            </a:r>
            <a:r>
              <a:rPr lang="de-CH" dirty="0" err="1"/>
              <a:t>pericolose</a:t>
            </a:r>
            <a:endParaRPr lang="de-CH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Sigillare</a:t>
            </a:r>
            <a:r>
              <a:rPr lang="de-CH" dirty="0"/>
              <a:t> </a:t>
            </a:r>
            <a:r>
              <a:rPr lang="de-CH" dirty="0" err="1"/>
              <a:t>apparecchiature</a:t>
            </a:r>
            <a:r>
              <a:rPr lang="de-CH" dirty="0"/>
              <a:t>, </a:t>
            </a:r>
            <a:r>
              <a:rPr lang="de-CH" dirty="0" err="1"/>
              <a:t>condutture</a:t>
            </a:r>
            <a:r>
              <a:rPr lang="de-CH" dirty="0"/>
              <a:t> e </a:t>
            </a:r>
            <a:r>
              <a:rPr lang="de-CH" dirty="0" err="1"/>
              <a:t>recipienti</a:t>
            </a:r>
            <a:endParaRPr lang="de-CH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Ventilare</a:t>
            </a:r>
            <a:r>
              <a:rPr lang="de-CH" dirty="0"/>
              <a:t> i </a:t>
            </a:r>
            <a:r>
              <a:rPr lang="de-CH" dirty="0" err="1"/>
              <a:t>locali</a:t>
            </a:r>
            <a:endParaRPr lang="de-CH" dirty="0"/>
          </a:p>
          <a:p>
            <a:pPr marL="0" indent="0">
              <a:lnSpc>
                <a:spcPts val="3800"/>
              </a:lnSpc>
              <a:buClr>
                <a:schemeClr val="accent1"/>
              </a:buClr>
              <a:buNone/>
            </a:pPr>
            <a:r>
              <a:rPr lang="de-CH" b="1" dirty="0"/>
              <a:t>Per </a:t>
            </a:r>
            <a:r>
              <a:rPr lang="de-CH" b="1" dirty="0" err="1"/>
              <a:t>coordinare</a:t>
            </a:r>
            <a:r>
              <a:rPr lang="de-CH" b="1" dirty="0"/>
              <a:t> i </a:t>
            </a:r>
            <a:r>
              <a:rPr lang="de-CH" b="1" dirty="0" err="1"/>
              <a:t>lavori</a:t>
            </a:r>
            <a:r>
              <a:rPr lang="de-CH" b="1" dirty="0"/>
              <a:t>: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Rivolgersi</a:t>
            </a:r>
            <a:r>
              <a:rPr lang="de-CH" dirty="0"/>
              <a:t> al </a:t>
            </a:r>
            <a:r>
              <a:rPr lang="de-CH" dirty="0" err="1"/>
              <a:t>responsabile</a:t>
            </a:r>
            <a:r>
              <a:rPr lang="de-CH" dirty="0"/>
              <a:t> della </a:t>
            </a:r>
            <a:r>
              <a:rPr lang="de-CH" dirty="0" err="1"/>
              <a:t>zona</a:t>
            </a:r>
            <a:r>
              <a:rPr lang="de-CH" dirty="0"/>
              <a:t> ex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Spiegare</a:t>
            </a:r>
            <a:r>
              <a:rPr lang="de-CH" dirty="0"/>
              <a:t> </a:t>
            </a: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i </a:t>
            </a:r>
            <a:r>
              <a:rPr lang="de-CH" dirty="0" err="1"/>
              <a:t>pericoli</a:t>
            </a:r>
            <a:r>
              <a:rPr lang="de-CH" dirty="0"/>
              <a:t> di </a:t>
            </a:r>
            <a:r>
              <a:rPr lang="de-CH" dirty="0" err="1"/>
              <a:t>innesco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la </a:t>
            </a:r>
            <a:r>
              <a:rPr lang="de-CH" dirty="0" err="1"/>
              <a:t>manutenzione</a:t>
            </a:r>
            <a:endParaRPr lang="de-CH" dirty="0"/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Mettere</a:t>
            </a:r>
            <a:r>
              <a:rPr lang="de-CH" dirty="0"/>
              <a:t> </a:t>
            </a:r>
            <a:r>
              <a:rPr lang="de-CH" dirty="0" err="1"/>
              <a:t>tutto</a:t>
            </a:r>
            <a:r>
              <a:rPr lang="de-CH" dirty="0"/>
              <a:t> per </a:t>
            </a:r>
            <a:r>
              <a:rPr lang="de-CH" dirty="0" err="1"/>
              <a:t>iscritto</a:t>
            </a:r>
            <a:r>
              <a:rPr lang="de-CH" dirty="0"/>
              <a:t>: </a:t>
            </a:r>
            <a:r>
              <a:rPr lang="de-CH" dirty="0" err="1"/>
              <a:t>autorizzazione</a:t>
            </a:r>
            <a:r>
              <a:rPr lang="de-CH" dirty="0"/>
              <a:t> alla </a:t>
            </a:r>
            <a:r>
              <a:rPr lang="de-CH" dirty="0" err="1"/>
              <a:t>saldatura</a:t>
            </a:r>
            <a:endParaRPr lang="de-CH" dirty="0"/>
          </a:p>
          <a:p>
            <a:pPr marL="0" indent="0">
              <a:lnSpc>
                <a:spcPts val="3800"/>
              </a:lnSpc>
              <a:buClr>
                <a:schemeClr val="accent1"/>
              </a:buClr>
              <a:buNone/>
            </a:pPr>
            <a:r>
              <a:rPr lang="de-CH" b="1" dirty="0"/>
              <a:t>Per </a:t>
            </a:r>
            <a:r>
              <a:rPr lang="de-CH" b="1" dirty="0" err="1"/>
              <a:t>evitare</a:t>
            </a:r>
            <a:r>
              <a:rPr lang="de-CH" b="1" dirty="0"/>
              <a:t> </a:t>
            </a:r>
            <a:r>
              <a:rPr lang="de-CH" b="1" dirty="0" err="1"/>
              <a:t>potenziali</a:t>
            </a:r>
            <a:r>
              <a:rPr lang="de-CH" b="1" dirty="0"/>
              <a:t> </a:t>
            </a:r>
            <a:r>
              <a:rPr lang="de-CH" b="1" dirty="0" err="1"/>
              <a:t>incendi</a:t>
            </a:r>
            <a:r>
              <a:rPr lang="de-CH" b="1" dirty="0"/>
              <a:t>:</a:t>
            </a:r>
          </a:p>
          <a:p>
            <a:pPr>
              <a:lnSpc>
                <a:spcPts val="38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 err="1"/>
              <a:t>Usare</a:t>
            </a:r>
            <a:r>
              <a:rPr lang="de-CH" dirty="0"/>
              <a:t> delle </a:t>
            </a:r>
            <a:r>
              <a:rPr lang="de-CH" dirty="0" err="1"/>
              <a:t>schermature</a:t>
            </a:r>
            <a:r>
              <a:rPr lang="de-CH" dirty="0"/>
              <a:t> per i </a:t>
            </a:r>
            <a:r>
              <a:rPr lang="de-CH" dirty="0" err="1"/>
              <a:t>lavori</a:t>
            </a:r>
            <a:r>
              <a:rPr lang="de-CH" dirty="0"/>
              <a:t> di </a:t>
            </a:r>
            <a:r>
              <a:rPr lang="de-CH" dirty="0" err="1"/>
              <a:t>saldatura</a:t>
            </a:r>
            <a:r>
              <a:rPr lang="de-CH" dirty="0"/>
              <a:t> e </a:t>
            </a:r>
            <a:r>
              <a:rPr lang="de-CH" dirty="0" err="1"/>
              <a:t>smerigliatura</a:t>
            </a:r>
            <a:r>
              <a:rPr lang="de-CH" dirty="0"/>
              <a:t> in </a:t>
            </a:r>
            <a:r>
              <a:rPr lang="de-CH" dirty="0" err="1"/>
              <a:t>prossimità</a:t>
            </a:r>
            <a:r>
              <a:rPr lang="de-CH" dirty="0"/>
              <a:t> delle </a:t>
            </a:r>
            <a:r>
              <a:rPr lang="de-CH" dirty="0" err="1"/>
              <a:t>zone</a:t>
            </a:r>
            <a:r>
              <a:rPr lang="de-CH" dirty="0"/>
              <a:t> a </a:t>
            </a:r>
            <a:r>
              <a:rPr lang="de-CH" dirty="0" err="1"/>
              <a:t>rischio</a:t>
            </a:r>
            <a:r>
              <a:rPr lang="de-CH" dirty="0"/>
              <a:t> </a:t>
            </a:r>
            <a:r>
              <a:rPr lang="de-CH" dirty="0" err="1"/>
              <a:t>d'incendio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0729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8EE24-ACC7-4CE2-8431-97A5635B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8: </a:t>
            </a:r>
            <a:r>
              <a:rPr lang="de-DE" sz="2800" dirty="0" err="1"/>
              <a:t>aria</a:t>
            </a:r>
            <a:r>
              <a:rPr lang="de-DE" sz="2800" dirty="0"/>
              <a:t> </a:t>
            </a:r>
            <a:r>
              <a:rPr lang="de-DE" sz="2800" dirty="0" err="1"/>
              <a:t>pulita</a:t>
            </a:r>
            <a:r>
              <a:rPr lang="de-DE" sz="2800" dirty="0"/>
              <a:t> </a:t>
            </a:r>
            <a:r>
              <a:rPr lang="de-DE" sz="2800" dirty="0" err="1"/>
              <a:t>negli</a:t>
            </a:r>
            <a:r>
              <a:rPr lang="de-DE" sz="2800" dirty="0"/>
              <a:t> </a:t>
            </a:r>
            <a:r>
              <a:rPr lang="de-DE" sz="2800" dirty="0" err="1"/>
              <a:t>spazi</a:t>
            </a:r>
            <a:r>
              <a:rPr lang="de-DE" sz="2800" dirty="0"/>
              <a:t> </a:t>
            </a:r>
            <a:r>
              <a:rPr lang="de-DE" sz="2800" dirty="0" err="1"/>
              <a:t>ristretti</a:t>
            </a:r>
            <a:r>
              <a:rPr lang="de-DE" sz="2800" dirty="0"/>
              <a:t> 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B8621-938A-471E-99A7-28D58B3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F8EF3-257B-40A6-B0F0-162D7CC2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643F0-192D-4F29-9158-B6BE762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55</a:t>
            </a:fld>
            <a:endParaRPr lang="de-CH" dirty="0"/>
          </a:p>
        </p:txBody>
      </p:sp>
      <p:pic>
        <p:nvPicPr>
          <p:cNvPr id="7" name="Bildplatzhalter 6" descr="88813_08_02_Office.jpg">
            <a:extLst>
              <a:ext uri="{FF2B5EF4-FFF2-40B4-BE49-F238E27FC236}">
                <a16:creationId xmlns:a16="http://schemas.microsoft.com/office/drawing/2014/main" id="{C11EF3B0-7522-4013-B8FF-F60AA44159E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40768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6F98DCE-90D4-47D2-886B-98E3BAADA8B0}"/>
              </a:ext>
            </a:extLst>
          </p:cNvPr>
          <p:cNvSpPr txBox="1">
            <a:spLocks/>
          </p:cNvSpPr>
          <p:nvPr/>
        </p:nvSpPr>
        <p:spPr>
          <a:xfrm>
            <a:off x="5303912" y="1234987"/>
            <a:ext cx="6336704" cy="44262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/>
            </a:pPr>
            <a:r>
              <a:rPr lang="de-CH" sz="2400" dirty="0"/>
              <a:t>Per </a:t>
            </a:r>
            <a:r>
              <a:rPr lang="de-CH" sz="2400" dirty="0" err="1"/>
              <a:t>evitare</a:t>
            </a:r>
            <a:r>
              <a:rPr lang="de-CH" sz="2400" dirty="0"/>
              <a:t> </a:t>
            </a:r>
            <a:r>
              <a:rPr lang="de-CH" sz="2400" dirty="0" err="1"/>
              <a:t>esplosioni</a:t>
            </a:r>
            <a:r>
              <a:rPr lang="de-CH" sz="2400" dirty="0"/>
              <a:t> e </a:t>
            </a:r>
            <a:r>
              <a:rPr lang="de-CH" sz="2400" dirty="0" err="1"/>
              <a:t>intossicazioni</a:t>
            </a:r>
            <a:r>
              <a:rPr lang="de-CH" sz="2400" dirty="0"/>
              <a:t> </a:t>
            </a:r>
            <a:r>
              <a:rPr lang="de-CH" sz="2400" dirty="0" err="1"/>
              <a:t>negli</a:t>
            </a:r>
            <a:r>
              <a:rPr lang="de-CH" sz="2400" dirty="0"/>
              <a:t> </a:t>
            </a:r>
            <a:r>
              <a:rPr lang="de-CH" sz="2400" dirty="0" err="1"/>
              <a:t>spazi</a:t>
            </a:r>
            <a:r>
              <a:rPr lang="de-CH" sz="2400" dirty="0"/>
              <a:t> </a:t>
            </a:r>
            <a:r>
              <a:rPr lang="de-CH" sz="2400" dirty="0" err="1"/>
              <a:t>ristretti</a:t>
            </a:r>
            <a:r>
              <a:rPr lang="de-CH" sz="2400" dirty="0"/>
              <a:t> </a:t>
            </a:r>
            <a:r>
              <a:rPr lang="de-CH" sz="2400" dirty="0" err="1"/>
              <a:t>utilizziamo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ventilatore</a:t>
            </a:r>
            <a:r>
              <a:rPr lang="de-CH" sz="2400" dirty="0"/>
              <a:t> di </a:t>
            </a:r>
            <a:r>
              <a:rPr lang="de-CH" sz="2400" dirty="0" err="1"/>
              <a:t>aspirazione</a:t>
            </a:r>
            <a:r>
              <a:rPr lang="de-CH" sz="2400" dirty="0"/>
              <a:t>.</a:t>
            </a:r>
          </a:p>
          <a:p>
            <a:endParaRPr lang="de-CH" sz="2400" dirty="0"/>
          </a:p>
          <a:p>
            <a:pPr>
              <a:buNone/>
            </a:pPr>
            <a:r>
              <a:rPr lang="de-CH" sz="2400" b="1" dirty="0"/>
              <a:t>Superiore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Faccio</a:t>
            </a:r>
            <a:r>
              <a:rPr lang="de-CH" sz="2400" dirty="0"/>
              <a:t> in modo </a:t>
            </a:r>
            <a:r>
              <a:rPr lang="de-CH" sz="2400" dirty="0" err="1"/>
              <a:t>che</a:t>
            </a:r>
            <a:r>
              <a:rPr lang="de-CH" sz="2400" dirty="0"/>
              <a:t> </a:t>
            </a:r>
            <a:r>
              <a:rPr lang="de-CH" sz="2400" dirty="0" err="1"/>
              <a:t>negli</a:t>
            </a:r>
            <a:r>
              <a:rPr lang="de-CH" sz="2400" dirty="0"/>
              <a:t> </a:t>
            </a:r>
            <a:r>
              <a:rPr lang="de-CH" sz="2400" dirty="0" err="1"/>
              <a:t>spazi</a:t>
            </a:r>
            <a:r>
              <a:rPr lang="de-CH" sz="2400" dirty="0"/>
              <a:t> </a:t>
            </a:r>
            <a:r>
              <a:rPr lang="de-CH" sz="2400" dirty="0" err="1"/>
              <a:t>ristretti</a:t>
            </a:r>
            <a:r>
              <a:rPr lang="de-CH" sz="2400" dirty="0"/>
              <a:t> </a:t>
            </a:r>
            <a:r>
              <a:rPr lang="de-CH" sz="2400" dirty="0" err="1"/>
              <a:t>lavori</a:t>
            </a:r>
            <a:r>
              <a:rPr lang="de-CH" sz="2400" dirty="0"/>
              <a:t> solo </a:t>
            </a:r>
            <a:r>
              <a:rPr lang="de-CH" sz="2400" dirty="0" err="1"/>
              <a:t>chi</a:t>
            </a:r>
            <a:r>
              <a:rPr lang="de-CH" sz="2400" dirty="0"/>
              <a:t> è </a:t>
            </a:r>
            <a:r>
              <a:rPr lang="de-CH" sz="2400" dirty="0" err="1"/>
              <a:t>ben</a:t>
            </a:r>
            <a:r>
              <a:rPr lang="de-CH" sz="2400" dirty="0"/>
              <a:t> </a:t>
            </a:r>
            <a:r>
              <a:rPr lang="de-CH" sz="2400" dirty="0" err="1"/>
              <a:t>addestrato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Fornisco</a:t>
            </a:r>
            <a:r>
              <a:rPr lang="de-CH" sz="2400" dirty="0"/>
              <a:t> le </a:t>
            </a:r>
            <a:r>
              <a:rPr lang="de-CH" sz="2400" dirty="0" err="1"/>
              <a:t>necessarie</a:t>
            </a:r>
            <a:r>
              <a:rPr lang="de-CH" sz="2400" dirty="0"/>
              <a:t> </a:t>
            </a:r>
            <a:r>
              <a:rPr lang="de-CH" sz="2400" dirty="0" err="1"/>
              <a:t>attrezzature</a:t>
            </a:r>
            <a:r>
              <a:rPr lang="de-CH" sz="2400" dirty="0"/>
              <a:t> e i </a:t>
            </a:r>
            <a:r>
              <a:rPr lang="de-CH" sz="2400" dirty="0" err="1"/>
              <a:t>mezzi</a:t>
            </a:r>
            <a:r>
              <a:rPr lang="de-CH" sz="2400" dirty="0"/>
              <a:t> di </a:t>
            </a:r>
            <a:r>
              <a:rPr lang="de-CH" sz="2400" dirty="0" err="1"/>
              <a:t>soccorso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047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8EE24-ACC7-4CE2-8431-97A5635B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8: </a:t>
            </a:r>
            <a:r>
              <a:rPr lang="de-DE" sz="2800" dirty="0" err="1"/>
              <a:t>aria</a:t>
            </a:r>
            <a:r>
              <a:rPr lang="de-DE" sz="2800" dirty="0"/>
              <a:t> </a:t>
            </a:r>
            <a:r>
              <a:rPr lang="de-DE" sz="2800" dirty="0" err="1"/>
              <a:t>pulita</a:t>
            </a:r>
            <a:r>
              <a:rPr lang="de-DE" sz="2800" dirty="0"/>
              <a:t> </a:t>
            </a:r>
            <a:r>
              <a:rPr lang="de-DE" sz="2800" dirty="0" err="1"/>
              <a:t>negli</a:t>
            </a:r>
            <a:r>
              <a:rPr lang="de-DE" sz="2800" dirty="0"/>
              <a:t> </a:t>
            </a:r>
            <a:r>
              <a:rPr lang="de-DE" sz="2800" dirty="0" err="1"/>
              <a:t>spazi</a:t>
            </a:r>
            <a:r>
              <a:rPr lang="de-DE" sz="2800" dirty="0"/>
              <a:t> </a:t>
            </a:r>
            <a:r>
              <a:rPr lang="de-DE" sz="2800" dirty="0" err="1"/>
              <a:t>ristretti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B8621-938A-471E-99A7-28D58B3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F8EF3-257B-40A6-B0F0-162D7CC2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643F0-192D-4F29-9158-B6BE762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56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6F98DCE-90D4-47D2-886B-98E3BAADA8B0}"/>
              </a:ext>
            </a:extLst>
          </p:cNvPr>
          <p:cNvSpPr txBox="1">
            <a:spLocks/>
          </p:cNvSpPr>
          <p:nvPr/>
        </p:nvSpPr>
        <p:spPr>
          <a:xfrm>
            <a:off x="5303912" y="1234987"/>
            <a:ext cx="6336704" cy="4426261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Per </a:t>
            </a:r>
            <a:r>
              <a:rPr lang="de-CH" sz="2400" dirty="0" err="1"/>
              <a:t>evitare</a:t>
            </a:r>
            <a:r>
              <a:rPr lang="de-CH" sz="2400" dirty="0"/>
              <a:t> </a:t>
            </a:r>
            <a:r>
              <a:rPr lang="de-CH" sz="2400" dirty="0" err="1"/>
              <a:t>esplosioni</a:t>
            </a:r>
            <a:r>
              <a:rPr lang="de-CH" sz="2400" dirty="0"/>
              <a:t> e </a:t>
            </a:r>
            <a:r>
              <a:rPr lang="de-CH" sz="2400" dirty="0" err="1"/>
              <a:t>intossicazioni</a:t>
            </a:r>
            <a:r>
              <a:rPr lang="de-CH" sz="2400" dirty="0"/>
              <a:t> </a:t>
            </a:r>
            <a:r>
              <a:rPr lang="de-CH" sz="2400" dirty="0" err="1"/>
              <a:t>negli</a:t>
            </a:r>
            <a:r>
              <a:rPr lang="de-CH" sz="2400" dirty="0"/>
              <a:t> </a:t>
            </a:r>
            <a:r>
              <a:rPr lang="de-CH" sz="2400" dirty="0" err="1"/>
              <a:t>spazi</a:t>
            </a:r>
            <a:r>
              <a:rPr lang="de-CH" sz="2400" dirty="0"/>
              <a:t> </a:t>
            </a:r>
            <a:r>
              <a:rPr lang="de-CH" sz="2400" dirty="0" err="1"/>
              <a:t>ristretti</a:t>
            </a:r>
            <a:r>
              <a:rPr lang="de-CH" sz="2400" dirty="0"/>
              <a:t> </a:t>
            </a:r>
            <a:r>
              <a:rPr lang="de-CH" sz="2400" dirty="0" err="1"/>
              <a:t>utilizziamo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ventilatore</a:t>
            </a:r>
            <a:r>
              <a:rPr lang="de-CH" sz="2400" dirty="0"/>
              <a:t> di </a:t>
            </a:r>
            <a:r>
              <a:rPr lang="de-CH" sz="2400" dirty="0" err="1"/>
              <a:t>aspirazione</a:t>
            </a:r>
            <a:r>
              <a:rPr lang="de-CH" sz="2400" dirty="0"/>
              <a:t>.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b="1" dirty="0" err="1"/>
              <a:t>Lavoratore</a:t>
            </a:r>
            <a:endParaRPr lang="de-CH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Lavoro </a:t>
            </a:r>
            <a:r>
              <a:rPr lang="de-CH" sz="2400" dirty="0" err="1"/>
              <a:t>negli</a:t>
            </a:r>
            <a:r>
              <a:rPr lang="de-CH" sz="2400" dirty="0"/>
              <a:t> </a:t>
            </a:r>
            <a:r>
              <a:rPr lang="de-CH" sz="2400" dirty="0" err="1"/>
              <a:t>spazi</a:t>
            </a:r>
            <a:r>
              <a:rPr lang="de-CH" sz="2400" dirty="0"/>
              <a:t> </a:t>
            </a:r>
            <a:r>
              <a:rPr lang="de-CH" sz="2400" dirty="0" err="1"/>
              <a:t>ristretti</a:t>
            </a:r>
            <a:r>
              <a:rPr lang="de-CH" sz="2400" dirty="0"/>
              <a:t> solo se la </a:t>
            </a:r>
            <a:r>
              <a:rPr lang="de-CH" sz="2400" dirty="0" err="1"/>
              <a:t>mia</a:t>
            </a:r>
            <a:r>
              <a:rPr lang="de-CH" sz="2400" dirty="0"/>
              <a:t> </a:t>
            </a:r>
            <a:r>
              <a:rPr lang="de-CH" sz="2400" dirty="0" err="1"/>
              <a:t>sicurezza</a:t>
            </a:r>
            <a:r>
              <a:rPr lang="de-CH" sz="2400" dirty="0"/>
              <a:t> è </a:t>
            </a:r>
            <a:r>
              <a:rPr lang="de-CH" sz="2400" dirty="0" err="1"/>
              <a:t>garantita</a:t>
            </a:r>
            <a:r>
              <a:rPr lang="de-CH" sz="2400" dirty="0"/>
              <a:t> (</a:t>
            </a:r>
            <a:r>
              <a:rPr lang="de-CH" sz="2400" dirty="0" err="1"/>
              <a:t>ventilatore</a:t>
            </a:r>
            <a:r>
              <a:rPr lang="de-CH" sz="2400" dirty="0"/>
              <a:t> di </a:t>
            </a:r>
            <a:r>
              <a:rPr lang="de-CH" sz="2400" dirty="0" err="1"/>
              <a:t>aspirazione</a:t>
            </a:r>
            <a:r>
              <a:rPr lang="de-CH" sz="2400" dirty="0"/>
              <a:t>, </a:t>
            </a:r>
            <a:r>
              <a:rPr lang="de-CH" sz="2400" dirty="0" err="1"/>
              <a:t>misurazione</a:t>
            </a:r>
            <a:r>
              <a:rPr lang="de-CH" sz="2400" dirty="0"/>
              <a:t> delle </a:t>
            </a:r>
            <a:r>
              <a:rPr lang="de-CH" sz="2400" dirty="0" err="1"/>
              <a:t>sostanze</a:t>
            </a:r>
            <a:r>
              <a:rPr lang="de-CH" sz="2400" dirty="0"/>
              <a:t> </a:t>
            </a:r>
            <a:r>
              <a:rPr lang="de-CH" sz="2400" dirty="0" err="1"/>
              <a:t>tossiche</a:t>
            </a:r>
            <a:r>
              <a:rPr lang="de-CH" sz="2400" dirty="0"/>
              <a:t>, </a:t>
            </a:r>
            <a:r>
              <a:rPr lang="de-CH" sz="2400" dirty="0" err="1"/>
              <a:t>sorveglianza</a:t>
            </a:r>
            <a:r>
              <a:rPr lang="de-CH" sz="2400" dirty="0"/>
              <a:t> da </a:t>
            </a:r>
            <a:r>
              <a:rPr lang="de-CH" sz="2400" dirty="0" err="1"/>
              <a:t>parte</a:t>
            </a:r>
            <a:r>
              <a:rPr lang="de-CH" sz="2400" dirty="0"/>
              <a:t> di </a:t>
            </a:r>
            <a:r>
              <a:rPr lang="de-CH" sz="2400" dirty="0" err="1"/>
              <a:t>una</a:t>
            </a:r>
            <a:r>
              <a:rPr lang="de-CH" sz="2400" dirty="0"/>
              <a:t> </a:t>
            </a:r>
            <a:r>
              <a:rPr lang="de-CH" sz="2400" dirty="0" err="1"/>
              <a:t>seconda</a:t>
            </a:r>
            <a:r>
              <a:rPr lang="de-CH" sz="2400" dirty="0"/>
              <a:t> </a:t>
            </a:r>
            <a:r>
              <a:rPr lang="de-CH" sz="2400" dirty="0" err="1"/>
              <a:t>persona</a:t>
            </a:r>
            <a:r>
              <a:rPr lang="de-CH" sz="2400" dirty="0"/>
              <a:t>).</a:t>
            </a:r>
          </a:p>
        </p:txBody>
      </p:sp>
      <p:pic>
        <p:nvPicPr>
          <p:cNvPr id="9" name="Bildplatzhalter 6" descr="88813_08_Office.jpg">
            <a:extLst>
              <a:ext uri="{FF2B5EF4-FFF2-40B4-BE49-F238E27FC236}">
                <a16:creationId xmlns:a16="http://schemas.microsoft.com/office/drawing/2014/main" id="{F435E9F3-4201-4EC4-AD30-292F697019C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340768"/>
            <a:ext cx="4104705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6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7F740-E335-4E5A-B394-6CC41AF4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Regola</a:t>
            </a:r>
            <a:r>
              <a:rPr lang="de-DE" sz="2800" dirty="0"/>
              <a:t> 8: </a:t>
            </a:r>
            <a:r>
              <a:rPr lang="de-DE" sz="2800" dirty="0" err="1"/>
              <a:t>aria</a:t>
            </a:r>
            <a:r>
              <a:rPr lang="de-DE" sz="2800" dirty="0"/>
              <a:t> </a:t>
            </a:r>
            <a:r>
              <a:rPr lang="de-DE" sz="2800" dirty="0" err="1"/>
              <a:t>pulita</a:t>
            </a:r>
            <a:r>
              <a:rPr lang="de-DE" sz="2800" dirty="0"/>
              <a:t> </a:t>
            </a:r>
            <a:r>
              <a:rPr lang="de-DE" sz="2800" dirty="0" err="1"/>
              <a:t>negli</a:t>
            </a:r>
            <a:r>
              <a:rPr lang="de-DE" sz="2800" dirty="0"/>
              <a:t> </a:t>
            </a:r>
            <a:r>
              <a:rPr lang="de-DE" sz="2800" dirty="0" err="1"/>
              <a:t>spazi</a:t>
            </a:r>
            <a:r>
              <a:rPr lang="de-DE" sz="2800" dirty="0"/>
              <a:t> </a:t>
            </a:r>
            <a:r>
              <a:rPr lang="de-DE" sz="2800" dirty="0" err="1"/>
              <a:t>ristretti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74A45C-7D83-4BBA-A22C-C06818C6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C130E-63AB-40BC-88FD-26B9966A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4D7C6-641B-43B8-A53B-23FAE53D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57</a:t>
            </a:fld>
            <a:endParaRPr lang="de-CH" dirty="0"/>
          </a:p>
        </p:txBody>
      </p:sp>
      <p:pic>
        <p:nvPicPr>
          <p:cNvPr id="7" name="Bildplatzhalter 6" descr="Clipboard07.jpg">
            <a:extLst>
              <a:ext uri="{FF2B5EF4-FFF2-40B4-BE49-F238E27FC236}">
                <a16:creationId xmlns:a16="http://schemas.microsoft.com/office/drawing/2014/main" id="{9DFDCCEC-C485-43B8-B0FA-1F4035E4BF9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268760"/>
            <a:ext cx="4104705" cy="479266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29C35376-15F3-4832-A2C4-CA6BD8204838}"/>
              </a:ext>
            </a:extLst>
          </p:cNvPr>
          <p:cNvSpPr txBox="1">
            <a:spLocks/>
          </p:cNvSpPr>
          <p:nvPr/>
        </p:nvSpPr>
        <p:spPr>
          <a:xfrm>
            <a:off x="5231904" y="1248602"/>
            <a:ext cx="6408712" cy="47926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de-CH" sz="2400" b="1" dirty="0" err="1"/>
              <a:t>Pericoli</a:t>
            </a:r>
            <a:r>
              <a:rPr lang="de-CH" sz="2400" b="1" dirty="0"/>
              <a:t>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Pericolo</a:t>
            </a:r>
            <a:r>
              <a:rPr lang="de-CH" sz="2400" dirty="0"/>
              <a:t> di </a:t>
            </a:r>
            <a:r>
              <a:rPr lang="de-CH" sz="2400" dirty="0" err="1"/>
              <a:t>incendio</a:t>
            </a:r>
            <a:r>
              <a:rPr lang="de-CH" sz="2400" dirty="0"/>
              <a:t> e di </a:t>
            </a:r>
            <a:r>
              <a:rPr lang="de-CH" sz="2400" dirty="0" err="1"/>
              <a:t>esplosione</a:t>
            </a:r>
            <a:r>
              <a:rPr lang="de-CH" sz="2400" dirty="0"/>
              <a:t>: gas </a:t>
            </a:r>
            <a:r>
              <a:rPr lang="de-CH" sz="2400" dirty="0" err="1"/>
              <a:t>liquefatti</a:t>
            </a:r>
            <a:r>
              <a:rPr lang="de-CH" sz="2400" dirty="0"/>
              <a:t>, </a:t>
            </a:r>
            <a:r>
              <a:rPr lang="de-CH" sz="2400" dirty="0" err="1"/>
              <a:t>solventi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Pericolo</a:t>
            </a:r>
            <a:r>
              <a:rPr lang="de-CH" sz="2400" dirty="0"/>
              <a:t> di </a:t>
            </a:r>
            <a:r>
              <a:rPr lang="de-CH" sz="2400" dirty="0" err="1"/>
              <a:t>intossicazione</a:t>
            </a:r>
            <a:r>
              <a:rPr lang="de-CH" sz="2400" dirty="0"/>
              <a:t>:</a:t>
            </a:r>
            <a:br>
              <a:rPr lang="de-CH" sz="2400" dirty="0"/>
            </a:br>
            <a:r>
              <a:rPr lang="de-CH" sz="2400" dirty="0"/>
              <a:t>gas </a:t>
            </a:r>
            <a:r>
              <a:rPr lang="de-CH" sz="2400" dirty="0" err="1"/>
              <a:t>pericolosi</a:t>
            </a:r>
            <a:r>
              <a:rPr lang="de-CH" sz="2400" dirty="0"/>
              <a:t> per la </a:t>
            </a:r>
            <a:r>
              <a:rPr lang="de-CH" sz="2400" dirty="0" err="1"/>
              <a:t>salute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Pericolo</a:t>
            </a:r>
            <a:r>
              <a:rPr lang="de-CH" sz="2400" dirty="0"/>
              <a:t> di </a:t>
            </a:r>
            <a:r>
              <a:rPr lang="de-CH" sz="2400" dirty="0" err="1"/>
              <a:t>asfissia</a:t>
            </a:r>
            <a:r>
              <a:rPr lang="de-CH" sz="2400" dirty="0"/>
              <a:t>: </a:t>
            </a:r>
            <a:br>
              <a:rPr lang="de-CH" sz="2400" dirty="0"/>
            </a:br>
            <a:r>
              <a:rPr lang="de-CH" sz="2400" dirty="0" err="1"/>
              <a:t>azoto</a:t>
            </a:r>
            <a:r>
              <a:rPr lang="de-CH" sz="2400" dirty="0"/>
              <a:t>, </a:t>
            </a:r>
            <a:r>
              <a:rPr lang="de-CH" sz="2400" dirty="0" err="1"/>
              <a:t>argon</a:t>
            </a:r>
            <a:r>
              <a:rPr lang="de-CH" sz="2400" dirty="0"/>
              <a:t>, </a:t>
            </a:r>
            <a:r>
              <a:rPr lang="de-CH" sz="2400" dirty="0" err="1"/>
              <a:t>biossido</a:t>
            </a:r>
            <a:r>
              <a:rPr lang="de-CH" sz="2400" dirty="0"/>
              <a:t> di </a:t>
            </a:r>
            <a:r>
              <a:rPr lang="de-CH" sz="2400" dirty="0" err="1"/>
              <a:t>carbonio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0" indent="0">
              <a:buClr>
                <a:schemeClr val="accent1"/>
              </a:buClr>
              <a:buNone/>
            </a:pPr>
            <a:r>
              <a:rPr lang="de-CH" sz="2400" b="1" dirty="0" err="1"/>
              <a:t>Misure</a:t>
            </a:r>
            <a:r>
              <a:rPr lang="de-CH" sz="2400" b="1" dirty="0"/>
              <a:t> di </a:t>
            </a:r>
            <a:r>
              <a:rPr lang="de-CH" sz="2400" b="1" dirty="0" err="1"/>
              <a:t>protezione</a:t>
            </a:r>
            <a:r>
              <a:rPr lang="de-CH" sz="2400" b="1" dirty="0"/>
              <a:t>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Adeguata</a:t>
            </a:r>
            <a:r>
              <a:rPr lang="de-CH" sz="2400" dirty="0"/>
              <a:t> </a:t>
            </a:r>
            <a:r>
              <a:rPr lang="de-CH" sz="2400" dirty="0" err="1"/>
              <a:t>ventilazione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Monitoraggio</a:t>
            </a:r>
            <a:r>
              <a:rPr lang="de-CH" sz="2400" dirty="0"/>
              <a:t> </a:t>
            </a:r>
            <a:r>
              <a:rPr lang="de-CH" sz="2400" dirty="0" err="1"/>
              <a:t>con</a:t>
            </a:r>
            <a:r>
              <a:rPr lang="de-CH" sz="2400" dirty="0"/>
              <a:t> </a:t>
            </a:r>
            <a:r>
              <a:rPr lang="de-CH" sz="2400" dirty="0" err="1"/>
              <a:t>apparecchi</a:t>
            </a:r>
            <a:r>
              <a:rPr lang="de-CH" sz="2400" dirty="0"/>
              <a:t> di </a:t>
            </a:r>
            <a:r>
              <a:rPr lang="de-CH" sz="2400" dirty="0" err="1"/>
              <a:t>misura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Apparecchi</a:t>
            </a:r>
            <a:r>
              <a:rPr lang="de-CH" sz="2400" dirty="0"/>
              <a:t> </a:t>
            </a:r>
            <a:r>
              <a:rPr lang="de-CH" sz="2400" dirty="0" err="1"/>
              <a:t>respiratori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Organizzare</a:t>
            </a:r>
            <a:r>
              <a:rPr lang="de-CH" sz="2400" dirty="0"/>
              <a:t> i </a:t>
            </a:r>
            <a:r>
              <a:rPr lang="de-CH" sz="2400" dirty="0" err="1"/>
              <a:t>soccorsi</a:t>
            </a: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Non </a:t>
            </a:r>
            <a:r>
              <a:rPr lang="de-CH" sz="2400" dirty="0" err="1"/>
              <a:t>lavorare</a:t>
            </a:r>
            <a:r>
              <a:rPr lang="de-CH" sz="2400" dirty="0"/>
              <a:t> da </a:t>
            </a:r>
            <a:r>
              <a:rPr lang="de-CH" sz="2400" dirty="0" err="1"/>
              <a:t>soli</a:t>
            </a:r>
            <a:r>
              <a:rPr lang="de-CH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0245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C2C95-FA5D-4B51-BFD7-4FD04827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Secondo </a:t>
            </a:r>
            <a:r>
              <a:rPr lang="de-CH" dirty="0" err="1"/>
              <a:t>gruppo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«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»</a:t>
            </a:r>
          </a:p>
        </p:txBody>
      </p:sp>
      <p:pic>
        <p:nvPicPr>
          <p:cNvPr id="7" name="Bildplatzhalter 12">
            <a:extLst>
              <a:ext uri="{FF2B5EF4-FFF2-40B4-BE49-F238E27FC236}">
                <a16:creationId xmlns:a16="http://schemas.microsoft.com/office/drawing/2014/main" id="{7CC02BC0-781E-4B97-996F-F72B809E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5" y="1557338"/>
            <a:ext cx="11088470" cy="460851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289AD5-D2DB-4215-8C75-A494366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FE9E3-4D42-419D-83DA-F02E226B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67D57-742C-46D7-A467-4F5CBD06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226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EA7E-D506-4B48-B6C5-3D0B6312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Gruppo</a:t>
            </a:r>
            <a:r>
              <a:rPr lang="de-CH" sz="2800" dirty="0"/>
              <a:t> di </a:t>
            </a:r>
            <a:r>
              <a:rPr lang="de-CH" sz="2800" dirty="0" err="1"/>
              <a:t>lavoro</a:t>
            </a:r>
            <a:r>
              <a:rPr lang="de-CH" sz="2800" dirty="0"/>
              <a:t> «</a:t>
            </a:r>
            <a:r>
              <a:rPr lang="de-CH" sz="2800" dirty="0" err="1"/>
              <a:t>Misure</a:t>
            </a:r>
            <a:r>
              <a:rPr lang="de-CH" sz="2800" dirty="0"/>
              <a:t> di </a:t>
            </a:r>
            <a:r>
              <a:rPr lang="de-CH" sz="2800" dirty="0" err="1"/>
              <a:t>protezione</a:t>
            </a:r>
            <a:r>
              <a:rPr lang="de-CH" sz="2800" dirty="0"/>
              <a:t>»</a:t>
            </a:r>
            <a:br>
              <a:rPr lang="de-CH" sz="2800" dirty="0"/>
            </a:br>
            <a:r>
              <a:rPr lang="de-CH" sz="2800" dirty="0" err="1"/>
              <a:t>Esempio</a:t>
            </a:r>
            <a:r>
              <a:rPr lang="de-CH" sz="2800" dirty="0"/>
              <a:t>: </a:t>
            </a:r>
            <a:r>
              <a:rPr lang="de-CH" sz="2800" dirty="0" err="1"/>
              <a:t>ponte</a:t>
            </a:r>
            <a:r>
              <a:rPr lang="de-CH" sz="2800" dirty="0"/>
              <a:t> </a:t>
            </a:r>
            <a:r>
              <a:rPr lang="de-CH" sz="2800" dirty="0" err="1"/>
              <a:t>sollevatore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73740-4045-4089-9355-13D51368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F7364-DD3F-4EAC-8B93-384F2CA5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9BF19-DAC0-4FB9-B4CF-310E3F4B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59</a:t>
            </a:fld>
            <a:endParaRPr lang="de-CH" dirty="0"/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350C20DA-2518-49D8-98BC-B6A72D5922A4}"/>
              </a:ext>
            </a:extLst>
          </p:cNvPr>
          <p:cNvSpPr txBox="1">
            <a:spLocks/>
          </p:cNvSpPr>
          <p:nvPr/>
        </p:nvSpPr>
        <p:spPr>
          <a:xfrm>
            <a:off x="551384" y="1340769"/>
            <a:ext cx="6624736" cy="352839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de-CH" sz="2400" b="1" dirty="0"/>
          </a:p>
          <a:p>
            <a:pPr>
              <a:buNone/>
            </a:pPr>
            <a:r>
              <a:rPr lang="de-CH" sz="2400" b="1" dirty="0" err="1"/>
              <a:t>Compiti</a:t>
            </a:r>
            <a:endParaRPr lang="de-CH" sz="2400" b="1" dirty="0"/>
          </a:p>
          <a:p>
            <a:pPr>
              <a:buNone/>
            </a:pPr>
            <a:endParaRPr lang="de-CH" sz="2400" b="1" dirty="0"/>
          </a:p>
          <a:p>
            <a:pPr lvl="0"/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misure</a:t>
            </a:r>
            <a:r>
              <a:rPr lang="de-CH" sz="2400" dirty="0"/>
              <a:t> di </a:t>
            </a:r>
            <a:r>
              <a:rPr lang="de-CH" sz="2400" dirty="0" err="1"/>
              <a:t>protezione</a:t>
            </a:r>
            <a:r>
              <a:rPr lang="de-CH" sz="2400" dirty="0"/>
              <a:t> </a:t>
            </a:r>
            <a:r>
              <a:rPr lang="de-CH" sz="2400" dirty="0" err="1"/>
              <a:t>adottate</a:t>
            </a:r>
            <a:r>
              <a:rPr lang="de-CH" sz="2400" dirty="0"/>
              <a:t> </a:t>
            </a:r>
            <a:r>
              <a:rPr lang="de-CH" sz="2400" dirty="0" err="1"/>
              <a:t>durante</a:t>
            </a:r>
            <a:r>
              <a:rPr lang="de-CH" sz="2400" dirty="0"/>
              <a:t> la </a:t>
            </a:r>
            <a:r>
              <a:rPr lang="de-CH" sz="2400" dirty="0" err="1"/>
              <a:t>manutenzione</a:t>
            </a:r>
            <a:r>
              <a:rPr lang="de-CH" sz="2400" dirty="0"/>
              <a:t> di </a:t>
            </a:r>
            <a:r>
              <a:rPr lang="de-CH" sz="2400" dirty="0" err="1"/>
              <a:t>questo</a:t>
            </a:r>
            <a:r>
              <a:rPr lang="de-CH" sz="2400" dirty="0"/>
              <a:t> </a:t>
            </a:r>
            <a:r>
              <a:rPr lang="de-CH" sz="2400" dirty="0" err="1"/>
              <a:t>impianto</a:t>
            </a:r>
            <a:r>
              <a:rPr lang="de-CH" sz="2400" dirty="0"/>
              <a:t>?</a:t>
            </a:r>
            <a:br>
              <a:rPr lang="de-CH" sz="2400" dirty="0"/>
            </a:br>
            <a:endParaRPr lang="de-CH" sz="2400" dirty="0"/>
          </a:p>
          <a:p>
            <a:pPr lvl="0"/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regole</a:t>
            </a:r>
            <a:r>
              <a:rPr lang="de-CH" sz="2400" dirty="0"/>
              <a:t> </a:t>
            </a:r>
            <a:r>
              <a:rPr lang="de-CH" sz="2400" dirty="0" err="1"/>
              <a:t>vitali</a:t>
            </a:r>
            <a:r>
              <a:rPr lang="de-CH" sz="2400" dirty="0"/>
              <a:t> </a:t>
            </a:r>
            <a:r>
              <a:rPr lang="de-CH" sz="2400" dirty="0" err="1"/>
              <a:t>applicate</a:t>
            </a:r>
            <a:r>
              <a:rPr lang="de-CH" sz="2400" dirty="0"/>
              <a:t>?</a:t>
            </a:r>
          </a:p>
          <a:p>
            <a:pPr lvl="0"/>
            <a:endParaRPr lang="de-CH" sz="2400" dirty="0"/>
          </a:p>
          <a:p>
            <a:pPr marL="0" indent="0">
              <a:buNone/>
              <a:tabLst/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</a:p>
        </p:txBody>
      </p:sp>
      <p:pic>
        <p:nvPicPr>
          <p:cNvPr id="8" name="Picture 3" descr="P:\Ablagen\ProLiv_Kampagnen\300107_Maintenance\20 Aus Unfällen lernen\Teilprojekt_Aus Unfällen lernen\Unfallbeispiele\Unfallbeispiele für Regel4_Hebebühne\_Archiv\Fotos Hebebühne\Hebebühne oben2_Querformat_1000.jpeg">
            <a:extLst>
              <a:ext uri="{FF2B5EF4-FFF2-40B4-BE49-F238E27FC236}">
                <a16:creationId xmlns:a16="http://schemas.microsoft.com/office/drawing/2014/main" id="{0F0805F7-9B09-4540-A152-3536073BAB78}"/>
              </a:ext>
            </a:extLst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91731" y="1334886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1E246-2D73-4EA3-839C-748FC0B5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Sembra tutto a posto, ma la tragedia è dietro l'angolo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093D99-FB53-453D-881D-5B0A9863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D4551C-CF53-4B26-835E-D8DA77AC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CF909-5984-4D7E-8D3E-31D6D93E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384D05D3-D89F-497F-B51C-FFC1F2161C13}"/>
              </a:ext>
            </a:extLst>
          </p:cNvPr>
          <p:cNvSpPr txBox="1">
            <a:spLocks/>
          </p:cNvSpPr>
          <p:nvPr/>
        </p:nvSpPr>
        <p:spPr>
          <a:xfrm>
            <a:off x="5375920" y="1268761"/>
            <a:ext cx="6264696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Nessun lavoro, ma proprio nessuno, è così importante da rischiare la vita o mettere a repentaglio la propria salute.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STOP in caso di pericolo!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Elimina il pericolo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Riprendi i lavori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923979-E321-495B-82F6-BDF36ADBD1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728" r="4728"/>
          <a:stretch>
            <a:fillRect/>
          </a:stretch>
        </p:blipFill>
        <p:spPr bwMode="auto">
          <a:xfrm>
            <a:off x="551384" y="1268760"/>
            <a:ext cx="3947535" cy="4608512"/>
          </a:xfrm>
          <a:prstGeom prst="rect">
            <a:avLst/>
          </a:prstGeom>
          <a:noFill/>
          <a:ln w="9525">
            <a:solidFill>
              <a:srgbClr val="64A1BE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5295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128D0-8B1F-4841-9521-AB9D9EE1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Gruppo</a:t>
            </a:r>
            <a:r>
              <a:rPr lang="de-CH" sz="2800" dirty="0"/>
              <a:t> di </a:t>
            </a:r>
            <a:r>
              <a:rPr lang="de-CH" sz="2800" dirty="0" err="1"/>
              <a:t>lavoro</a:t>
            </a:r>
            <a:r>
              <a:rPr lang="de-CH" sz="2800" dirty="0"/>
              <a:t> «</a:t>
            </a:r>
            <a:r>
              <a:rPr lang="de-CH" sz="2800" dirty="0" err="1"/>
              <a:t>Misure</a:t>
            </a:r>
            <a:r>
              <a:rPr lang="de-CH" sz="2800" dirty="0"/>
              <a:t> di </a:t>
            </a:r>
            <a:r>
              <a:rPr lang="de-CH" sz="2800" dirty="0" err="1"/>
              <a:t>protezione</a:t>
            </a:r>
            <a:r>
              <a:rPr lang="de-CH" sz="2800" dirty="0"/>
              <a:t>»</a:t>
            </a:r>
            <a:br>
              <a:rPr lang="de-CH" sz="2800" dirty="0"/>
            </a:br>
            <a:r>
              <a:rPr lang="de-CH" sz="2800" dirty="0" err="1"/>
              <a:t>Esempio</a:t>
            </a:r>
            <a:r>
              <a:rPr lang="de-CH" sz="2800" dirty="0"/>
              <a:t>: </a:t>
            </a:r>
            <a:r>
              <a:rPr lang="de-CH" sz="2800" dirty="0" err="1"/>
              <a:t>carroponte</a:t>
            </a:r>
            <a:r>
              <a:rPr lang="de-CH" sz="2800" dirty="0"/>
              <a:t>, </a:t>
            </a:r>
            <a:r>
              <a:rPr lang="de-CH" sz="2800" dirty="0" err="1"/>
              <a:t>altezza</a:t>
            </a:r>
            <a:r>
              <a:rPr lang="de-CH" sz="2800" dirty="0"/>
              <a:t> 8m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F7583C-1B88-4BB8-A821-DF451F9F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C412FD-AAF8-4139-9209-DE24B3F4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591" y="6423103"/>
            <a:ext cx="7848872" cy="180000"/>
          </a:xfrm>
        </p:spPr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605B78-47E3-45A5-8713-4BAD1E15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60</a:t>
            </a:fld>
            <a:endParaRPr lang="de-CH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6E06E7-AAE2-46FE-BF0E-EEBFA5B6EDDF}"/>
              </a:ext>
            </a:extLst>
          </p:cNvPr>
          <p:cNvSpPr txBox="1">
            <a:spLocks/>
          </p:cNvSpPr>
          <p:nvPr/>
        </p:nvSpPr>
        <p:spPr>
          <a:xfrm>
            <a:off x="518185" y="1650940"/>
            <a:ext cx="6557409" cy="3722276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 err="1"/>
              <a:t>Compiti</a:t>
            </a:r>
            <a:endParaRPr lang="de-CH" sz="2400" b="1" dirty="0"/>
          </a:p>
          <a:p>
            <a:pPr>
              <a:buNone/>
            </a:pPr>
            <a:endParaRPr lang="de-CH" sz="24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misure</a:t>
            </a:r>
            <a:r>
              <a:rPr lang="de-CH" sz="2400" dirty="0"/>
              <a:t> di </a:t>
            </a:r>
            <a:r>
              <a:rPr lang="de-CH" sz="2400" dirty="0" err="1"/>
              <a:t>protezione</a:t>
            </a:r>
            <a:r>
              <a:rPr lang="de-CH" sz="2400" dirty="0"/>
              <a:t> </a:t>
            </a:r>
            <a:r>
              <a:rPr lang="de-CH" sz="2400" dirty="0" err="1"/>
              <a:t>adottate</a:t>
            </a:r>
            <a:r>
              <a:rPr lang="de-CH" sz="2400" dirty="0"/>
              <a:t> </a:t>
            </a:r>
            <a:r>
              <a:rPr lang="de-CH" sz="2400" dirty="0" err="1"/>
              <a:t>quando</a:t>
            </a:r>
            <a:r>
              <a:rPr lang="de-CH" sz="2400" dirty="0"/>
              <a:t> </a:t>
            </a:r>
            <a:r>
              <a:rPr lang="de-CH" sz="2400" dirty="0" err="1"/>
              <a:t>fate</a:t>
            </a:r>
            <a:r>
              <a:rPr lang="de-CH" sz="2400" dirty="0"/>
              <a:t> la </a:t>
            </a:r>
            <a:r>
              <a:rPr lang="de-CH" sz="2400" dirty="0" err="1"/>
              <a:t>manutenzione</a:t>
            </a:r>
            <a:r>
              <a:rPr lang="de-CH" sz="2400" dirty="0"/>
              <a:t> di </a:t>
            </a:r>
            <a:r>
              <a:rPr lang="de-CH" sz="2400" dirty="0" err="1"/>
              <a:t>questo</a:t>
            </a:r>
            <a:r>
              <a:rPr lang="de-CH" sz="2400" dirty="0"/>
              <a:t> </a:t>
            </a:r>
            <a:r>
              <a:rPr lang="de-CH" sz="2400" dirty="0" err="1"/>
              <a:t>impianto</a:t>
            </a:r>
            <a:r>
              <a:rPr lang="de-CH" sz="2400" dirty="0"/>
              <a:t>?</a:t>
            </a:r>
            <a:br>
              <a:rPr lang="de-CH" sz="2400" dirty="0"/>
            </a:b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regole</a:t>
            </a:r>
            <a:r>
              <a:rPr lang="de-CH" sz="2400" dirty="0"/>
              <a:t> </a:t>
            </a:r>
            <a:r>
              <a:rPr lang="de-CH" sz="2400" dirty="0" err="1"/>
              <a:t>vitali</a:t>
            </a:r>
            <a:r>
              <a:rPr lang="de-CH" sz="2400" dirty="0"/>
              <a:t> </a:t>
            </a:r>
            <a:r>
              <a:rPr lang="de-CH" sz="2400" dirty="0" err="1"/>
              <a:t>applicate</a:t>
            </a:r>
            <a:r>
              <a:rPr lang="de-CH" sz="2400" dirty="0"/>
              <a:t>?</a:t>
            </a:r>
          </a:p>
          <a:p>
            <a:endParaRPr lang="de-CH" sz="2400" dirty="0"/>
          </a:p>
          <a:p>
            <a:pPr marL="0" indent="0">
              <a:buNone/>
              <a:tabLst>
                <a:tab pos="0" algn="l"/>
              </a:tabLst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  <a:endParaRPr lang="de-CH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8986E4-F31B-4EDF-8055-CD924F6C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97241" y="1454174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7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DCF3A-B9F3-4945-915F-59DBDAC9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305256" cy="864096"/>
          </a:xfrm>
        </p:spPr>
        <p:txBody>
          <a:bodyPr/>
          <a:lstStyle/>
          <a:p>
            <a:r>
              <a:rPr lang="de-CH" sz="2800" dirty="0"/>
              <a:t>Lavoro di </a:t>
            </a:r>
            <a:r>
              <a:rPr lang="de-CH" sz="2800" dirty="0" err="1"/>
              <a:t>gruppo</a:t>
            </a:r>
            <a:r>
              <a:rPr lang="de-CH" sz="2800" dirty="0"/>
              <a:t> «</a:t>
            </a:r>
            <a:r>
              <a:rPr lang="de-CH" sz="2800" dirty="0" err="1"/>
              <a:t>Misure</a:t>
            </a:r>
            <a:r>
              <a:rPr lang="de-CH" sz="2800" dirty="0"/>
              <a:t> di </a:t>
            </a:r>
            <a:r>
              <a:rPr lang="de-CH" sz="2800" dirty="0" err="1"/>
              <a:t>protezione</a:t>
            </a:r>
            <a:r>
              <a:rPr lang="de-CH" sz="2800" dirty="0"/>
              <a:t>»</a:t>
            </a:r>
            <a:br>
              <a:rPr lang="de-CH" sz="2800" dirty="0"/>
            </a:br>
            <a:r>
              <a:rPr lang="de-CH" sz="2800" dirty="0" err="1"/>
              <a:t>Esempio</a:t>
            </a:r>
            <a:r>
              <a:rPr lang="de-CH" sz="2800" dirty="0"/>
              <a:t> proprio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45691-002E-4D9F-87E3-10E918CD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0777B5-2E93-43E9-981A-9BE71418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623AB-CBD8-4264-83B3-6E53551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61</a:t>
            </a:fld>
            <a:endParaRPr lang="de-CH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5F1BAACE-16F8-4877-9006-5AD1DD8489D2}"/>
              </a:ext>
            </a:extLst>
          </p:cNvPr>
          <p:cNvSpPr txBox="1">
            <a:spLocks/>
          </p:cNvSpPr>
          <p:nvPr/>
        </p:nvSpPr>
        <p:spPr>
          <a:xfrm>
            <a:off x="551384" y="1628800"/>
            <a:ext cx="6696744" cy="3749177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sz="2400" b="1" dirty="0" err="1"/>
              <a:t>Compiti</a:t>
            </a:r>
            <a:endParaRPr lang="de-CH" sz="2400" b="1" dirty="0"/>
          </a:p>
          <a:p>
            <a:endParaRPr lang="de-CH" sz="2400" b="1" dirty="0"/>
          </a:p>
          <a:p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misure</a:t>
            </a:r>
            <a:r>
              <a:rPr lang="de-CH" sz="2400" dirty="0"/>
              <a:t> di </a:t>
            </a:r>
            <a:r>
              <a:rPr lang="de-CH" sz="2400" dirty="0" err="1"/>
              <a:t>protezione</a:t>
            </a:r>
            <a:r>
              <a:rPr lang="de-CH" sz="2400" dirty="0"/>
              <a:t> </a:t>
            </a:r>
            <a:r>
              <a:rPr lang="de-CH" sz="2400" dirty="0" err="1"/>
              <a:t>adottate</a:t>
            </a:r>
            <a:r>
              <a:rPr lang="de-CH" sz="2400" dirty="0"/>
              <a:t> </a:t>
            </a:r>
            <a:r>
              <a:rPr lang="de-CH" sz="2400" dirty="0" err="1"/>
              <a:t>durante</a:t>
            </a:r>
            <a:r>
              <a:rPr lang="de-CH" sz="2400" dirty="0"/>
              <a:t> la </a:t>
            </a:r>
            <a:r>
              <a:rPr lang="de-CH" sz="2400" dirty="0" err="1"/>
              <a:t>manutenzione</a:t>
            </a:r>
            <a:r>
              <a:rPr lang="de-CH" sz="2400" dirty="0"/>
              <a:t> di </a:t>
            </a:r>
            <a:r>
              <a:rPr lang="de-CH" sz="2400" dirty="0" err="1"/>
              <a:t>questo</a:t>
            </a:r>
            <a:r>
              <a:rPr lang="de-CH" sz="2400" dirty="0"/>
              <a:t> </a:t>
            </a:r>
            <a:r>
              <a:rPr lang="de-CH" sz="2400" dirty="0" err="1"/>
              <a:t>impianto</a:t>
            </a:r>
            <a:r>
              <a:rPr lang="de-CH" sz="2400" dirty="0"/>
              <a:t>?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 err="1"/>
              <a:t>Quali</a:t>
            </a:r>
            <a:r>
              <a:rPr lang="de-CH" sz="2400" dirty="0"/>
              <a:t> </a:t>
            </a:r>
            <a:r>
              <a:rPr lang="de-CH" sz="2400" dirty="0" err="1"/>
              <a:t>regole</a:t>
            </a:r>
            <a:r>
              <a:rPr lang="de-CH" sz="2400" dirty="0"/>
              <a:t> </a:t>
            </a:r>
            <a:r>
              <a:rPr lang="de-CH" sz="2400" dirty="0" err="1"/>
              <a:t>vitali</a:t>
            </a:r>
            <a:r>
              <a:rPr lang="de-CH" sz="2400" dirty="0"/>
              <a:t> </a:t>
            </a:r>
            <a:r>
              <a:rPr lang="de-CH" sz="2400" dirty="0" err="1"/>
              <a:t>applicate</a:t>
            </a:r>
            <a:r>
              <a:rPr lang="de-CH" sz="2400" dirty="0"/>
              <a:t>?</a:t>
            </a:r>
            <a:br>
              <a:rPr lang="de-CH" sz="2400" dirty="0"/>
            </a:br>
            <a:endParaRPr lang="de-CH" sz="2400" dirty="0"/>
          </a:p>
          <a:p>
            <a:pPr marL="0" indent="0">
              <a:buNone/>
              <a:tabLst/>
            </a:pPr>
            <a:r>
              <a:rPr lang="de-CH" sz="1600" dirty="0" err="1"/>
              <a:t>Prendere</a:t>
            </a:r>
            <a:r>
              <a:rPr lang="de-CH" sz="1600" dirty="0"/>
              <a:t> </a:t>
            </a:r>
            <a:r>
              <a:rPr lang="de-CH" sz="1600" dirty="0" err="1"/>
              <a:t>spunto</a:t>
            </a:r>
            <a:r>
              <a:rPr lang="de-CH" sz="1600" dirty="0"/>
              <a:t> </a:t>
            </a:r>
            <a:r>
              <a:rPr lang="de-CH" sz="1600" dirty="0" err="1"/>
              <a:t>dal</a:t>
            </a:r>
            <a:r>
              <a:rPr lang="de-CH" sz="1600" dirty="0"/>
              <a:t> </a:t>
            </a:r>
            <a:r>
              <a:rPr lang="de-CH" sz="1600" dirty="0" err="1"/>
              <a:t>catalogo</a:t>
            </a:r>
            <a:r>
              <a:rPr lang="de-CH" sz="1600" dirty="0"/>
              <a:t> </a:t>
            </a:r>
            <a:r>
              <a:rPr lang="de-CH" sz="1600" dirty="0" err="1"/>
              <a:t>dei</a:t>
            </a:r>
            <a:r>
              <a:rPr lang="de-CH" sz="1600" dirty="0"/>
              <a:t> </a:t>
            </a:r>
            <a:r>
              <a:rPr lang="de-CH" sz="1600" dirty="0" err="1"/>
              <a:t>pericoli</a:t>
            </a:r>
            <a:r>
              <a:rPr lang="de-CH" sz="1600" dirty="0"/>
              <a:t>.</a:t>
            </a:r>
            <a:endParaRPr lang="de-CH" sz="2400" dirty="0"/>
          </a:p>
        </p:txBody>
      </p:sp>
      <p:pic>
        <p:nvPicPr>
          <p:cNvPr id="8" name="Picture 3" descr="P:\Ablagen\ProLiv_Kampagnen\300107_Maintenance\20 Aus Unfällen lernen\Teilprojekt_Aus Unfällen lernen\Unfallbeispiele\Unfallbeispiele für Regel4_Hebebühne\_Archiv\Fotos Hebebühne\Hebebühne oben2_Querformat_1000.jpeg">
            <a:extLst>
              <a:ext uri="{FF2B5EF4-FFF2-40B4-BE49-F238E27FC236}">
                <a16:creationId xmlns:a16="http://schemas.microsoft.com/office/drawing/2014/main" id="{8C147CBB-D3AC-4DC8-B01C-154ED0F0DC8C}"/>
              </a:ext>
            </a:extLst>
          </p:cNvPr>
          <p:cNvPicPr>
            <a:picLocks/>
          </p:cNvPicPr>
          <p:nvPr/>
        </p:nvPicPr>
        <p:blipFill>
          <a:blip r:embed="rId3" cstate="email">
            <a:lum bright="76000"/>
          </a:blip>
          <a:srcRect/>
          <a:stretch>
            <a:fillRect/>
          </a:stretch>
        </p:blipFill>
        <p:spPr>
          <a:xfrm>
            <a:off x="7608168" y="1340768"/>
            <a:ext cx="4143375" cy="4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0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60876-44DA-49F4-820C-A0E71912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Fondamenti</a:t>
            </a:r>
            <a:r>
              <a:rPr lang="de-CH" sz="2800" dirty="0"/>
              <a:t> </a:t>
            </a:r>
            <a:r>
              <a:rPr lang="de-CH" sz="2800" dirty="0" err="1"/>
              <a:t>giuridici</a:t>
            </a:r>
            <a:r>
              <a:rPr lang="de-CH" sz="2800" dirty="0"/>
              <a:t> in </a:t>
            </a:r>
            <a:r>
              <a:rPr lang="de-CH" sz="2800" dirty="0" err="1"/>
              <a:t>materia</a:t>
            </a:r>
            <a:r>
              <a:rPr lang="de-CH" sz="2800" dirty="0"/>
              <a:t> di </a:t>
            </a:r>
            <a:r>
              <a:rPr lang="de-CH" sz="2800" dirty="0" err="1"/>
              <a:t>manutenzione</a:t>
            </a:r>
            <a:r>
              <a:rPr lang="de-CH" sz="2800" dirty="0"/>
              <a:t> 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47D6F-7EA2-4CB8-913A-2B05522F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58783-A066-48EC-A6EB-6A295FD2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7A32E-84F5-4231-9860-E84FA5B5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62</a:t>
            </a:fld>
            <a:endParaRPr lang="de-CH" dirty="0"/>
          </a:p>
        </p:txBody>
      </p:sp>
      <p:pic>
        <p:nvPicPr>
          <p:cNvPr id="7" name="Inhaltsplatzhalter 10" descr="Clipboard10.jpg">
            <a:extLst>
              <a:ext uri="{FF2B5EF4-FFF2-40B4-BE49-F238E27FC236}">
                <a16:creationId xmlns:a16="http://schemas.microsoft.com/office/drawing/2014/main" id="{DFB723E4-A248-4744-A863-714705CB7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51384" y="1340768"/>
            <a:ext cx="9145016" cy="4792662"/>
          </a:xfrm>
        </p:spPr>
      </p:pic>
    </p:spTree>
    <p:extLst>
      <p:ext uri="{BB962C8B-B14F-4D97-AF65-F5344CB8AC3E}">
        <p14:creationId xmlns:p14="http://schemas.microsoft.com/office/powerpoint/2010/main" val="2058550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7D82-00A3-43AF-91BC-71E462F3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Ordinanza</a:t>
            </a:r>
            <a:r>
              <a:rPr lang="de-CH" sz="2800" dirty="0"/>
              <a:t> </a:t>
            </a:r>
            <a:r>
              <a:rPr lang="de-CH" sz="2800" dirty="0" err="1"/>
              <a:t>sulla</a:t>
            </a:r>
            <a:r>
              <a:rPr lang="de-CH" sz="2800" dirty="0"/>
              <a:t> </a:t>
            </a:r>
            <a:r>
              <a:rPr lang="de-CH" sz="2800" dirty="0" err="1"/>
              <a:t>prevenzione</a:t>
            </a:r>
            <a:r>
              <a:rPr lang="de-CH" sz="2800" dirty="0"/>
              <a:t> </a:t>
            </a:r>
            <a:r>
              <a:rPr lang="de-CH" sz="2800" dirty="0" err="1"/>
              <a:t>degli</a:t>
            </a:r>
            <a:r>
              <a:rPr lang="de-CH" sz="2800" dirty="0"/>
              <a:t> </a:t>
            </a:r>
            <a:r>
              <a:rPr lang="de-CH" sz="2800" dirty="0" err="1"/>
              <a:t>infortuni</a:t>
            </a:r>
            <a:r>
              <a:rPr lang="de-CH" sz="2800" dirty="0"/>
              <a:t> e delle </a:t>
            </a:r>
            <a:r>
              <a:rPr lang="de-CH" sz="2800" dirty="0" err="1"/>
              <a:t>malattie</a:t>
            </a:r>
            <a:r>
              <a:rPr lang="de-CH" sz="2800" dirty="0"/>
              <a:t> </a:t>
            </a:r>
            <a:r>
              <a:rPr lang="de-CH" sz="2800" dirty="0" err="1"/>
              <a:t>professionali</a:t>
            </a:r>
            <a:r>
              <a:rPr lang="de-CH" sz="2800" dirty="0"/>
              <a:t> (OPI)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CA0CAA-40F2-4E9A-96FB-632127C4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8539A-C6B6-44EC-91C2-9CE8A61B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23FC1-CC45-49A6-B2F3-113E098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63</a:t>
            </a:fld>
            <a:endParaRPr lang="de-CH" dirty="0"/>
          </a:p>
        </p:txBody>
      </p:sp>
      <p:pic>
        <p:nvPicPr>
          <p:cNvPr id="7" name="Bildplatzhalter 6" descr="Clipboard11.jpg">
            <a:extLst>
              <a:ext uri="{FF2B5EF4-FFF2-40B4-BE49-F238E27FC236}">
                <a16:creationId xmlns:a16="http://schemas.microsoft.com/office/drawing/2014/main" id="{1F53E19C-4FDB-4B1B-823D-7E641490B77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556865"/>
            <a:ext cx="3888432" cy="4540142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BFE67D9-9108-4561-ADFB-B3215419FF92}"/>
              </a:ext>
            </a:extLst>
          </p:cNvPr>
          <p:cNvSpPr txBox="1">
            <a:spLocks/>
          </p:cNvSpPr>
          <p:nvPr/>
        </p:nvSpPr>
        <p:spPr>
          <a:xfrm>
            <a:off x="5375920" y="1498399"/>
            <a:ext cx="6264696" cy="40908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/>
              <a:t>Art. 37 OPI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</a:rPr>
              <a:t>Durante i lavori di manutenzione e di pulizia </a:t>
            </a:r>
            <a:r>
              <a:rPr lang="it-IT" sz="2400" dirty="0"/>
              <a:t>devono essere prese le misure di protezione necessarie</a:t>
            </a:r>
            <a:r>
              <a:rPr lang="de-CH" sz="2400" dirty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Le attrezzature, gli apparecchi, gli strumenti e gli altri mezzi necessari per la manutenzione e la pulizia devono essere tenuti a disposizione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978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7D82-00A3-43AF-91BC-71E462F3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Ordinanza</a:t>
            </a:r>
            <a:r>
              <a:rPr lang="de-CH" sz="2800" dirty="0"/>
              <a:t> </a:t>
            </a:r>
            <a:r>
              <a:rPr lang="de-CH" sz="2800" dirty="0" err="1"/>
              <a:t>sulla</a:t>
            </a:r>
            <a:r>
              <a:rPr lang="de-CH" sz="2800" dirty="0"/>
              <a:t> </a:t>
            </a:r>
            <a:r>
              <a:rPr lang="de-CH" sz="2800" dirty="0" err="1"/>
              <a:t>prevenzione</a:t>
            </a:r>
            <a:r>
              <a:rPr lang="de-CH" sz="2800" dirty="0"/>
              <a:t> </a:t>
            </a:r>
            <a:r>
              <a:rPr lang="de-CH" sz="2800" dirty="0" err="1"/>
              <a:t>degli</a:t>
            </a:r>
            <a:r>
              <a:rPr lang="de-CH" sz="2800" dirty="0"/>
              <a:t> </a:t>
            </a:r>
            <a:r>
              <a:rPr lang="de-CH" sz="2800" dirty="0" err="1"/>
              <a:t>infortuni</a:t>
            </a:r>
            <a:r>
              <a:rPr lang="de-CH" sz="2800" dirty="0"/>
              <a:t> e delle </a:t>
            </a:r>
            <a:r>
              <a:rPr lang="de-CH" sz="2800" dirty="0" err="1"/>
              <a:t>malattie</a:t>
            </a:r>
            <a:r>
              <a:rPr lang="de-CH" sz="2800" dirty="0"/>
              <a:t> </a:t>
            </a:r>
            <a:r>
              <a:rPr lang="de-CH" sz="2800" dirty="0" err="1"/>
              <a:t>professionali</a:t>
            </a:r>
            <a:r>
              <a:rPr lang="de-CH" sz="2800" dirty="0"/>
              <a:t> (OPI)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CA0CAA-40F2-4E9A-96FB-632127C4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8539A-C6B6-44EC-91C2-9CE8A61B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23FC1-CC45-49A6-B2F3-113E098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64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BFE67D9-9108-4561-ADFB-B3215419FF92}"/>
              </a:ext>
            </a:extLst>
          </p:cNvPr>
          <p:cNvSpPr txBox="1">
            <a:spLocks/>
          </p:cNvSpPr>
          <p:nvPr/>
        </p:nvSpPr>
        <p:spPr>
          <a:xfrm>
            <a:off x="5375920" y="1498398"/>
            <a:ext cx="6264696" cy="4306865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CH" b="1" dirty="0"/>
              <a:t>Art. 30, </a:t>
            </a:r>
            <a:r>
              <a:rPr lang="de-CH" b="1" dirty="0" err="1"/>
              <a:t>punto</a:t>
            </a:r>
            <a:r>
              <a:rPr lang="de-CH" b="1" dirty="0"/>
              <a:t> 1 OPI </a:t>
            </a:r>
            <a:r>
              <a:rPr lang="de-CH" b="1" dirty="0" err="1"/>
              <a:t>Dispositivi</a:t>
            </a:r>
            <a:r>
              <a:rPr lang="de-CH" b="1" dirty="0"/>
              <a:t> di </a:t>
            </a:r>
            <a:r>
              <a:rPr lang="de-CH" b="1" dirty="0" err="1"/>
              <a:t>comando</a:t>
            </a:r>
            <a:endParaRPr lang="de-CH" b="1" dirty="0"/>
          </a:p>
          <a:p>
            <a:pPr>
              <a:spcAft>
                <a:spcPts val="0"/>
              </a:spcAft>
            </a:pPr>
            <a:r>
              <a:rPr lang="it-IT" dirty="0"/>
              <a:t>Le attrezzature di lavoro e, se necessario, anche le loro unità funzionali devono essere munite di dispositivi che consentono di</a:t>
            </a:r>
            <a:r>
              <a:rPr lang="de-CH" dirty="0"/>
              <a:t>:</a:t>
            </a:r>
          </a:p>
          <a:p>
            <a:pPr>
              <a:buNone/>
            </a:pPr>
            <a:endParaRPr lang="de-CH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sz="2400" dirty="0" err="1">
                <a:solidFill>
                  <a:schemeClr val="accent1"/>
                </a:solidFill>
              </a:rPr>
              <a:t>isolarle</a:t>
            </a:r>
            <a:r>
              <a:rPr lang="de-CH" sz="2400" dirty="0">
                <a:solidFill>
                  <a:srgbClr val="E3362B"/>
                </a:solidFill>
              </a:rPr>
              <a:t> </a:t>
            </a:r>
            <a:r>
              <a:rPr lang="de-CH" sz="2400" dirty="0" err="1"/>
              <a:t>dalle</a:t>
            </a:r>
            <a:r>
              <a:rPr lang="de-CH" sz="2400" dirty="0"/>
              <a:t> </a:t>
            </a:r>
            <a:r>
              <a:rPr lang="de-CH" sz="2400" dirty="0" err="1"/>
              <a:t>fonti</a:t>
            </a:r>
            <a:r>
              <a:rPr lang="de-CH" sz="2400" dirty="0"/>
              <a:t> di </a:t>
            </a:r>
            <a:r>
              <a:rPr lang="de-CH" sz="2400" dirty="0" err="1"/>
              <a:t>energia</a:t>
            </a:r>
            <a:endParaRPr lang="de-CH" sz="2400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sz="2400" dirty="0" err="1">
                <a:solidFill>
                  <a:schemeClr val="accent1"/>
                </a:solidFill>
              </a:rPr>
              <a:t>metterle</a:t>
            </a:r>
            <a:r>
              <a:rPr lang="de-CH" sz="2400" dirty="0">
                <a:solidFill>
                  <a:schemeClr val="accent1"/>
                </a:solidFill>
              </a:rPr>
              <a:t> in </a:t>
            </a:r>
            <a:r>
              <a:rPr lang="de-CH" sz="2400" dirty="0" err="1">
                <a:solidFill>
                  <a:schemeClr val="accent1"/>
                </a:solidFill>
              </a:rPr>
              <a:t>sicurezza</a:t>
            </a:r>
            <a:r>
              <a:rPr lang="de-CH" sz="2400" dirty="0">
                <a:solidFill>
                  <a:schemeClr val="accent1"/>
                </a:solidFill>
              </a:rPr>
              <a:t> </a:t>
            </a:r>
            <a:r>
              <a:rPr lang="de-CH" sz="2400" dirty="0" err="1"/>
              <a:t>dal</a:t>
            </a:r>
            <a:r>
              <a:rPr lang="de-CH" sz="2400" dirty="0"/>
              <a:t> </a:t>
            </a:r>
            <a:r>
              <a:rPr lang="de-CH" sz="2400" dirty="0" err="1"/>
              <a:t>riavvio</a:t>
            </a:r>
            <a:endParaRPr lang="de-CH" sz="2400" dirty="0"/>
          </a:p>
          <a:p>
            <a:pPr marL="342900" lvl="1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de-CH" sz="2400" dirty="0" err="1">
                <a:solidFill>
                  <a:schemeClr val="accent1"/>
                </a:solidFill>
              </a:rPr>
              <a:t>dissipare</a:t>
            </a:r>
            <a:r>
              <a:rPr lang="de-CH" sz="2400" dirty="0">
                <a:solidFill>
                  <a:srgbClr val="E3362B"/>
                </a:solidFill>
              </a:rPr>
              <a:t> </a:t>
            </a:r>
            <a:r>
              <a:rPr lang="de-CH" sz="2400" dirty="0"/>
              <a:t>le</a:t>
            </a:r>
            <a:r>
              <a:rPr lang="de-CH" sz="2400" dirty="0">
                <a:solidFill>
                  <a:srgbClr val="E3362B"/>
                </a:solidFill>
              </a:rPr>
              <a:t> </a:t>
            </a:r>
            <a:r>
              <a:rPr lang="de-CH" sz="2400" dirty="0" err="1"/>
              <a:t>eventuali</a:t>
            </a:r>
            <a:r>
              <a:rPr lang="de-CH" sz="2400" dirty="0"/>
              <a:t> </a:t>
            </a:r>
            <a:r>
              <a:rPr lang="de-CH" sz="2400" dirty="0" err="1"/>
              <a:t>energie</a:t>
            </a:r>
            <a:r>
              <a:rPr lang="de-CH" sz="2400" dirty="0"/>
              <a:t> </a:t>
            </a:r>
            <a:r>
              <a:rPr lang="de-CH" sz="2400" dirty="0" err="1"/>
              <a:t>residue</a:t>
            </a:r>
            <a:endParaRPr lang="de-CH" dirty="0"/>
          </a:p>
        </p:txBody>
      </p:sp>
      <p:pic>
        <p:nvPicPr>
          <p:cNvPr id="9" name="Picture 4" descr="http://swwpicture.suvanet.ch/Website/Download.aspx?Purpose=AssetManager&amp;Random=fdd75d23-5dbc-4c39-8cf4-9e4bb46eccaa&amp;RelativeDownloadPath=\060312\cgir8atk\y67145u8\88813_03_d.jpg">
            <a:extLst>
              <a:ext uri="{FF2B5EF4-FFF2-40B4-BE49-F238E27FC236}">
                <a16:creationId xmlns:a16="http://schemas.microsoft.com/office/drawing/2014/main" id="{B8BBF88B-AA4F-4AAD-9B1A-0BAA79C3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385" y="1556792"/>
            <a:ext cx="3816424" cy="4456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374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7D82-00A3-43AF-91BC-71E462F3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Ordinanza</a:t>
            </a:r>
            <a:r>
              <a:rPr lang="de-CH" sz="2800" dirty="0"/>
              <a:t> </a:t>
            </a:r>
            <a:r>
              <a:rPr lang="de-CH" sz="2800" dirty="0" err="1"/>
              <a:t>sulla</a:t>
            </a:r>
            <a:r>
              <a:rPr lang="de-CH" sz="2800" dirty="0"/>
              <a:t> </a:t>
            </a:r>
            <a:r>
              <a:rPr lang="de-CH" sz="2800" dirty="0" err="1"/>
              <a:t>prevenzione</a:t>
            </a:r>
            <a:r>
              <a:rPr lang="de-CH" sz="2800" dirty="0"/>
              <a:t> </a:t>
            </a:r>
            <a:r>
              <a:rPr lang="de-CH" sz="2800" dirty="0" err="1"/>
              <a:t>degli</a:t>
            </a:r>
            <a:r>
              <a:rPr lang="de-CH" sz="2800" dirty="0"/>
              <a:t> </a:t>
            </a:r>
            <a:r>
              <a:rPr lang="de-CH" sz="2800" dirty="0" err="1"/>
              <a:t>infortuni</a:t>
            </a:r>
            <a:r>
              <a:rPr lang="de-CH" sz="2800" dirty="0"/>
              <a:t> e delle </a:t>
            </a:r>
            <a:r>
              <a:rPr lang="de-CH" sz="2800" dirty="0" err="1"/>
              <a:t>malattie</a:t>
            </a:r>
            <a:r>
              <a:rPr lang="de-CH" sz="2800" dirty="0"/>
              <a:t> </a:t>
            </a:r>
            <a:r>
              <a:rPr lang="de-CH" sz="2800" dirty="0" err="1"/>
              <a:t>professionali</a:t>
            </a:r>
            <a:r>
              <a:rPr lang="de-CH" sz="2800" dirty="0"/>
              <a:t> (OPI)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CA0CAA-40F2-4E9A-96FB-632127C4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8539A-C6B6-44EC-91C2-9CE8A61B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23FC1-CC45-49A6-B2F3-113E098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65</a:t>
            </a:fld>
            <a:endParaRPr lang="de-CH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BFE67D9-9108-4561-ADFB-B3215419FF92}"/>
              </a:ext>
            </a:extLst>
          </p:cNvPr>
          <p:cNvSpPr txBox="1">
            <a:spLocks/>
          </p:cNvSpPr>
          <p:nvPr/>
        </p:nvSpPr>
        <p:spPr>
          <a:xfrm>
            <a:off x="5375920" y="1498399"/>
            <a:ext cx="6264696" cy="3730802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Art. 43 OPI</a:t>
            </a:r>
            <a:br>
              <a:rPr lang="de-CH" sz="2400" b="1" dirty="0"/>
            </a:br>
            <a:r>
              <a:rPr lang="de-CH" sz="2400" b="1" dirty="0" err="1"/>
              <a:t>Lavori</a:t>
            </a:r>
            <a:r>
              <a:rPr lang="de-CH" sz="2400" b="1" dirty="0"/>
              <a:t> </a:t>
            </a:r>
            <a:r>
              <a:rPr lang="de-CH" sz="2400" b="1" dirty="0" err="1"/>
              <a:t>su</a:t>
            </a:r>
            <a:r>
              <a:rPr lang="de-CH" sz="2400" b="1" dirty="0"/>
              <a:t> </a:t>
            </a:r>
            <a:r>
              <a:rPr lang="de-CH" sz="2400" b="1" dirty="0" err="1"/>
              <a:t>attrezzature</a:t>
            </a:r>
            <a:r>
              <a:rPr lang="de-CH" sz="2400" b="1" dirty="0"/>
              <a:t> di </a:t>
            </a:r>
            <a:r>
              <a:rPr lang="de-CH" sz="2400" b="1" dirty="0" err="1"/>
              <a:t>lavoro</a:t>
            </a:r>
            <a:br>
              <a:rPr lang="de-CH" sz="2400" dirty="0"/>
            </a:br>
            <a:r>
              <a:rPr lang="it-IT" sz="2400" dirty="0"/>
              <a:t>I lavori da eseguire in esercizio particolare, quali le operazioni di configurazione/riconfigurazione, messa a punto/regolazione, apprendimento, ricerca ed eliminazione dei guasti e pulizia, nonché i lavori di manutenzione possono essere effettuati soltanto su attrezzature </a:t>
            </a:r>
            <a:r>
              <a:rPr lang="it-IT" sz="2400" dirty="0">
                <a:solidFill>
                  <a:schemeClr val="accent1"/>
                </a:solidFill>
              </a:rPr>
              <a:t>precedentemente poste in stato tale da non creare situazioni pericolose</a:t>
            </a:r>
            <a:r>
              <a:rPr lang="de-CH" sz="24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10" name="Picture 2" descr="http://swwpicture.suvanet.ch/Website/Download.aspx?Purpose=AssetManager&amp;Random=4875978f-e2f4-4e13-a560-711a64df346b&amp;RelativeDownloadPath=\060312\cgir8atk\l9iucr97\88813_04.jpg">
            <a:extLst>
              <a:ext uri="{FF2B5EF4-FFF2-40B4-BE49-F238E27FC236}">
                <a16:creationId xmlns:a16="http://schemas.microsoft.com/office/drawing/2014/main" id="{8B6447E4-0686-4113-B648-C702CCF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 t="303" b="303"/>
          <a:stretch>
            <a:fillRect/>
          </a:stretch>
        </p:blipFill>
        <p:spPr bwMode="auto">
          <a:xfrm>
            <a:off x="547901" y="1507375"/>
            <a:ext cx="3819907" cy="446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124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1FF65-D4AD-4A2E-8C43-93DFB0E0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Mai </a:t>
            </a:r>
            <a:r>
              <a:rPr lang="de-CH" sz="2800" dirty="0" err="1"/>
              <a:t>dimenticare</a:t>
            </a:r>
            <a:r>
              <a:rPr lang="de-CH" sz="2800" dirty="0"/>
              <a:t> </a:t>
            </a:r>
            <a:r>
              <a:rPr lang="de-CH" sz="2800" dirty="0" err="1"/>
              <a:t>gli</a:t>
            </a:r>
            <a:r>
              <a:rPr lang="de-CH" sz="2800" dirty="0"/>
              <a:t> </a:t>
            </a:r>
            <a:r>
              <a:rPr lang="de-CH" sz="2800" dirty="0" err="1"/>
              <a:t>otto</a:t>
            </a:r>
            <a:r>
              <a:rPr lang="de-CH" sz="2800" dirty="0"/>
              <a:t> </a:t>
            </a:r>
            <a:r>
              <a:rPr lang="de-CH" sz="2800" dirty="0" err="1"/>
              <a:t>principi</a:t>
            </a:r>
            <a:r>
              <a:rPr lang="de-CH" sz="2800" dirty="0"/>
              <a:t> </a:t>
            </a:r>
            <a:r>
              <a:rPr lang="de-CH" sz="2800" dirty="0" err="1"/>
              <a:t>salvavita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3017F2-FA43-4AC3-8C41-D1475536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6995F-C632-4175-8874-E5F94AA3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D6563D-1AC9-4C54-A762-352E1E03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66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CCB273D-DD11-474E-84BD-53B5E1E94127}"/>
              </a:ext>
            </a:extLst>
          </p:cNvPr>
          <p:cNvSpPr txBox="1">
            <a:spLocks/>
          </p:cNvSpPr>
          <p:nvPr/>
        </p:nvSpPr>
        <p:spPr>
          <a:xfrm>
            <a:off x="479376" y="1412776"/>
            <a:ext cx="7200799" cy="4536504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 err="1"/>
              <a:t>Pianificazione</a:t>
            </a:r>
            <a:r>
              <a:rPr lang="de-CH" sz="2400" dirty="0"/>
              <a:t> </a:t>
            </a:r>
            <a:r>
              <a:rPr lang="de-CH" sz="2400" dirty="0" err="1"/>
              <a:t>accurata</a:t>
            </a:r>
            <a:r>
              <a:rPr lang="de-CH" sz="2400" dirty="0"/>
              <a:t> </a:t>
            </a:r>
            <a:r>
              <a:rPr lang="de-CH" sz="2400" dirty="0" err="1"/>
              <a:t>dei</a:t>
            </a:r>
            <a:r>
              <a:rPr lang="de-CH" sz="2400" dirty="0"/>
              <a:t> </a:t>
            </a:r>
            <a:r>
              <a:rPr lang="de-CH" sz="2400" dirty="0" err="1"/>
              <a:t>lavori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 err="1"/>
              <a:t>No</a:t>
            </a:r>
            <a:r>
              <a:rPr lang="de-CH" sz="2400" dirty="0"/>
              <a:t> alle </a:t>
            </a:r>
            <a:r>
              <a:rPr lang="de-CH" sz="2400" dirty="0" err="1"/>
              <a:t>improvvisazioni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 err="1"/>
              <a:t>Disinserire</a:t>
            </a:r>
            <a:r>
              <a:rPr lang="de-CH" sz="2400" dirty="0"/>
              <a:t> e </a:t>
            </a:r>
            <a:r>
              <a:rPr lang="de-CH" sz="2400" dirty="0" err="1"/>
              <a:t>mettere</a:t>
            </a:r>
            <a:r>
              <a:rPr lang="de-CH" sz="2400" dirty="0"/>
              <a:t> in </a:t>
            </a:r>
            <a:r>
              <a:rPr lang="de-CH" sz="2400" dirty="0" err="1"/>
              <a:t>sicurezza</a:t>
            </a:r>
            <a:r>
              <a:rPr lang="de-CH" sz="2400" dirty="0"/>
              <a:t> </a:t>
            </a:r>
            <a:r>
              <a:rPr lang="de-CH" sz="2400" dirty="0" err="1"/>
              <a:t>l'impianto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/>
              <a:t>Rendere </a:t>
            </a:r>
            <a:r>
              <a:rPr lang="de-CH" sz="2400" dirty="0" err="1"/>
              <a:t>innocue</a:t>
            </a:r>
            <a:r>
              <a:rPr lang="de-CH" sz="2400" dirty="0"/>
              <a:t> le </a:t>
            </a:r>
            <a:r>
              <a:rPr lang="de-CH" sz="2400" dirty="0" err="1"/>
              <a:t>energie</a:t>
            </a:r>
            <a:r>
              <a:rPr lang="de-CH" sz="2400" dirty="0"/>
              <a:t> </a:t>
            </a:r>
            <a:r>
              <a:rPr lang="de-CH" sz="2400" dirty="0" err="1"/>
              <a:t>residue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 err="1"/>
              <a:t>Evitare</a:t>
            </a:r>
            <a:r>
              <a:rPr lang="de-CH" sz="2400" dirty="0"/>
              <a:t> i </a:t>
            </a:r>
            <a:r>
              <a:rPr lang="de-CH" sz="2400" dirty="0" err="1"/>
              <a:t>rischi</a:t>
            </a:r>
            <a:r>
              <a:rPr lang="de-CH" sz="2400" dirty="0"/>
              <a:t> di </a:t>
            </a:r>
            <a:r>
              <a:rPr lang="de-CH" sz="2400" dirty="0" err="1"/>
              <a:t>caduta</a:t>
            </a:r>
            <a:r>
              <a:rPr lang="de-CH" sz="2400" dirty="0"/>
              <a:t> </a:t>
            </a:r>
            <a:r>
              <a:rPr lang="de-CH" sz="2400" dirty="0" err="1"/>
              <a:t>dall'alto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/>
              <a:t>Solo </a:t>
            </a:r>
            <a:r>
              <a:rPr lang="de-CH" sz="2400" dirty="0" err="1"/>
              <a:t>professionisti</a:t>
            </a:r>
            <a:r>
              <a:rPr lang="de-CH" sz="2400" dirty="0"/>
              <a:t> per i </a:t>
            </a:r>
            <a:r>
              <a:rPr lang="de-CH" sz="2400" dirty="0" err="1"/>
              <a:t>lavori</a:t>
            </a:r>
            <a:r>
              <a:rPr lang="de-CH" sz="2400" dirty="0"/>
              <a:t> </a:t>
            </a:r>
            <a:r>
              <a:rPr lang="de-CH" sz="2400" dirty="0" err="1"/>
              <a:t>elettrici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 err="1"/>
              <a:t>Evitare</a:t>
            </a:r>
            <a:r>
              <a:rPr lang="de-CH" sz="2400" dirty="0"/>
              <a:t> </a:t>
            </a:r>
            <a:r>
              <a:rPr lang="de-CH" sz="2400" dirty="0" err="1"/>
              <a:t>incendi</a:t>
            </a:r>
            <a:r>
              <a:rPr lang="de-CH" sz="2400" dirty="0"/>
              <a:t> </a:t>
            </a:r>
            <a:r>
              <a:rPr lang="de-CH" sz="2400" dirty="0" err="1"/>
              <a:t>ed</a:t>
            </a:r>
            <a:r>
              <a:rPr lang="de-CH" sz="2400" dirty="0"/>
              <a:t> </a:t>
            </a:r>
            <a:r>
              <a:rPr lang="de-CH" sz="2400" dirty="0" err="1"/>
              <a:t>esplosioni</a:t>
            </a:r>
            <a:endParaRPr lang="de-CH" sz="24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de-CH" sz="2400" dirty="0"/>
              <a:t>Aria </a:t>
            </a:r>
            <a:r>
              <a:rPr lang="de-CH" sz="2400" dirty="0" err="1"/>
              <a:t>pulita</a:t>
            </a:r>
            <a:r>
              <a:rPr lang="de-CH" sz="2400" dirty="0"/>
              <a:t> </a:t>
            </a:r>
            <a:r>
              <a:rPr lang="de-CH" sz="2400" dirty="0" err="1"/>
              <a:t>negli</a:t>
            </a:r>
            <a:r>
              <a:rPr lang="de-CH" sz="2400" dirty="0"/>
              <a:t> </a:t>
            </a:r>
            <a:r>
              <a:rPr lang="de-CH" sz="2400" dirty="0" err="1"/>
              <a:t>spazi</a:t>
            </a:r>
            <a:r>
              <a:rPr lang="de-CH" sz="2400" dirty="0"/>
              <a:t> </a:t>
            </a:r>
            <a:r>
              <a:rPr lang="de-CH" sz="2400" dirty="0" err="1"/>
              <a:t>ristretti</a:t>
            </a:r>
            <a:endParaRPr lang="de-CH" sz="2400" dirty="0"/>
          </a:p>
        </p:txBody>
      </p:sp>
      <p:pic>
        <p:nvPicPr>
          <p:cNvPr id="9" name="Picture 2" descr="C:\Users\bim\Desktop\leporello.PNG">
            <a:extLst>
              <a:ext uri="{FF2B5EF4-FFF2-40B4-BE49-F238E27FC236}">
                <a16:creationId xmlns:a16="http://schemas.microsoft.com/office/drawing/2014/main" id="{933DBAC3-1D53-423B-AC5B-37E757B7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1029210"/>
            <a:ext cx="2664296" cy="5352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4864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7259D-A9A2-4F20-A184-303E43A3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/>
              <a:t>Charta</a:t>
            </a:r>
            <a:r>
              <a:rPr lang="it-IT" sz="2800" dirty="0"/>
              <a:t> della sicurezza</a:t>
            </a:r>
            <a:br>
              <a:rPr lang="it-IT" sz="2800" dirty="0"/>
            </a:br>
            <a:r>
              <a:rPr lang="it-IT" sz="2800" dirty="0"/>
              <a:t>La base per una manutenzione sicura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0CE5C-CFA0-4956-8329-1E8CE2A8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2B996-5421-44C5-99E5-A3C07597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8E039-FFCC-478A-B5D0-1A74818B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67</a:t>
            </a:fld>
            <a:endParaRPr lang="de-CH" dirty="0"/>
          </a:p>
        </p:txBody>
      </p:sp>
      <p:sp>
        <p:nvSpPr>
          <p:cNvPr id="8" name="Textfeld 7">
            <a:hlinkClick r:id="rId3"/>
            <a:extLst>
              <a:ext uri="{FF2B5EF4-FFF2-40B4-BE49-F238E27FC236}">
                <a16:creationId xmlns:a16="http://schemas.microsoft.com/office/drawing/2014/main" id="{A69D7528-71E9-46C8-90A0-10E256736F48}"/>
              </a:ext>
            </a:extLst>
          </p:cNvPr>
          <p:cNvSpPr txBox="1"/>
          <p:nvPr/>
        </p:nvSpPr>
        <p:spPr>
          <a:xfrm>
            <a:off x="7758011" y="2276872"/>
            <a:ext cx="367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www.charta-sicurezza.ch/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8BB2A9-8D12-4970-9FE6-2C21607A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20" y="1421182"/>
            <a:ext cx="7135911" cy="4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2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E3F5E-F96D-4696-B71E-38CD8546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Link </a:t>
            </a:r>
            <a:r>
              <a:rPr lang="de-CH" sz="2800" dirty="0" err="1"/>
              <a:t>utili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CADF7-8901-4F79-8C26-31D7B829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F25C4-F447-427D-8825-FC43E6AE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0F03CE-B5D2-4350-97BF-45E84982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68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DACA7-95D7-412B-90B9-F0A3BC3C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8455025" cy="4792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rId2"/>
              </a:rPr>
              <a:t>www.suva.ch/manutenzione</a:t>
            </a:r>
            <a:r>
              <a:rPr lang="de-CH" dirty="0"/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>
                <a:hlinkClick r:id="rId3"/>
              </a:rPr>
              <a:t>www.suva.ch/regole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b="1" dirty="0" err="1"/>
              <a:t>Manutenzione</a:t>
            </a:r>
            <a:r>
              <a:rPr lang="de-CH" dirty="0">
                <a:sym typeface="Wingdings" panose="05000000000000000000" pitchFamily="2" charset="2"/>
              </a:rPr>
              <a:t>  </a:t>
            </a:r>
            <a:r>
              <a:rPr lang="de-CH" dirty="0" err="1">
                <a:sym typeface="Wingdings" panose="05000000000000000000" pitchFamily="2" charset="2"/>
              </a:rPr>
              <a:t>Avvia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il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programma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didattico</a:t>
            </a:r>
            <a:endParaRPr lang="de-CH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rId4"/>
              </a:rPr>
              <a:t>www.suva.ch/esempi-infortuni</a:t>
            </a:r>
            <a:endParaRPr lang="de-CH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rId5"/>
              </a:rPr>
              <a:t>www.sapros.ch</a:t>
            </a:r>
            <a:endParaRPr lang="de-CH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dirty="0">
                <a:hlinkClick r:id="rId6"/>
              </a:rPr>
              <a:t>www.suva.ch</a:t>
            </a:r>
            <a:endParaRPr lang="de-CH" dirty="0"/>
          </a:p>
          <a:p>
            <a:pPr marL="0" indent="0">
              <a:lnSpc>
                <a:spcPct val="150000"/>
              </a:lnSpc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C4BAE7-636E-4DEE-AD5C-37D9D3E4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581128"/>
            <a:ext cx="32099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56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D1591-2A4A-432E-917D-43A5D542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Misure personali</a:t>
            </a:r>
            <a:br>
              <a:rPr lang="it-IT" sz="2800" dirty="0"/>
            </a:br>
            <a:r>
              <a:rPr lang="it-IT" sz="2800" dirty="0"/>
              <a:t>Ponetevi le seguenti domande: 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E1248A-F1D9-4311-BA82-3D6648E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7AD734-5A01-4452-BAC7-F7CA1448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476B8-661F-44D3-94EE-5959E31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69</a:t>
            </a:fld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E7DBB9-2A8B-4EE2-B439-634DE2D37192}"/>
              </a:ext>
            </a:extLst>
          </p:cNvPr>
          <p:cNvSpPr/>
          <p:nvPr/>
        </p:nvSpPr>
        <p:spPr>
          <a:xfrm>
            <a:off x="573380" y="1556792"/>
            <a:ext cx="11233248" cy="44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In vista di una manutenzione, si pianificano e si preparano i lavori in modo accurato?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Le competenze e le responsabilità sono regolamentate?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Il personale è qualificato e addestrato?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Gli strumenti e i DPI necessari sono a disposizione?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Avete individuato i potenziali pericoli?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Sapete se ci sono energie residue?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Avete un numero sufficiente di lucchetti personali e dispositivi di chiusura?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Si rispettano le regole stabilite anche quando c'è un guasto urgente da eliminare?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Il superiore interviene in caso di mancato rispetto delle regole?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it-IT" sz="2000" dirty="0"/>
              <a:t>Il superiore vigila costantemente sul rispetto delle regole di sicurezza?</a:t>
            </a:r>
          </a:p>
        </p:txBody>
      </p:sp>
    </p:spTree>
    <p:extLst>
      <p:ext uri="{BB962C8B-B14F-4D97-AF65-F5344CB8AC3E}">
        <p14:creationId xmlns:p14="http://schemas.microsoft.com/office/powerpoint/2010/main" val="224445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DE363-6110-43D0-AB41-DC609831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Qui</a:t>
            </a:r>
            <a:r>
              <a:rPr lang="de-DE" sz="2800" dirty="0"/>
              <a:t> </a:t>
            </a:r>
            <a:r>
              <a:rPr lang="de-DE" sz="2800" dirty="0" err="1"/>
              <a:t>una</a:t>
            </a:r>
            <a:r>
              <a:rPr lang="de-DE" sz="2800" dirty="0"/>
              <a:t> </a:t>
            </a:r>
            <a:r>
              <a:rPr lang="de-DE" sz="2800" dirty="0" err="1"/>
              <a:t>persona</a:t>
            </a:r>
            <a:r>
              <a:rPr lang="de-DE" sz="2800" dirty="0"/>
              <a:t> ha </a:t>
            </a:r>
            <a:r>
              <a:rPr lang="de-DE" sz="2800" dirty="0" err="1"/>
              <a:t>perso</a:t>
            </a:r>
            <a:r>
              <a:rPr lang="de-DE" sz="2800" dirty="0"/>
              <a:t> la </a:t>
            </a:r>
            <a:r>
              <a:rPr lang="de-DE" sz="2800" dirty="0" err="1"/>
              <a:t>vita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83BE2-8B7A-42C8-AD4A-E820100E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E560C9-13F8-4A27-8600-753C2625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DAD37-542A-4CAC-9713-F8563489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Bildplatzhalter 4" descr="Einklemmen_quer_9.11.2011.jpg">
            <a:extLst>
              <a:ext uri="{FF2B5EF4-FFF2-40B4-BE49-F238E27FC236}">
                <a16:creationId xmlns:a16="http://schemas.microsoft.com/office/drawing/2014/main" id="{66AF1C59-8526-44BF-9F1D-E4BBF2DA4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/>
          <a:srcRect r="21041"/>
          <a:stretch/>
        </p:blipFill>
        <p:spPr>
          <a:xfrm>
            <a:off x="551384" y="1268760"/>
            <a:ext cx="5615470" cy="3993957"/>
          </a:xfrm>
        </p:spPr>
      </p:pic>
      <p:sp>
        <p:nvSpPr>
          <p:cNvPr id="8" name="Inhaltsplatzhalter 33">
            <a:extLst>
              <a:ext uri="{FF2B5EF4-FFF2-40B4-BE49-F238E27FC236}">
                <a16:creationId xmlns:a16="http://schemas.microsoft.com/office/drawing/2014/main" id="{1EABD592-F478-4A83-A5B8-F4BD59AAE0A5}"/>
              </a:ext>
            </a:extLst>
          </p:cNvPr>
          <p:cNvSpPr txBox="1">
            <a:spLocks/>
          </p:cNvSpPr>
          <p:nvPr/>
        </p:nvSpPr>
        <p:spPr>
          <a:xfrm>
            <a:off x="6384616" y="1268760"/>
            <a:ext cx="5256000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sz="2400" dirty="0"/>
              <a:t>La </a:t>
            </a:r>
            <a:r>
              <a:rPr lang="de-DE" sz="2400" dirty="0" err="1"/>
              <a:t>macchina</a:t>
            </a:r>
            <a:r>
              <a:rPr lang="de-DE" sz="2400" dirty="0"/>
              <a:t> non </a:t>
            </a:r>
            <a:r>
              <a:rPr lang="de-DE" sz="2400" dirty="0" err="1"/>
              <a:t>era</a:t>
            </a:r>
            <a:r>
              <a:rPr lang="de-DE" sz="2400" dirty="0"/>
              <a:t> </a:t>
            </a:r>
            <a:r>
              <a:rPr lang="de-DE" sz="2400" dirty="0" err="1"/>
              <a:t>protetta</a:t>
            </a:r>
            <a:r>
              <a:rPr lang="de-DE" sz="2400" dirty="0"/>
              <a:t> </a:t>
            </a:r>
            <a:r>
              <a:rPr lang="de-DE" sz="2400" dirty="0" err="1"/>
              <a:t>dall'avviamento</a:t>
            </a:r>
            <a:r>
              <a:rPr lang="de-DE" sz="2400" dirty="0"/>
              <a:t> </a:t>
            </a:r>
            <a:r>
              <a:rPr lang="de-DE" sz="2400" dirty="0" err="1"/>
              <a:t>inatesso</a:t>
            </a:r>
            <a:r>
              <a:rPr lang="de-DE" sz="2400" dirty="0"/>
              <a:t>.</a:t>
            </a:r>
          </a:p>
          <a:p>
            <a:pPr marL="0" lv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CH" sz="2400" dirty="0">
                <a:hlinkClick r:id="rId4"/>
              </a:rPr>
              <a:t>www.suva.ch/esempi-infortuni</a:t>
            </a:r>
            <a:r>
              <a:rPr lang="de-CH" sz="2400" dirty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CH" sz="2400" dirty="0" err="1">
                <a:sym typeface="Wingdings" panose="05000000000000000000" pitchFamily="2" charset="2"/>
              </a:rPr>
              <a:t>M</a:t>
            </a:r>
            <a:r>
              <a:rPr lang="de-CH" sz="2400" dirty="0" err="1"/>
              <a:t>anutenzione</a:t>
            </a:r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869987-1301-4978-978C-26ECE727692D}"/>
              </a:ext>
            </a:extLst>
          </p:cNvPr>
          <p:cNvSpPr txBox="1"/>
          <p:nvPr/>
        </p:nvSpPr>
        <p:spPr>
          <a:xfrm>
            <a:off x="11064552" y="437763"/>
            <a:ext cx="5760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5400" dirty="0">
                <a:sym typeface="Wingdings 2"/>
              </a:rPr>
              <a:t></a:t>
            </a:r>
            <a:endParaRPr lang="de-CH" sz="5400" dirty="0"/>
          </a:p>
        </p:txBody>
      </p:sp>
    </p:spTree>
    <p:extLst>
      <p:ext uri="{BB962C8B-B14F-4D97-AF65-F5344CB8AC3E}">
        <p14:creationId xmlns:p14="http://schemas.microsoft.com/office/powerpoint/2010/main" val="8511594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C5F64-DA77-4597-BBB7-B467B57E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Pensate</a:t>
            </a:r>
            <a:r>
              <a:rPr lang="de-CH" sz="2800" dirty="0"/>
              <a:t> alla </a:t>
            </a:r>
            <a:r>
              <a:rPr lang="de-CH" sz="2800" dirty="0" err="1"/>
              <a:t>vostra</a:t>
            </a:r>
            <a:r>
              <a:rPr lang="de-CH" sz="2800" dirty="0"/>
              <a:t> </a:t>
            </a:r>
            <a:r>
              <a:rPr lang="de-CH" sz="2800" dirty="0" err="1"/>
              <a:t>salute</a:t>
            </a:r>
            <a:r>
              <a:rPr lang="de-CH" sz="2800" dirty="0"/>
              <a:t>, a </a:t>
            </a:r>
            <a:r>
              <a:rPr lang="de-CH" sz="2800" dirty="0" err="1"/>
              <a:t>quella</a:t>
            </a:r>
            <a:r>
              <a:rPr lang="de-CH" sz="2800" dirty="0"/>
              <a:t> </a:t>
            </a:r>
            <a:r>
              <a:rPr lang="de-CH" sz="2800" dirty="0" err="1"/>
              <a:t>dei</a:t>
            </a:r>
            <a:r>
              <a:rPr lang="de-CH" sz="2800" dirty="0"/>
              <a:t> </a:t>
            </a:r>
            <a:r>
              <a:rPr lang="de-CH" sz="2800" dirty="0" err="1"/>
              <a:t>vostri</a:t>
            </a:r>
            <a:r>
              <a:rPr lang="de-CH" sz="2800" dirty="0"/>
              <a:t> </a:t>
            </a:r>
            <a:r>
              <a:rPr lang="de-CH" sz="2800" dirty="0" err="1"/>
              <a:t>colleghi</a:t>
            </a:r>
            <a:r>
              <a:rPr lang="de-CH" sz="2800" dirty="0"/>
              <a:t> e </a:t>
            </a:r>
            <a:r>
              <a:rPr lang="de-CH" sz="2800" dirty="0" err="1"/>
              <a:t>abbiatene</a:t>
            </a:r>
            <a:r>
              <a:rPr lang="de-CH" sz="2800" dirty="0"/>
              <a:t> </a:t>
            </a:r>
            <a:r>
              <a:rPr lang="de-CH" sz="2800" dirty="0" err="1"/>
              <a:t>cura</a:t>
            </a:r>
            <a:r>
              <a:rPr lang="de-CH" sz="2800" dirty="0"/>
              <a:t>!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CD0E25-3A59-4624-AFF2-B95B47E0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9BE2B-C2C5-417D-893A-90D88724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7B5C0-5A65-4DDA-B238-1638C6F3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70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8918E53-A44E-4184-97D4-1FD8EDE5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11089232" cy="4018834"/>
          </a:xfrm>
        </p:spPr>
        <p:txBody>
          <a:bodyPr/>
          <a:lstStyle/>
          <a:p>
            <a:pPr algn="ctr">
              <a:lnSpc>
                <a:spcPct val="2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b="1" dirty="0" err="1"/>
              <a:t>Pianificazione</a:t>
            </a:r>
            <a:r>
              <a:rPr lang="de-CH" b="1" dirty="0"/>
              <a:t> </a:t>
            </a:r>
            <a:r>
              <a:rPr lang="de-CH" b="1" dirty="0" err="1"/>
              <a:t>accurata</a:t>
            </a:r>
            <a:endParaRPr lang="de-CH" b="1" dirty="0"/>
          </a:p>
          <a:p>
            <a:pPr algn="ctr">
              <a:lnSpc>
                <a:spcPct val="2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b="1" dirty="0" err="1"/>
              <a:t>No</a:t>
            </a:r>
            <a:r>
              <a:rPr lang="de-CH" b="1" dirty="0"/>
              <a:t> alle </a:t>
            </a:r>
            <a:r>
              <a:rPr lang="de-CH" b="1" dirty="0" err="1"/>
              <a:t>improvvisazioni</a:t>
            </a:r>
            <a:endParaRPr lang="de-CH" b="1" dirty="0"/>
          </a:p>
          <a:p>
            <a:pPr algn="ctr">
              <a:lnSpc>
                <a:spcPct val="2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b="1" dirty="0"/>
              <a:t>STOP in </a:t>
            </a:r>
            <a:r>
              <a:rPr lang="de-CH" b="1" dirty="0" err="1"/>
              <a:t>caso</a:t>
            </a:r>
            <a:r>
              <a:rPr lang="de-CH" b="1" dirty="0"/>
              <a:t> di </a:t>
            </a:r>
            <a:r>
              <a:rPr lang="de-CH" b="1" dirty="0" err="1"/>
              <a:t>pericolo</a:t>
            </a:r>
            <a:r>
              <a:rPr lang="de-CH" b="1" dirty="0"/>
              <a:t>!</a:t>
            </a:r>
          </a:p>
          <a:p>
            <a:pPr algn="ctr"/>
            <a:endParaRPr lang="de-CH" b="1" dirty="0"/>
          </a:p>
          <a:p>
            <a:pPr algn="ctr">
              <a:buNone/>
            </a:pPr>
            <a:r>
              <a:rPr lang="de-CH" sz="3600" b="1" dirty="0">
                <a:solidFill>
                  <a:schemeClr val="accent1"/>
                </a:solidFill>
              </a:rPr>
              <a:t>Grazie!</a:t>
            </a:r>
          </a:p>
          <a:p>
            <a:endParaRPr lang="de-CH" dirty="0"/>
          </a:p>
          <a:p>
            <a:pPr algn="ctr">
              <a:buNone/>
            </a:pPr>
            <a:r>
              <a:rPr lang="de-CH" sz="2000" dirty="0"/>
              <a:t>www.suva.ch/manutenzione</a:t>
            </a:r>
          </a:p>
        </p:txBody>
      </p:sp>
    </p:spTree>
    <p:extLst>
      <p:ext uri="{BB962C8B-B14F-4D97-AF65-F5344CB8AC3E}">
        <p14:creationId xmlns:p14="http://schemas.microsoft.com/office/powerpoint/2010/main" val="329743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5FE99-66D5-47C6-BA52-79377E1D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Muore</a:t>
            </a:r>
            <a:r>
              <a:rPr lang="de-DE" sz="2800" dirty="0"/>
              <a:t> </a:t>
            </a:r>
            <a:r>
              <a:rPr lang="de-DE" sz="2800" dirty="0" err="1"/>
              <a:t>schiacciato</a:t>
            </a:r>
            <a:r>
              <a:rPr lang="de-DE" sz="2800" dirty="0"/>
              <a:t> </a:t>
            </a:r>
            <a:r>
              <a:rPr lang="de-DE" sz="2800" dirty="0" err="1"/>
              <a:t>dal</a:t>
            </a:r>
            <a:r>
              <a:rPr lang="de-DE" sz="2800" dirty="0"/>
              <a:t> </a:t>
            </a:r>
            <a:r>
              <a:rPr lang="de-DE" sz="2800" dirty="0" err="1"/>
              <a:t>ponte</a:t>
            </a:r>
            <a:r>
              <a:rPr lang="de-DE" sz="2800" dirty="0"/>
              <a:t> </a:t>
            </a:r>
            <a:r>
              <a:rPr lang="de-DE" sz="2800" dirty="0" err="1"/>
              <a:t>sollevatore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C79C1-3C75-4DA3-99A2-F5770C8D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A2659E-0684-4001-8391-80C5F25D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FEC93E-9BD6-45FF-B6D9-EF063317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Bildplatzhalter 12">
            <a:extLst>
              <a:ext uri="{FF2B5EF4-FFF2-40B4-BE49-F238E27FC236}">
                <a16:creationId xmlns:a16="http://schemas.microsoft.com/office/drawing/2014/main" id="{3B9E1EAA-C56A-4397-8EF8-75C6FECCC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122" b="5122"/>
          <a:stretch>
            <a:fillRect/>
          </a:stretch>
        </p:blipFill>
        <p:spPr>
          <a:xfrm>
            <a:off x="551384" y="1304393"/>
            <a:ext cx="6957942" cy="3545024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0C2F383-D5B3-4C09-A525-DD709CAE382C}"/>
              </a:ext>
            </a:extLst>
          </p:cNvPr>
          <p:cNvSpPr txBox="1"/>
          <p:nvPr/>
        </p:nvSpPr>
        <p:spPr>
          <a:xfrm>
            <a:off x="551384" y="5013176"/>
            <a:ext cx="110892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400" dirty="0"/>
              <a:t>Il </a:t>
            </a:r>
            <a:r>
              <a:rPr lang="de-DE" sz="2400" dirty="0" err="1"/>
              <a:t>sollevatore</a:t>
            </a:r>
            <a:r>
              <a:rPr lang="de-DE" sz="2400" dirty="0"/>
              <a:t> si è </a:t>
            </a:r>
            <a:r>
              <a:rPr lang="de-DE" sz="2400" dirty="0" err="1"/>
              <a:t>abbassato</a:t>
            </a:r>
            <a:r>
              <a:rPr lang="de-DE" sz="2400" dirty="0"/>
              <a:t> a causa </a:t>
            </a:r>
            <a:r>
              <a:rPr lang="de-DE" sz="2400" dirty="0" err="1"/>
              <a:t>dell'energia</a:t>
            </a:r>
            <a:r>
              <a:rPr lang="de-DE" sz="2400" dirty="0"/>
              <a:t> </a:t>
            </a:r>
            <a:r>
              <a:rPr lang="de-DE" sz="2400" dirty="0" err="1"/>
              <a:t>residua</a:t>
            </a:r>
            <a:r>
              <a:rPr lang="de-DE" sz="2400" dirty="0"/>
              <a:t> non </a:t>
            </a:r>
            <a:r>
              <a:rPr lang="de-DE" sz="2400" dirty="0" err="1"/>
              <a:t>messa</a:t>
            </a:r>
            <a:r>
              <a:rPr lang="de-DE" sz="2400" dirty="0"/>
              <a:t> in </a:t>
            </a:r>
            <a:r>
              <a:rPr lang="de-DE" sz="2400" dirty="0" err="1"/>
              <a:t>sicurezza</a:t>
            </a:r>
            <a:r>
              <a:rPr lang="de-DE" sz="2400" dirty="0"/>
              <a:t>.</a:t>
            </a:r>
            <a:endParaRPr lang="de-CH" sz="2400" dirty="0"/>
          </a:p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CH" sz="2400" dirty="0">
                <a:hlinkClick r:id="rId4"/>
              </a:rPr>
              <a:t>www.suva.ch/esempi-infortuni</a:t>
            </a:r>
            <a:r>
              <a:rPr lang="de-CH" sz="2400" dirty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CH" sz="2400" dirty="0" err="1">
                <a:sym typeface="Wingdings" panose="05000000000000000000" pitchFamily="2" charset="2"/>
              </a:rPr>
              <a:t>M</a:t>
            </a:r>
            <a:r>
              <a:rPr lang="de-CH" sz="2400" dirty="0" err="1"/>
              <a:t>anutenzione</a:t>
            </a:r>
            <a:endParaRPr lang="de-CH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FBAB5C-F315-4F98-8BB4-11EE3445837D}"/>
              </a:ext>
            </a:extLst>
          </p:cNvPr>
          <p:cNvSpPr txBox="1"/>
          <p:nvPr/>
        </p:nvSpPr>
        <p:spPr>
          <a:xfrm>
            <a:off x="11064552" y="437763"/>
            <a:ext cx="5760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5400" dirty="0">
                <a:sym typeface="Wingdings 2"/>
              </a:rPr>
              <a:t></a:t>
            </a:r>
            <a:endParaRPr lang="de-CH" sz="5400" dirty="0"/>
          </a:p>
        </p:txBody>
      </p:sp>
    </p:spTree>
    <p:extLst>
      <p:ext uri="{BB962C8B-B14F-4D97-AF65-F5344CB8AC3E}">
        <p14:creationId xmlns:p14="http://schemas.microsoft.com/office/powerpoint/2010/main" val="291582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18EF2-874C-4AA2-AA9E-FF269BC9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/>
              <a:t>Qui</a:t>
            </a:r>
            <a:r>
              <a:rPr lang="de-CH" sz="2800" dirty="0"/>
              <a:t> </a:t>
            </a:r>
            <a:r>
              <a:rPr lang="de-CH" sz="2800" dirty="0" err="1"/>
              <a:t>l'operatore</a:t>
            </a:r>
            <a:r>
              <a:rPr lang="de-CH" sz="2800" dirty="0"/>
              <a:t> </a:t>
            </a:r>
            <a:r>
              <a:rPr lang="de-CH" sz="2800" dirty="0" err="1"/>
              <a:t>rischia</a:t>
            </a:r>
            <a:r>
              <a:rPr lang="de-CH" sz="2800" dirty="0"/>
              <a:t> di </a:t>
            </a:r>
            <a:r>
              <a:rPr lang="de-CH" sz="2800" dirty="0" err="1"/>
              <a:t>essere</a:t>
            </a:r>
            <a:r>
              <a:rPr lang="de-CH" sz="2800" dirty="0"/>
              <a:t> </a:t>
            </a:r>
            <a:r>
              <a:rPr lang="de-CH" sz="2800" dirty="0" err="1"/>
              <a:t>afferrato</a:t>
            </a:r>
            <a:r>
              <a:rPr lang="de-CH" sz="2800" dirty="0"/>
              <a:t> </a:t>
            </a:r>
            <a:r>
              <a:rPr lang="de-CH" sz="2800" dirty="0" err="1"/>
              <a:t>dal</a:t>
            </a:r>
            <a:r>
              <a:rPr lang="de-CH" sz="2800" dirty="0"/>
              <a:t> </a:t>
            </a:r>
            <a:r>
              <a:rPr lang="de-CH" sz="2800" dirty="0" err="1"/>
              <a:t>rullo</a:t>
            </a:r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F76EAD-7720-49B9-953A-6A1B0C89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04.12.2018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81636-FCE1-49F0-A230-BB65CAEA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La sicurezza nella manutenzione è affare di tutti!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24DE2-93CA-4E69-9763-A7835144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7" name="Bildplatzhalter 12" descr="Clipboard02.jpg">
            <a:extLst>
              <a:ext uri="{FF2B5EF4-FFF2-40B4-BE49-F238E27FC236}">
                <a16:creationId xmlns:a16="http://schemas.microsoft.com/office/drawing/2014/main" id="{03E3E4FE-9805-4811-B363-6E1C14591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1384" y="1268760"/>
            <a:ext cx="8994932" cy="4320000"/>
          </a:xfrm>
        </p:spPr>
      </p:pic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5F0DFC13-F482-482A-8469-703E00E500CD}"/>
              </a:ext>
            </a:extLst>
          </p:cNvPr>
          <p:cNvSpPr txBox="1">
            <a:spLocks/>
          </p:cNvSpPr>
          <p:nvPr/>
        </p:nvSpPr>
        <p:spPr>
          <a:xfrm>
            <a:off x="551384" y="5658685"/>
            <a:ext cx="8994932" cy="360040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 err="1"/>
              <a:t>Perché</a:t>
            </a:r>
            <a:r>
              <a:rPr lang="de-DE" sz="2400" dirty="0"/>
              <a:t> </a:t>
            </a:r>
            <a:r>
              <a:rPr lang="de-DE" sz="2400" dirty="0" err="1"/>
              <a:t>manca</a:t>
            </a:r>
            <a:r>
              <a:rPr lang="de-DE" sz="2400" dirty="0"/>
              <a:t> </a:t>
            </a:r>
            <a:r>
              <a:rPr lang="de-DE" sz="2400" dirty="0" err="1"/>
              <a:t>il</a:t>
            </a:r>
            <a:r>
              <a:rPr lang="de-DE" sz="2400" dirty="0"/>
              <a:t> </a:t>
            </a:r>
            <a:r>
              <a:rPr lang="de-DE" sz="2400" dirty="0" err="1"/>
              <a:t>riparo</a:t>
            </a:r>
            <a:r>
              <a:rPr lang="de-DE" sz="2400" dirty="0"/>
              <a:t>?</a:t>
            </a:r>
            <a:endParaRPr lang="de-CH" sz="2400" dirty="0"/>
          </a:p>
        </p:txBody>
      </p:sp>
      <p:pic>
        <p:nvPicPr>
          <p:cNvPr id="9" name="Picture 2" descr="http://t1.gstatic.com/images?q=tbn:ANd9GcSxd0z89-4KVf0z4Pptf_m0BOsrWASokgSrNOwZeuz7GaRmdoMf">
            <a:extLst>
              <a:ext uri="{FF2B5EF4-FFF2-40B4-BE49-F238E27FC236}">
                <a16:creationId xmlns:a16="http://schemas.microsoft.com/office/drawing/2014/main" id="{5E8053FB-52AD-4FB9-8C82-6621AC01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88488" y="1268760"/>
            <a:ext cx="115212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615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Office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Präsentation neu 16x9" id="{E7CA00A1-A211-4154-A205-255763A27660}" vid="{A29AE915-65CE-4711-BEF6-426AF1363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DE_Präsentation_neu2</Template>
  <TotalTime>0</TotalTime>
  <Words>6686</Words>
  <Application>Microsoft Office PowerPoint</Application>
  <PresentationFormat>Breitbild</PresentationFormat>
  <Paragraphs>1183</Paragraphs>
  <Slides>70</Slides>
  <Notes>65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6" baseType="lpstr">
      <vt:lpstr>Arial</vt:lpstr>
      <vt:lpstr>Calibri</vt:lpstr>
      <vt:lpstr>Symbol</vt:lpstr>
      <vt:lpstr>Wingdings</vt:lpstr>
      <vt:lpstr>Wingdings 2</vt:lpstr>
      <vt:lpstr>Office</vt:lpstr>
      <vt:lpstr>La sicurezza nella manutenzione è affare di tutti!</vt:lpstr>
      <vt:lpstr>Introduzione</vt:lpstr>
      <vt:lpstr>Esempio di un programma di formazione</vt:lpstr>
      <vt:lpstr>Un venerdì nero: un film sulla responsa-bilità in materia di sicurezza sul lavoro</vt:lpstr>
      <vt:lpstr>La manutenzione è un'attività pericolosa, bisogna esserne consapevoli!</vt:lpstr>
      <vt:lpstr>Sembra tutto a posto, ma la tragedia è dietro l'angolo</vt:lpstr>
      <vt:lpstr>Qui una persona ha perso la vita</vt:lpstr>
      <vt:lpstr>Muore schiacciato dal ponte sollevatore</vt:lpstr>
      <vt:lpstr>Qui l'operatore rischia di essere afferrato dal rullo</vt:lpstr>
      <vt:lpstr>Infortuni gravi: cause principali</vt:lpstr>
      <vt:lpstr>Cause e responsabilità </vt:lpstr>
      <vt:lpstr>Analisi degli infortuni          (accertati dalla Suva)</vt:lpstr>
      <vt:lpstr>Ognuno ha una precisa responsabilità</vt:lpstr>
      <vt:lpstr>La manutenzione prevede:</vt:lpstr>
      <vt:lpstr>Primo gruppo di lavoro «Pericoli»</vt:lpstr>
      <vt:lpstr>Pericolo – misure</vt:lpstr>
      <vt:lpstr>Il catalogo dei pericoli</vt:lpstr>
      <vt:lpstr>Gruppo di lavoro «Pericoli» Esempio: ponte sollevatore</vt:lpstr>
      <vt:lpstr>Gruppo di lavoro «Pericoli» Esempio: carroponte, altezza 8 m</vt:lpstr>
      <vt:lpstr>Gruppo di lavoro «Pericoli» Esempio tratto dall'azienda</vt:lpstr>
      <vt:lpstr>Infortunio tragico – Retrospettiva delle persone coinvolte nel caso</vt:lpstr>
      <vt:lpstr>Otto regoli vitali per la vostra incolumità</vt:lpstr>
      <vt:lpstr>Le otto regole vitali in formato tascabile</vt:lpstr>
      <vt:lpstr>Dalla teoria alla pratica</vt:lpstr>
      <vt:lpstr>Regola 1: pianifichiamo con cura gli interventi di manutenzione </vt:lpstr>
      <vt:lpstr>Regola 1: pianifichiamo con cura gli interventi di manutenzione </vt:lpstr>
      <vt:lpstr>In qualità di superiore ecco i miei doveri per una corretta pianificazione dei lavori</vt:lpstr>
      <vt:lpstr>Regola 2: no alle improvvisazioni, neppure quando eliminiamo un guasto</vt:lpstr>
      <vt:lpstr>Regel 2: Wir verzichten auf Improvisationen - auch beim Beheben von Störungen</vt:lpstr>
      <vt:lpstr>Cosa significa in concreto?</vt:lpstr>
      <vt:lpstr>Regola 3: prima di iniziare i lavori disinseriamo l'impianto e lo mettiamo in sicurezza</vt:lpstr>
      <vt:lpstr>Regola 3: prima di iniziare i lavori disinseriamo l'impianto e lo mettiamo in sicurezza</vt:lpstr>
      <vt:lpstr>Regola 3: «lockout» e «tagout»</vt:lpstr>
      <vt:lpstr>Film Napo  «Il lucchetto che ti salva»</vt:lpstr>
      <vt:lpstr>Regola 3: altri sistemi lockout</vt:lpstr>
      <vt:lpstr>Regola 4: rendiamo innocue le energie residue negli impianti</vt:lpstr>
      <vt:lpstr>Regola 4: rendiamo innocue le energie residue negli impianti</vt:lpstr>
      <vt:lpstr>Regola 4: esempi di energie residue</vt:lpstr>
      <vt:lpstr>Regola 4: lavorare su macchine in moto Gerarchia delle misure</vt:lpstr>
      <vt:lpstr>Regola 4: intervenire su macchine in moto è un compito delicato</vt:lpstr>
      <vt:lpstr>Regola 5: ci proteggiamo dalle cadute dall'alto</vt:lpstr>
      <vt:lpstr>Regola 5: ci proteggiamo dalle cadute dall'alto</vt:lpstr>
      <vt:lpstr>Regola 5: per non cadere dall'alto  Gerarchia delle misure</vt:lpstr>
      <vt:lpstr>Regola 5: per non cadere dall'alto  Gerarchia delle misure</vt:lpstr>
      <vt:lpstr>Regola 5: per non cadere dall'alto  Gerarchia delle misure</vt:lpstr>
      <vt:lpstr>Regola 5: per non cadere dall'alto  Gerarchia delle misure</vt:lpstr>
      <vt:lpstr>Regola 6: solo professionisti per i lavori elettrici </vt:lpstr>
      <vt:lpstr>Regola 6: solo professionisti per i lavori elettrici </vt:lpstr>
      <vt:lpstr>Regola 6: i lavori con l'elettricità sono per professionisti – le risposte a 4 domande</vt:lpstr>
      <vt:lpstr>Regola 6: solo professionisti per i lavori elettrici  </vt:lpstr>
      <vt:lpstr>Regola 6: solo professionisti per i lavori elettrici  </vt:lpstr>
      <vt:lpstr>Regola 7: evitare incendi ed esplosioni</vt:lpstr>
      <vt:lpstr>Regola 7: evitare incendi ed esplosioni</vt:lpstr>
      <vt:lpstr>Regola 7: evitare incendi ed esplosioni </vt:lpstr>
      <vt:lpstr>Regola 8: aria pulita negli spazi ristretti  </vt:lpstr>
      <vt:lpstr>Regola 8: aria pulita negli spazi ristretti </vt:lpstr>
      <vt:lpstr>Regola 8: aria pulita negli spazi ristretti</vt:lpstr>
      <vt:lpstr>Secondo gruppo di lavoro «Misure di protezione»</vt:lpstr>
      <vt:lpstr>Gruppo di lavoro «Misure di protezione» Esempio: ponte sollevatore</vt:lpstr>
      <vt:lpstr>Gruppo di lavoro «Misure di protezione» Esempio: carroponte, altezza 8m</vt:lpstr>
      <vt:lpstr>Lavoro di gruppo «Misure di protezione» Esempio proprio</vt:lpstr>
      <vt:lpstr>Fondamenti giuridici in materia di manutenzione  </vt:lpstr>
      <vt:lpstr>Ordinanza sulla prevenzione degli infortuni e delle malattie professionali (OPI) </vt:lpstr>
      <vt:lpstr>Ordinanza sulla prevenzione degli infortuni e delle malattie professionali (OPI)</vt:lpstr>
      <vt:lpstr>Ordinanza sulla prevenzione degli infortuni e delle malattie professionali (OPI)</vt:lpstr>
      <vt:lpstr>Mai dimenticare gli otto principi salvavita</vt:lpstr>
      <vt:lpstr>Charta della sicurezza La base per una manutenzione sicura</vt:lpstr>
      <vt:lpstr>Link utili</vt:lpstr>
      <vt:lpstr>Misure personali Ponetevi le seguenti domande: </vt:lpstr>
      <vt:lpstr>Pensate alla vostra salute, a quella dei vostri colleghi e abbiatene cura!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Sichere Instandhaltung betrifft uns alle!</dc:title>
  <dc:creator>Scodeller Pia (SPI)</dc:creator>
  <cp:lastModifiedBy>Erwin von Moos</cp:lastModifiedBy>
  <cp:revision>196</cp:revision>
  <dcterms:created xsi:type="dcterms:W3CDTF">2018-08-23T12:27:36Z</dcterms:created>
  <dcterms:modified xsi:type="dcterms:W3CDTF">2018-12-04T15:42:02Z</dcterms:modified>
</cp:coreProperties>
</file>