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5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Lst>
  <p:sldSz cx="12192000" cy="6858000"/>
  <p:notesSz cx="6858000" cy="9144000"/>
  <p:custDataLst>
    <p:tags r:id="rId73"/>
  </p:custDataLst>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5065" userDrawn="1">
          <p15:clr>
            <a:srgbClr val="A4A3A4"/>
          </p15:clr>
        </p15:guide>
        <p15:guide id="3" orient="horz" pos="38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200"/>
    <a:srgbClr val="FFC180"/>
    <a:srgbClr val="B3B3B3"/>
    <a:srgbClr val="80DCE7"/>
    <a:srgbClr val="F2F2F2"/>
    <a:srgbClr val="00B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251B765-F91A-4008-8DD1-53D880B8B698}">
  <a:tblStyle styleId="{8251B765-F91A-4008-8DD1-53D880B8B698}" styleName="SUVA">
    <a:tblBg>
      <a:effect>
        <a:effectLst/>
      </a:effect>
    </a:tblBg>
    <a:wholeTbl>
      <a:tcTxStyle b="off" i="off">
        <a:fontRef idx="minor"/>
        <a:schemeClr val="tx1"/>
      </a:tcTxStyle>
      <a:tcStyle>
        <a:tcBdr>
          <a:left>
            <a:ln>
              <a:noFill/>
            </a:ln>
          </a:left>
          <a:right>
            <a:ln>
              <a:noFill/>
            </a:ln>
          </a:right>
          <a:top>
            <a:ln w="2117" cap="flat" cmpd="sng" algn="ctr">
              <a:solidFill>
                <a:schemeClr val="dk1"/>
              </a:solidFill>
              <a:prstDash val="solid"/>
            </a:ln>
          </a:top>
          <a:bottom>
            <a:ln w="2117" cap="flat" cmpd="sng" algn="ctr">
              <a:solidFill>
                <a:schemeClr val="dk1"/>
              </a:solidFill>
              <a:prstDash val="solid"/>
            </a:ln>
          </a:bottom>
          <a:insideH>
            <a:ln w="2117" cap="flat" cmpd="sng" algn="ctr">
              <a:solidFill>
                <a:schemeClr val="dk1"/>
              </a:solidFill>
              <a:prstDash val="solid"/>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accent1"/>
      </a:tcTxStyle>
      <a:tcStyle>
        <a:tcBdr>
          <a:left>
            <a:ln>
              <a:noFill/>
            </a:ln>
          </a:left>
          <a:right>
            <a:ln>
              <a:noFill/>
            </a:ln>
          </a:right>
          <a:top>
            <a:ln w="2117" cap="flat" cmpd="sng" algn="ctr">
              <a:solidFill>
                <a:schemeClr val="dk2"/>
              </a:solidFill>
              <a:prstDash val="solid"/>
            </a:ln>
          </a:top>
          <a:bottom>
            <a:ln w="12700" cap="flat" cmpd="sng" algn="ctr">
              <a:solidFill>
                <a:schemeClr val="accent1"/>
              </a:solidFill>
              <a:prstDash val="solid"/>
            </a:ln>
          </a:bottom>
          <a:insideH>
            <a:ln>
              <a:noFill/>
            </a:ln>
          </a:insideH>
          <a:insideV>
            <a:ln>
              <a:noFill/>
            </a:ln>
          </a:insideV>
          <a:tl2br>
            <a:ln>
              <a:noFill/>
            </a:ln>
          </a:tl2br>
          <a:tr2bl>
            <a:ln>
              <a:noFill/>
            </a:ln>
          </a:tr2bl>
        </a:tcBdr>
        <a:fill>
          <a:noFill/>
        </a:fill>
      </a:tcStyle>
    </a:lastRow>
    <a:firstRow>
      <a:tcTxStyle b="on" i="off">
        <a:fontRef idx="minor"/>
        <a:schemeClr val="dk2"/>
      </a:tcTxStyle>
      <a:tcStyle>
        <a:tcBdr>
          <a:left>
            <a:ln>
              <a:noFill/>
            </a:ln>
          </a:left>
          <a:right>
            <a:ln>
              <a:noFill/>
            </a:ln>
          </a:right>
          <a:top>
            <a:ln>
              <a:noFill/>
            </a:ln>
          </a:top>
          <a:bottom>
            <a:ln w="8466" cap="flat" cmpd="sng" algn="ctr">
              <a:solidFill>
                <a:schemeClr val="dk2"/>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937" autoAdjust="0"/>
  </p:normalViewPr>
  <p:slideViewPr>
    <p:cSldViewPr showGuides="1">
      <p:cViewPr varScale="1">
        <p:scale>
          <a:sx n="104" d="100"/>
          <a:sy n="104" d="100"/>
        </p:scale>
        <p:origin x="126" y="288"/>
      </p:cViewPr>
      <p:guideLst>
        <p:guide orient="horz" pos="981"/>
        <p:guide pos="5065"/>
        <p:guide orient="horz" pos="388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579"/>
    </p:cViewPr>
  </p:sorterViewPr>
  <p:notesViewPr>
    <p:cSldViewPr showGuides="1">
      <p:cViewPr varScale="1">
        <p:scale>
          <a:sx n="73" d="100"/>
          <a:sy n="73" d="100"/>
        </p:scale>
        <p:origin x="291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12814802266536E-2"/>
          <c:y val="9.3666732549124568E-2"/>
          <c:w val="0.49332601078766897"/>
          <c:h val="0.82225630239330771"/>
        </c:manualLayout>
      </c:layout>
      <c:pieChart>
        <c:varyColors val="1"/>
        <c:ser>
          <c:idx val="0"/>
          <c:order val="0"/>
          <c:explosion val="25"/>
          <c:dLbls>
            <c:dLbl>
              <c:idx val="0"/>
              <c:layout>
                <c:manualLayout>
                  <c:x val="-0.13827805611601041"/>
                  <c:y val="-0.354071378345148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90-4982-9CFE-26E7AF87C9EC}"/>
                </c:ext>
              </c:extLst>
            </c:dLbl>
            <c:dLbl>
              <c:idx val="1"/>
              <c:layout>
                <c:manualLayout>
                  <c:x val="1.7839785651793526E-2"/>
                  <c:y val="-2.0668926800816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90-4982-9CFE-26E7AF87C9EC}"/>
                </c:ext>
              </c:extLst>
            </c:dLbl>
            <c:dLbl>
              <c:idx val="2"/>
              <c:layout>
                <c:manualLayout>
                  <c:x val="0"/>
                  <c:y val="7.541559277316642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90-4982-9CFE-26E7AF87C9EC}"/>
                </c:ext>
              </c:extLst>
            </c:dLbl>
            <c:dLbl>
              <c:idx val="3"/>
              <c:layout>
                <c:manualLayout>
                  <c:x val="-3.9513244995580045E-4"/>
                  <c:y val="1.9443474211201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90-4982-9CFE-26E7AF87C9EC}"/>
                </c:ext>
              </c:extLst>
            </c:dLbl>
            <c:dLbl>
              <c:idx val="4"/>
              <c:layout>
                <c:manualLayout>
                  <c:x val="7.1425524934383394E-2"/>
                  <c:y val="6.94444444444462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90-4982-9CFE-26E7AF87C9EC}"/>
                </c:ext>
              </c:extLst>
            </c:dLbl>
            <c:spPr>
              <a:noFill/>
              <a:ln>
                <a:noFill/>
              </a:ln>
              <a:effectLst/>
            </c:spPr>
            <c:txPr>
              <a:bodyPr/>
              <a:lstStyle/>
              <a:p>
                <a:pPr>
                  <a:defRPr sz="2400"/>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Tabelle1!$C$8:$C$12</c:f>
              <c:strCache>
                <c:ptCount val="5"/>
                <c:pt idx="0">
                  <c:v>Risque mécanique </c:v>
                </c:pt>
                <c:pt idx="1">
                  <c:v>Chute de hauteur </c:v>
                </c:pt>
                <c:pt idx="2">
                  <c:v>Electricité</c:v>
                </c:pt>
                <c:pt idx="3">
                  <c:v>Atmosphère dangereuse </c:v>
                </c:pt>
                <c:pt idx="4">
                  <c:v>Divers</c:v>
                </c:pt>
              </c:strCache>
            </c:strRef>
          </c:cat>
          <c:val>
            <c:numRef>
              <c:f>Tabelle1!$D$8:$D$12</c:f>
              <c:numCache>
                <c:formatCode>0%</c:formatCode>
                <c:ptCount val="5"/>
                <c:pt idx="0">
                  <c:v>0.5</c:v>
                </c:pt>
                <c:pt idx="1">
                  <c:v>0.2</c:v>
                </c:pt>
                <c:pt idx="2">
                  <c:v>0.12000000000000002</c:v>
                </c:pt>
                <c:pt idx="3">
                  <c:v>0.12000000000000002</c:v>
                </c:pt>
                <c:pt idx="4">
                  <c:v>6.0000000000000032E-2</c:v>
                </c:pt>
              </c:numCache>
            </c:numRef>
          </c:val>
          <c:extLst>
            <c:ext xmlns:c16="http://schemas.microsoft.com/office/drawing/2014/chart" uri="{C3380CC4-5D6E-409C-BE32-E72D297353CC}">
              <c16:uniqueId val="{00000005-6C90-4982-9CFE-26E7AF87C9EC}"/>
            </c:ext>
          </c:extLst>
        </c:ser>
        <c:dLbls>
          <c:showLegendKey val="0"/>
          <c:showVal val="0"/>
          <c:showCatName val="0"/>
          <c:showSerName val="0"/>
          <c:showPercent val="0"/>
          <c:showBubbleSize val="0"/>
          <c:showLeaderLines val="0"/>
        </c:dLbls>
        <c:firstSliceAng val="0"/>
      </c:pieChart>
    </c:plotArea>
    <c:legend>
      <c:legendPos val="r"/>
      <c:legendEntry>
        <c:idx val="0"/>
        <c:txPr>
          <a:bodyPr/>
          <a:lstStyle/>
          <a:p>
            <a:pPr>
              <a:defRPr sz="2400"/>
            </a:pPr>
            <a:endParaRPr lang="de-DE"/>
          </a:p>
        </c:txPr>
      </c:legendEntry>
      <c:legendEntry>
        <c:idx val="1"/>
        <c:txPr>
          <a:bodyPr/>
          <a:lstStyle/>
          <a:p>
            <a:pPr>
              <a:defRPr sz="2400"/>
            </a:pPr>
            <a:endParaRPr lang="de-DE"/>
          </a:p>
        </c:txPr>
      </c:legendEntry>
      <c:legendEntry>
        <c:idx val="2"/>
        <c:txPr>
          <a:bodyPr/>
          <a:lstStyle/>
          <a:p>
            <a:pPr>
              <a:defRPr sz="2400"/>
            </a:pPr>
            <a:endParaRPr lang="de-DE"/>
          </a:p>
        </c:txPr>
      </c:legendEntry>
      <c:legendEntry>
        <c:idx val="3"/>
        <c:txPr>
          <a:bodyPr/>
          <a:lstStyle/>
          <a:p>
            <a:pPr>
              <a:defRPr sz="2400"/>
            </a:pPr>
            <a:endParaRPr lang="de-DE"/>
          </a:p>
        </c:txPr>
      </c:legendEntry>
      <c:legendEntry>
        <c:idx val="4"/>
        <c:txPr>
          <a:bodyPr/>
          <a:lstStyle/>
          <a:p>
            <a:pPr>
              <a:defRPr sz="2400"/>
            </a:pPr>
            <a:endParaRPr lang="de-DE"/>
          </a:p>
        </c:txPr>
      </c:legendEntry>
      <c:layout>
        <c:manualLayout>
          <c:xMode val="edge"/>
          <c:yMode val="edge"/>
          <c:x val="0.54482636849873822"/>
          <c:y val="7.7952251120369437E-2"/>
          <c:w val="0.42997798705953716"/>
          <c:h val="0.78282591177929961"/>
        </c:manualLayout>
      </c:layout>
      <c:overlay val="0"/>
      <c:txPr>
        <a:bodyPr/>
        <a:lstStyle/>
        <a:p>
          <a:pPr>
            <a:defRPr sz="24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a:pPr>
            <a:r>
              <a:rPr lang="fr-CH" sz="2400" b="1" dirty="0"/>
              <a:t>Répartition par activité [%]</a:t>
            </a:r>
          </a:p>
        </c:rich>
      </c:tx>
      <c:layout>
        <c:manualLayout>
          <c:xMode val="edge"/>
          <c:yMode val="edge"/>
          <c:x val="0.34414415389402198"/>
          <c:y val="1.7212176327226512E-2"/>
        </c:manualLayout>
      </c:layout>
      <c:overlay val="0"/>
    </c:title>
    <c:autoTitleDeleted val="0"/>
    <c:plotArea>
      <c:layout/>
      <c:barChart>
        <c:barDir val="bar"/>
        <c:grouping val="clustered"/>
        <c:varyColors val="0"/>
        <c:ser>
          <c:idx val="0"/>
          <c:order val="0"/>
          <c:tx>
            <c:strRef>
              <c:f>Tabelle1!$B$1</c:f>
              <c:strCache>
                <c:ptCount val="1"/>
                <c:pt idx="0">
                  <c:v>Activité [%]</c:v>
                </c:pt>
              </c:strCache>
            </c:strRef>
          </c:tx>
          <c:invertIfNegative val="0"/>
          <c:cat>
            <c:strRef>
              <c:f>Tabelle1!$A$2:$A$6</c:f>
              <c:strCache>
                <c:ptCount val="5"/>
                <c:pt idx="0">
                  <c:v>Nettoyage</c:v>
                </c:pt>
                <c:pt idx="1">
                  <c:v>Réglage, ajustement</c:v>
                </c:pt>
                <c:pt idx="2">
                  <c:v>Dépannage</c:v>
                </c:pt>
                <c:pt idx="3">
                  <c:v>Réparation</c:v>
                </c:pt>
                <c:pt idx="4">
                  <c:v>Maintenance</c:v>
                </c:pt>
              </c:strCache>
            </c:strRef>
          </c:cat>
          <c:val>
            <c:numRef>
              <c:f>Tabelle1!$B$2:$B$6</c:f>
              <c:numCache>
                <c:formatCode>General</c:formatCode>
                <c:ptCount val="5"/>
                <c:pt idx="0">
                  <c:v>23</c:v>
                </c:pt>
                <c:pt idx="1">
                  <c:v>12</c:v>
                </c:pt>
                <c:pt idx="2">
                  <c:v>36</c:v>
                </c:pt>
                <c:pt idx="3">
                  <c:v>12</c:v>
                </c:pt>
                <c:pt idx="4">
                  <c:v>14</c:v>
                </c:pt>
              </c:numCache>
            </c:numRef>
          </c:val>
          <c:extLst>
            <c:ext xmlns:c16="http://schemas.microsoft.com/office/drawing/2014/chart" uri="{C3380CC4-5D6E-409C-BE32-E72D297353CC}">
              <c16:uniqueId val="{00000000-94D9-43A2-90AB-D52AE59D18CA}"/>
            </c:ext>
          </c:extLst>
        </c:ser>
        <c:dLbls>
          <c:showLegendKey val="0"/>
          <c:showVal val="0"/>
          <c:showCatName val="0"/>
          <c:showSerName val="0"/>
          <c:showPercent val="0"/>
          <c:showBubbleSize val="0"/>
        </c:dLbls>
        <c:gapWidth val="150"/>
        <c:axId val="533594720"/>
        <c:axId val="533597072"/>
      </c:barChart>
      <c:catAx>
        <c:axId val="533594720"/>
        <c:scaling>
          <c:orientation val="minMax"/>
        </c:scaling>
        <c:delete val="0"/>
        <c:axPos val="l"/>
        <c:numFmt formatCode="General" sourceLinked="0"/>
        <c:majorTickMark val="out"/>
        <c:minorTickMark val="none"/>
        <c:tickLblPos val="nextTo"/>
        <c:txPr>
          <a:bodyPr/>
          <a:lstStyle/>
          <a:p>
            <a:pPr>
              <a:defRPr sz="1800"/>
            </a:pPr>
            <a:endParaRPr lang="de-DE"/>
          </a:p>
        </c:txPr>
        <c:crossAx val="533597072"/>
        <c:crosses val="autoZero"/>
        <c:auto val="1"/>
        <c:lblAlgn val="ctr"/>
        <c:lblOffset val="100"/>
        <c:noMultiLvlLbl val="0"/>
      </c:catAx>
      <c:valAx>
        <c:axId val="533597072"/>
        <c:scaling>
          <c:orientation val="minMax"/>
        </c:scaling>
        <c:delete val="0"/>
        <c:axPos val="b"/>
        <c:majorGridlines/>
        <c:numFmt formatCode="General" sourceLinked="1"/>
        <c:majorTickMark val="out"/>
        <c:minorTickMark val="none"/>
        <c:tickLblPos val="nextTo"/>
        <c:crossAx val="533594720"/>
        <c:crosses val="autoZero"/>
        <c:crossBetween val="between"/>
      </c:valAx>
    </c:plotArea>
    <c:plotVisOnly val="1"/>
    <c:dispBlanksAs val="gap"/>
    <c:showDLblsOverMax val="0"/>
  </c:chart>
  <c:spPr>
    <a:ln>
      <a:solidFill>
        <a:schemeClr val="accent1"/>
      </a:solidFill>
    </a:ln>
  </c:spPr>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a:pPr>
            <a:r>
              <a:rPr lang="fr-CH" sz="2400" b="1" dirty="0"/>
              <a:t>Répartition par fonction [%]</a:t>
            </a:r>
          </a:p>
        </c:rich>
      </c:tx>
      <c:layout>
        <c:manualLayout>
          <c:xMode val="edge"/>
          <c:yMode val="edge"/>
          <c:x val="0.35346554655194962"/>
          <c:y val="7.1854156122570748E-2"/>
        </c:manualLayout>
      </c:layout>
      <c:overlay val="0"/>
    </c:title>
    <c:autoTitleDeleted val="0"/>
    <c:plotArea>
      <c:layout/>
      <c:barChart>
        <c:barDir val="bar"/>
        <c:grouping val="clustered"/>
        <c:varyColors val="0"/>
        <c:ser>
          <c:idx val="0"/>
          <c:order val="0"/>
          <c:tx>
            <c:strRef>
              <c:f>Tabelle1!$B$10</c:f>
              <c:strCache>
                <c:ptCount val="1"/>
                <c:pt idx="0">
                  <c:v>Fonction [%] </c:v>
                </c:pt>
              </c:strCache>
            </c:strRef>
          </c:tx>
          <c:spPr>
            <a:ln>
              <a:solidFill>
                <a:schemeClr val="accent1"/>
              </a:solidFill>
            </a:ln>
          </c:spPr>
          <c:invertIfNegative val="0"/>
          <c:cat>
            <c:strRef>
              <c:f>Tabelle1!$A$11:$A$12</c:f>
              <c:strCache>
                <c:ptCount val="2"/>
                <c:pt idx="0">
                  <c:v>Opérateur de la machine</c:v>
                </c:pt>
                <c:pt idx="1">
                  <c:v>Personnel de maintenance</c:v>
                </c:pt>
              </c:strCache>
            </c:strRef>
          </c:cat>
          <c:val>
            <c:numRef>
              <c:f>Tabelle1!$B$11:$B$12</c:f>
              <c:numCache>
                <c:formatCode>General</c:formatCode>
                <c:ptCount val="2"/>
                <c:pt idx="0">
                  <c:v>60</c:v>
                </c:pt>
                <c:pt idx="1">
                  <c:v>31</c:v>
                </c:pt>
              </c:numCache>
            </c:numRef>
          </c:val>
          <c:extLst>
            <c:ext xmlns:c16="http://schemas.microsoft.com/office/drawing/2014/chart" uri="{C3380CC4-5D6E-409C-BE32-E72D297353CC}">
              <c16:uniqueId val="{00000000-EBDD-48C3-8C75-A87760A359E6}"/>
            </c:ext>
          </c:extLst>
        </c:ser>
        <c:dLbls>
          <c:showLegendKey val="0"/>
          <c:showVal val="0"/>
          <c:showCatName val="0"/>
          <c:showSerName val="0"/>
          <c:showPercent val="0"/>
          <c:showBubbleSize val="0"/>
        </c:dLbls>
        <c:gapWidth val="150"/>
        <c:axId val="533595112"/>
        <c:axId val="533593152"/>
      </c:barChart>
      <c:catAx>
        <c:axId val="533595112"/>
        <c:scaling>
          <c:orientation val="minMax"/>
        </c:scaling>
        <c:delete val="0"/>
        <c:axPos val="l"/>
        <c:numFmt formatCode="General" sourceLinked="0"/>
        <c:majorTickMark val="out"/>
        <c:minorTickMark val="none"/>
        <c:tickLblPos val="nextTo"/>
        <c:txPr>
          <a:bodyPr/>
          <a:lstStyle/>
          <a:p>
            <a:pPr>
              <a:defRPr sz="1800"/>
            </a:pPr>
            <a:endParaRPr lang="de-DE"/>
          </a:p>
        </c:txPr>
        <c:crossAx val="533593152"/>
        <c:crosses val="autoZero"/>
        <c:auto val="1"/>
        <c:lblAlgn val="ctr"/>
        <c:lblOffset val="100"/>
        <c:noMultiLvlLbl val="0"/>
      </c:catAx>
      <c:valAx>
        <c:axId val="533593152"/>
        <c:scaling>
          <c:orientation val="minMax"/>
        </c:scaling>
        <c:delete val="0"/>
        <c:axPos val="b"/>
        <c:majorGridlines/>
        <c:numFmt formatCode="General" sourceLinked="1"/>
        <c:majorTickMark val="out"/>
        <c:minorTickMark val="none"/>
        <c:tickLblPos val="nextTo"/>
        <c:crossAx val="533595112"/>
        <c:crosses val="autoZero"/>
        <c:crossBetween val="between"/>
      </c:valAx>
    </c:plotArea>
    <c:plotVisOnly val="1"/>
    <c:dispBlanksAs val="gap"/>
    <c:showDLblsOverMax val="0"/>
  </c:chart>
  <c:spPr>
    <a:ln>
      <a:solidFill>
        <a:srgbClr val="4F81BD"/>
      </a:solidFill>
    </a:ln>
  </c:spPr>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964F2824-2273-47B4-9B81-88E62B2A873E}"/>
              </a:ext>
            </a:extLst>
          </p:cNvPr>
          <p:cNvSpPr txBox="1">
            <a:spLocks/>
          </p:cNvSpPr>
          <p:nvPr/>
        </p:nvSpPr>
        <p:spPr>
          <a:xfrm>
            <a:off x="613686" y="7884728"/>
            <a:ext cx="5066108" cy="241651"/>
          </a:xfrm>
          <a:prstGeom prst="rect">
            <a:avLst/>
          </a:prstGeom>
        </p:spPr>
        <p:txBody>
          <a:bodyPr vert="horz" lIns="0" tIns="0" rIns="0" bIns="0" rtlCol="0" anchor="b"/>
          <a:lstStyle>
            <a:defPPr>
              <a:defRPr lang="aa-ET"/>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100" dirty="0">
                <a:latin typeface="Arial" panose="020B0604020202020204" pitchFamily="34" charset="0"/>
                <a:cs typeface="Arial" panose="020B0604020202020204" pitchFamily="34" charset="0"/>
              </a:rPr>
              <a:t>Suva/ALH: Urs Haberstich</a:t>
            </a:r>
            <a:endParaRPr lang="de-CH" sz="1100" dirty="0">
              <a:latin typeface="Arial" panose="020B0604020202020204" pitchFamily="34" charset="0"/>
              <a:cs typeface="Arial" pitchFamily="34" charset="0"/>
            </a:endParaRPr>
          </a:p>
        </p:txBody>
      </p:sp>
      <p:sp>
        <p:nvSpPr>
          <p:cNvPr id="7" name="Foliennummernplatzhalter 4">
            <a:extLst>
              <a:ext uri="{FF2B5EF4-FFF2-40B4-BE49-F238E27FC236}">
                <a16:creationId xmlns:a16="http://schemas.microsoft.com/office/drawing/2014/main" id="{6BD5FF58-A46C-4C66-9056-B1540E5940EE}"/>
              </a:ext>
            </a:extLst>
          </p:cNvPr>
          <p:cNvSpPr txBox="1">
            <a:spLocks/>
          </p:cNvSpPr>
          <p:nvPr/>
        </p:nvSpPr>
        <p:spPr>
          <a:xfrm>
            <a:off x="5805264" y="7884368"/>
            <a:ext cx="548650" cy="242011"/>
          </a:xfrm>
          <a:prstGeom prst="rect">
            <a:avLst/>
          </a:prstGeom>
        </p:spPr>
        <p:txBody>
          <a:bodyPr vert="horz" lIns="0" tIns="0" rIns="0" bIns="0" rtlCol="0" anchor="b"/>
          <a:lstStyle>
            <a:defPPr>
              <a:defRPr lang="aa-ET"/>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EDED56-44F4-4D24-A59B-1F3BA9878543}" type="slidenum">
              <a:rPr lang="de-CH" sz="1100" smtClean="0">
                <a:latin typeface="Arial" panose="020B0604020202020204" pitchFamily="34" charset="0"/>
                <a:cs typeface="Arial" pitchFamily="34" charset="0"/>
              </a:rPr>
              <a:pPr/>
              <a:t>‹Nr.›</a:t>
            </a:fld>
            <a:endParaRPr lang="de-CH" sz="1100" dirty="0">
              <a:latin typeface="Arial" panose="020B0604020202020204" pitchFamily="34" charset="0"/>
              <a:cs typeface="Arial" pitchFamily="34" charset="0"/>
            </a:endParaRPr>
          </a:p>
        </p:txBody>
      </p:sp>
      <p:sp>
        <p:nvSpPr>
          <p:cNvPr id="8" name="Kopfzeilenplatzhalter 8">
            <a:extLst>
              <a:ext uri="{FF2B5EF4-FFF2-40B4-BE49-F238E27FC236}">
                <a16:creationId xmlns:a16="http://schemas.microsoft.com/office/drawing/2014/main" id="{B9611FF1-3FCB-4D08-BB34-4E113DB58B9E}"/>
              </a:ext>
            </a:extLst>
          </p:cNvPr>
          <p:cNvSpPr txBox="1">
            <a:spLocks/>
          </p:cNvSpPr>
          <p:nvPr/>
        </p:nvSpPr>
        <p:spPr>
          <a:xfrm>
            <a:off x="476672" y="1995"/>
            <a:ext cx="3059790" cy="512304"/>
          </a:xfrm>
          <a:prstGeom prst="rect">
            <a:avLst/>
          </a:prstGeom>
        </p:spPr>
        <p:txBody>
          <a:bodyPr vert="horz" lIns="94427" tIns="47213" rIns="94427" bIns="47213" rtlCol="0"/>
          <a:lstStyle>
            <a:defPPr>
              <a:defRPr lang="aa-ET"/>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100" dirty="0">
                <a:latin typeface="Arial" panose="020B0604020202020204" pitchFamily="34" charset="0"/>
                <a:cs typeface="Arial" panose="020B0604020202020204" pitchFamily="34" charset="0"/>
              </a:rPr>
              <a:t>«Maintenance sûre» </a:t>
            </a:r>
          </a:p>
          <a:p>
            <a:endParaRPr lang="de-CH" sz="900" dirty="0">
              <a:latin typeface="Arial" panose="020B0604020202020204" pitchFamily="34" charset="0"/>
              <a:cs typeface="Arial" panose="020B0604020202020204" pitchFamily="34" charset="0"/>
            </a:endParaRPr>
          </a:p>
        </p:txBody>
      </p:sp>
      <p:sp>
        <p:nvSpPr>
          <p:cNvPr id="9" name="Kopfzeilenplatzhalter 8">
            <a:extLst>
              <a:ext uri="{FF2B5EF4-FFF2-40B4-BE49-F238E27FC236}">
                <a16:creationId xmlns:a16="http://schemas.microsoft.com/office/drawing/2014/main" id="{6E5FEFCB-32BF-4B0B-9752-E6654B9A3337}"/>
              </a:ext>
            </a:extLst>
          </p:cNvPr>
          <p:cNvSpPr txBox="1">
            <a:spLocks/>
          </p:cNvSpPr>
          <p:nvPr/>
        </p:nvSpPr>
        <p:spPr>
          <a:xfrm>
            <a:off x="4589649" y="1995"/>
            <a:ext cx="1867124" cy="512304"/>
          </a:xfrm>
          <a:prstGeom prst="rect">
            <a:avLst/>
          </a:prstGeom>
        </p:spPr>
        <p:txBody>
          <a:bodyPr vert="horz" lIns="94427" tIns="47213" rIns="94427" bIns="47213" rtlCol="0"/>
          <a:lstStyle>
            <a:lvl1pPr algn="l">
              <a:defRPr sz="1200"/>
            </a:lvl1pPr>
          </a:lstStyle>
          <a:p>
            <a:pPr algn="r" defTabSz="944267">
              <a:defRPr/>
            </a:pPr>
            <a:r>
              <a:rPr lang="fr-CH" sz="1100" dirty="0">
                <a:latin typeface="Arial" panose="020B0604020202020204" pitchFamily="34" charset="0"/>
                <a:cs typeface="Arial" panose="020B0604020202020204" pitchFamily="34" charset="0"/>
              </a:rPr>
              <a:t>Atelier Suva </a:t>
            </a:r>
          </a:p>
          <a:p>
            <a:pPr algn="r" defTabSz="944267">
              <a:defRPr/>
            </a:pPr>
            <a:endParaRPr lang="de-CH" sz="1100" dirty="0">
              <a:latin typeface="Arial" panose="020B0604020202020204" pitchFamily="34" charset="0"/>
              <a:cs typeface="Arial" panose="020B0604020202020204" pitchFamily="34" charset="0"/>
            </a:endParaRPr>
          </a:p>
          <a:p>
            <a:pPr defTabSz="944267">
              <a:defRPr/>
            </a:pPr>
            <a:endParaRPr lang="de-CH"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70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800" y="3176"/>
            <a:ext cx="2971800" cy="458788"/>
          </a:xfrm>
          <a:prstGeom prst="rect">
            <a:avLst/>
          </a:prstGeom>
        </p:spPr>
        <p:txBody>
          <a:bodyPr vert="horz" lIns="91440" tIns="45720" rIns="91440" bIns="45720" rtlCol="0"/>
          <a:lstStyle>
            <a:lvl1pPr algn="l">
              <a:defRPr sz="1200"/>
            </a:lvl1pPr>
          </a:lstStyle>
          <a:p>
            <a:r>
              <a:rPr lang="fr-CH" dirty="0"/>
              <a:t>«Maintenance sûre» </a:t>
            </a:r>
          </a:p>
          <a:p>
            <a:endParaRPr lang="en-US" dirty="0"/>
          </a:p>
        </p:txBody>
      </p:sp>
      <p:sp>
        <p:nvSpPr>
          <p:cNvPr id="3" name="Date Placeholder 2"/>
          <p:cNvSpPr>
            <a:spLocks noGrp="1"/>
          </p:cNvSpPr>
          <p:nvPr>
            <p:ph type="dt" idx="1"/>
          </p:nvPr>
        </p:nvSpPr>
        <p:spPr>
          <a:xfrm>
            <a:off x="4783180" y="10019"/>
            <a:ext cx="1511319" cy="458788"/>
          </a:xfrm>
          <a:prstGeom prst="rect">
            <a:avLst/>
          </a:prstGeom>
        </p:spPr>
        <p:txBody>
          <a:bodyPr vert="horz" lIns="91440" tIns="45720" rIns="91440" bIns="45720" rtlCol="0"/>
          <a:lstStyle>
            <a:lvl1pPr algn="r">
              <a:defRPr sz="1200"/>
            </a:lvl1pPr>
          </a:lstStyle>
          <a:p>
            <a:r>
              <a:rPr lang="fr-CH" dirty="0"/>
              <a:t>Atelier Suva </a:t>
            </a:r>
          </a:p>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ußzeilenplatzhalter 3">
            <a:extLst>
              <a:ext uri="{FF2B5EF4-FFF2-40B4-BE49-F238E27FC236}">
                <a16:creationId xmlns:a16="http://schemas.microsoft.com/office/drawing/2014/main" id="{1B7D742F-4C77-4984-AAB2-ED0DD03C5F5E}"/>
              </a:ext>
            </a:extLst>
          </p:cNvPr>
          <p:cNvSpPr txBox="1">
            <a:spLocks/>
          </p:cNvSpPr>
          <p:nvPr/>
        </p:nvSpPr>
        <p:spPr>
          <a:xfrm>
            <a:off x="685800" y="8213110"/>
            <a:ext cx="5066108" cy="241651"/>
          </a:xfrm>
          <a:prstGeom prst="rect">
            <a:avLst/>
          </a:prstGeom>
        </p:spPr>
        <p:txBody>
          <a:bodyPr vert="horz" lIns="0" tIns="0" rIns="0" bIns="0" rtlCol="0" anchor="b"/>
          <a:lst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1100" dirty="0"/>
              <a:t>Suva/ALH: Urs Haberstich</a:t>
            </a:r>
            <a:endParaRPr lang="de-CH" sz="1100" dirty="0">
              <a:latin typeface="Arial" pitchFamily="34" charset="0"/>
              <a:cs typeface="Arial" pitchFamily="34" charset="0"/>
            </a:endParaRPr>
          </a:p>
        </p:txBody>
      </p:sp>
      <p:sp>
        <p:nvSpPr>
          <p:cNvPr id="9" name="Foliennummernplatzhalter 6">
            <a:extLst>
              <a:ext uri="{FF2B5EF4-FFF2-40B4-BE49-F238E27FC236}">
                <a16:creationId xmlns:a16="http://schemas.microsoft.com/office/drawing/2014/main" id="{9568B4FB-0B06-415B-B4A4-3781B771FA78}"/>
              </a:ext>
            </a:extLst>
          </p:cNvPr>
          <p:cNvSpPr>
            <a:spLocks noGrp="1"/>
          </p:cNvSpPr>
          <p:nvPr>
            <p:ph type="sldNum" sz="quarter" idx="5"/>
          </p:nvPr>
        </p:nvSpPr>
        <p:spPr>
          <a:xfrm>
            <a:off x="5373141" y="8213110"/>
            <a:ext cx="921358" cy="242011"/>
          </a:xfrm>
          <a:prstGeom prst="rect">
            <a:avLst/>
          </a:prstGeom>
        </p:spPr>
        <p:txBody>
          <a:bodyPr vert="horz" lIns="0" tIns="0" rIns="0" bIns="0" rtlCol="0" anchor="b"/>
          <a:lstStyle>
            <a:lvl1pPr algn="r">
              <a:defRPr sz="1000">
                <a:latin typeface="Arial" pitchFamily="34" charset="0"/>
                <a:cs typeface="Arial" pitchFamily="34" charset="0"/>
              </a:defRPr>
            </a:lvl1pPr>
          </a:lstStyle>
          <a:p>
            <a:fld id="{58A1D1FF-D179-48E5-BC0C-2825C2E3F40B}" type="slidenum">
              <a:rPr lang="de-CH" smtClean="0"/>
              <a:pPr/>
              <a:t>‹Nr.›</a:t>
            </a:fld>
            <a:endParaRPr lang="de-CH"/>
          </a:p>
        </p:txBody>
      </p:sp>
    </p:spTree>
    <p:extLst>
      <p:ext uri="{BB962C8B-B14F-4D97-AF65-F5344CB8AC3E}">
        <p14:creationId xmlns:p14="http://schemas.microsoft.com/office/powerpoint/2010/main" val="97310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sapros.ch/maintenanc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admin.ch/ch/f/rs/832_30/index.html"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admin.ch/ch/d/sr/832_30/index.htm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admin.ch/ch/d/sr/832_30/index.htm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suva.ch/startseite-suva/service-suva/kommunikation-suva/podcasts/podcast-pro-industrie/podcasts-tv-spots-suva.htm"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44604" indent="-244604">
              <a:buFont typeface="+mj-lt"/>
              <a:buAutoNum type="arabicPeriod"/>
            </a:pPr>
            <a:r>
              <a:rPr lang="fr-CH" dirty="0"/>
              <a:t>Faites en sorte que ce transparent soit déjà visible lorsque les participants entrent dans la pièce. </a:t>
            </a:r>
          </a:p>
          <a:p>
            <a:pPr marL="244604" indent="-244604">
              <a:buFont typeface="+mj-lt"/>
              <a:buAutoNum type="arabicPeriod"/>
            </a:pPr>
            <a:r>
              <a:rPr lang="fr-CH" dirty="0"/>
              <a:t>Souhaitez la bienvenue à vos collaborateurs et commencez votre exposé. </a:t>
            </a:r>
          </a:p>
          <a:p>
            <a:pPr marL="244604" indent="-244604">
              <a:buFont typeface="+mj-lt"/>
              <a:buAutoNum type="arabicPeriod"/>
            </a:pPr>
            <a:r>
              <a:rPr lang="fr-CH" dirty="0"/>
              <a:t>Présentez le programme du cours de la journée. </a:t>
            </a:r>
            <a:br>
              <a:rPr lang="fr-CH" dirty="0"/>
            </a:br>
            <a:r>
              <a:rPr lang="fr-CH" dirty="0"/>
              <a:t>Le cours d'aujourd'hui a plusieurs objectifs. </a:t>
            </a:r>
          </a:p>
          <a:p>
            <a:pPr marL="733808" lvl="1" indent="-244604">
              <a:buFont typeface="+mj-lt"/>
              <a:buAutoNum type="alphaLcPeriod"/>
            </a:pPr>
            <a:r>
              <a:rPr lang="fr-CH" dirty="0"/>
              <a:t>Nous faire reprendre conscience de l'importance de la sécurité des opérateurs de maintenance dans notre entreprise. </a:t>
            </a:r>
          </a:p>
          <a:p>
            <a:pPr marL="733808" lvl="1" indent="-244604">
              <a:buFont typeface="+mj-lt"/>
              <a:buAutoNum type="alphaLcPeriod"/>
            </a:pPr>
            <a:r>
              <a:rPr lang="fr-CH" dirty="0"/>
              <a:t>Nous rappeler nos responsabilités. </a:t>
            </a:r>
          </a:p>
          <a:p>
            <a:pPr marL="733808" lvl="1" indent="-244604">
              <a:buFont typeface="+mj-lt"/>
              <a:buAutoNum type="alphaLcPeriod"/>
            </a:pPr>
            <a:r>
              <a:rPr lang="fr-CH" dirty="0"/>
              <a:t>Nous permettre de connaître et d'appliquer systématiquement les «Huit règles vitales pour la maintenance». </a:t>
            </a:r>
          </a:p>
          <a:p>
            <a:pPr marL="733808" lvl="1" indent="-244604">
              <a:buFont typeface="+mj-lt"/>
              <a:buAutoNum type="alphaLcPeriod"/>
            </a:pPr>
            <a:r>
              <a:rPr lang="fr-CH" dirty="0"/>
              <a:t>A la fin du cours, nous voulons être en mesure de pouvoir éviter des accidents mortels ou gravement invalidants dans notre entreprise. </a:t>
            </a: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1</a:t>
            </a:fld>
            <a:endParaRPr lang="en-US"/>
          </a:p>
        </p:txBody>
      </p:sp>
    </p:spTree>
    <p:extLst>
      <p:ext uri="{BB962C8B-B14F-4D97-AF65-F5344CB8AC3E}">
        <p14:creationId xmlns:p14="http://schemas.microsoft.com/office/powerpoint/2010/main" val="47841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Essayez d'engager une discussion avec les participants pour définir les éventuels potentiels d'erreurs dans votre entreprise. </a:t>
            </a:r>
          </a:p>
          <a:p>
            <a:pPr marL="183591" indent="-183591" defTabSz="944267">
              <a:buFont typeface="Arial" pitchFamily="34" charset="0"/>
              <a:buChar char="•"/>
              <a:tabLst>
                <a:tab pos="183607" algn="l"/>
              </a:tabLst>
            </a:pPr>
            <a:r>
              <a:rPr lang="fr-CH" kern="1200" dirty="0">
                <a:solidFill>
                  <a:schemeClr val="tx1"/>
                </a:solidFill>
                <a:ea typeface="+mn-ea"/>
              </a:rPr>
              <a:t>Si vous n'y parvenez pas, donnez l'exemple en racontant un incident tiré de votre propre expérience ou que l'on vous a rapporté. </a:t>
            </a:r>
          </a:p>
          <a:p>
            <a:pPr marL="183591" indent="-183591" defTabSz="944267">
              <a:buFont typeface="Arial" pitchFamily="34" charset="0"/>
              <a:buChar char="•"/>
              <a:tabLst>
                <a:tab pos="183607" algn="l"/>
              </a:tabLst>
            </a:pPr>
            <a:r>
              <a:rPr lang="fr-CH" kern="1200" dirty="0">
                <a:solidFill>
                  <a:schemeClr val="tx1"/>
                </a:solidFill>
                <a:ea typeface="+mn-ea"/>
              </a:rPr>
              <a:t>Sensibilisez les participants en leur expliquant l'importance des différents aspects de la responsabilité: la responsabilité de l'entreprise, la responsabilité légale, la responsabilité morale? </a:t>
            </a:r>
          </a:p>
          <a:p>
            <a:pPr marL="183591" indent="-183591" defTabSz="944267">
              <a:buFont typeface="Arial" pitchFamily="34" charset="0"/>
              <a:buChar char="•"/>
              <a:tabLst>
                <a:tab pos="183607" algn="l"/>
              </a:tabLst>
            </a:pPr>
            <a:r>
              <a:rPr lang="fr-CH" kern="1200" dirty="0">
                <a:solidFill>
                  <a:schemeClr val="tx1"/>
                </a:solidFill>
                <a:ea typeface="+mn-ea"/>
              </a:rPr>
              <a:t>Et sur le plan de la responsabilité individuelle? Passez au transparent suivant. </a:t>
            </a: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10</a:t>
            </a:fld>
            <a:endParaRPr lang="en-US"/>
          </a:p>
        </p:txBody>
      </p:sp>
    </p:spTree>
    <p:extLst>
      <p:ext uri="{BB962C8B-B14F-4D97-AF65-F5344CB8AC3E}">
        <p14:creationId xmlns:p14="http://schemas.microsoft.com/office/powerpoint/2010/main" val="285683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Résultats de l’analyse des accidents de maintenance réalisée par la Suva :</a:t>
            </a:r>
          </a:p>
          <a:p>
            <a:endParaRPr lang="de-CH" dirty="0"/>
          </a:p>
          <a:p>
            <a:r>
              <a:rPr lang="fr-CH" dirty="0"/>
              <a:t>La plupart des accidents surviennent lors du dépannage. Rien d’étonnant à cela, car le temps presse dans ce cas. Il faut à tout prix éviter un arrêt de production, ce qui conduit à du stress et à l’improvisation.</a:t>
            </a:r>
          </a:p>
          <a:p>
            <a:r>
              <a:rPr lang="fr-CH" dirty="0"/>
              <a:t>Il est quelque peu surprenant de trouver le «nettoyage» en deuxième position.</a:t>
            </a:r>
          </a:p>
          <a:p>
            <a:endParaRPr lang="de-CH" dirty="0"/>
          </a:p>
          <a:p>
            <a:r>
              <a:rPr lang="fr-CH" dirty="0"/>
              <a:t>La première intervention en cas de pannes et les opérations de nettoyage sont principalement effectuées par les opérateurs sur machines. C’est ce que montre la répartition par fonction. 60 % des personnes accidentées sont des opérateurs</a:t>
            </a:r>
            <a:r>
              <a:rPr lang="fr-CH" b="1" u="none" dirty="0"/>
              <a:t> </a:t>
            </a:r>
            <a:r>
              <a:rPr lang="fr-CH" b="0" u="none" dirty="0"/>
              <a:t>sur machines. </a:t>
            </a:r>
            <a:br>
              <a:rPr lang="fr-CH" b="0" u="none" dirty="0"/>
            </a:br>
            <a:r>
              <a:rPr lang="fr-CH" b="0" u="none" dirty="0"/>
              <a:t>Ce résultat montre que la maintenance nous concerne tous, opérateurs de production comme spécialistes de la </a:t>
            </a:r>
            <a:r>
              <a:rPr lang="fr-CH" dirty="0"/>
              <a:t>maintenance.</a:t>
            </a: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11</a:t>
            </a:fld>
            <a:endParaRPr lang="en-US"/>
          </a:p>
        </p:txBody>
      </p:sp>
    </p:spTree>
    <p:extLst>
      <p:ext uri="{BB962C8B-B14F-4D97-AF65-F5344CB8AC3E}">
        <p14:creationId xmlns:p14="http://schemas.microsoft.com/office/powerpoint/2010/main" val="425327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67">
              <a:tabLst>
                <a:tab pos="183607" algn="l"/>
              </a:tabLst>
              <a:defRPr/>
            </a:pPr>
            <a:r>
              <a:rPr lang="fr-CH" dirty="0"/>
              <a:t>Et qu'est-ce que ça veut dire concrètement? </a:t>
            </a:r>
          </a:p>
          <a:p>
            <a:pPr defTabSz="944267">
              <a:tabLst>
                <a:tab pos="183607" algn="l"/>
              </a:tabLst>
              <a:defRPr/>
            </a:pPr>
            <a:r>
              <a:rPr lang="fr-CH" dirty="0"/>
              <a:t>Passez au transparent suivant. </a:t>
            </a: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12</a:t>
            </a:fld>
            <a:endParaRPr lang="en-US"/>
          </a:p>
        </p:txBody>
      </p:sp>
    </p:spTree>
    <p:extLst>
      <p:ext uri="{BB962C8B-B14F-4D97-AF65-F5344CB8AC3E}">
        <p14:creationId xmlns:p14="http://schemas.microsoft.com/office/powerpoint/2010/main" val="1639114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33">
              <a:tabLst>
                <a:tab pos="183601" algn="l"/>
              </a:tabLst>
            </a:pPr>
            <a:r>
              <a:rPr lang="fr-CH" b="1" dirty="0"/>
              <a:t>Inspection</a:t>
            </a:r>
          </a:p>
          <a:p>
            <a:pPr defTabSz="944233">
              <a:tabLst>
                <a:tab pos="183601" algn="l"/>
              </a:tabLst>
            </a:pPr>
            <a:r>
              <a:rPr lang="fr-CH" dirty="0"/>
              <a:t>Evaluation de l’état de la machine: mesures, vérifications, saisie</a:t>
            </a:r>
          </a:p>
          <a:p>
            <a:pPr defTabSz="944233">
              <a:tabLst>
                <a:tab pos="183601" algn="l"/>
              </a:tabLst>
            </a:pPr>
            <a:endParaRPr lang="de-CH" dirty="0"/>
          </a:p>
          <a:p>
            <a:pPr defTabSz="944233">
              <a:tabLst>
                <a:tab pos="183601" algn="l"/>
              </a:tabLst>
            </a:pPr>
            <a:r>
              <a:rPr lang="fr-CH" b="1" dirty="0"/>
              <a:t>Maintenance</a:t>
            </a:r>
          </a:p>
          <a:p>
            <a:pPr defTabSz="944233">
              <a:tabLst>
                <a:tab pos="183601" algn="l"/>
              </a:tabLst>
            </a:pPr>
            <a:r>
              <a:rPr lang="fr-CH" dirty="0"/>
              <a:t>Maintien en état (entretien): nettoyage, réglage, ajustage, entretien</a:t>
            </a:r>
          </a:p>
          <a:p>
            <a:pPr defTabSz="944233">
              <a:tabLst>
                <a:tab pos="183601" algn="l"/>
              </a:tabLst>
            </a:pPr>
            <a:endParaRPr lang="de-CH" dirty="0"/>
          </a:p>
          <a:p>
            <a:pPr defTabSz="944233">
              <a:tabLst>
                <a:tab pos="183601" algn="l"/>
              </a:tabLst>
            </a:pPr>
            <a:r>
              <a:rPr lang="fr-CH" b="1" dirty="0"/>
              <a:t>Remise en état</a:t>
            </a:r>
          </a:p>
          <a:p>
            <a:pPr defTabSz="944233">
              <a:tabLst>
                <a:tab pos="183601" algn="l"/>
              </a:tabLst>
            </a:pPr>
            <a:r>
              <a:rPr lang="fr-CH" dirty="0"/>
              <a:t>Mesures destinées à rétablir le parfait état d’origine de la machine: recherche et élimination des dysfonctionnements (réparation, dépannage), remplacement des pièces, mise au point</a:t>
            </a:r>
          </a:p>
          <a:p>
            <a:pPr defTabSz="944233">
              <a:tabLst>
                <a:tab pos="183601" algn="l"/>
              </a:tabLst>
            </a:pPr>
            <a:endParaRPr lang="de-CH" dirty="0"/>
          </a:p>
          <a:p>
            <a:pPr defTabSz="944233">
              <a:tabLst>
                <a:tab pos="183601" algn="l"/>
              </a:tabLst>
            </a:pPr>
            <a:r>
              <a:rPr lang="fr-CH" b="1" dirty="0"/>
              <a:t>Amélioration</a:t>
            </a:r>
          </a:p>
          <a:p>
            <a:pPr defTabSz="944233">
              <a:tabLst>
                <a:tab pos="183601" algn="l"/>
              </a:tabLst>
            </a:pPr>
            <a:r>
              <a:rPr lang="fr-CH" dirty="0"/>
              <a:t>Amélioration des conditions de sécurité de fonctionnement de la machine</a:t>
            </a: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13</a:t>
            </a:fld>
            <a:endParaRPr lang="en-US"/>
          </a:p>
        </p:txBody>
      </p:sp>
    </p:spTree>
    <p:extLst>
      <p:ext uri="{BB962C8B-B14F-4D97-AF65-F5344CB8AC3E}">
        <p14:creationId xmlns:p14="http://schemas.microsoft.com/office/powerpoint/2010/main" val="224613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fr-CH" dirty="0"/>
              <a:t>Faites le premier travail de groupe. </a:t>
            </a:r>
          </a:p>
          <a:p>
            <a:pPr marL="183591" indent="-183591">
              <a:buFont typeface="Arial" pitchFamily="34" charset="0"/>
              <a:buChar char="•"/>
            </a:pPr>
            <a:r>
              <a:rPr lang="fr-CH" dirty="0"/>
              <a:t>Nous allons nous exercer à repérer les dangers potentiels. </a:t>
            </a:r>
          </a:p>
          <a:p>
            <a:pPr marL="183591" indent="-183591">
              <a:buFont typeface="Arial" pitchFamily="34" charset="0"/>
              <a:buChar char="•"/>
            </a:pPr>
            <a:r>
              <a:rPr lang="fr-CH" dirty="0"/>
              <a:t>Les participants forment des groupes de deux à quatre personnes et dressent une liste des dangers pouvant se manifester au cours d'une intervention de maintenance. </a:t>
            </a:r>
          </a:p>
          <a:p>
            <a:pPr marL="183591" indent="-183591">
              <a:buFont typeface="Arial" pitchFamily="34" charset="0"/>
              <a:buChar char="•"/>
            </a:pPr>
            <a:r>
              <a:rPr lang="fr-CH" dirty="0"/>
              <a:t>Les transparents suivants contiennent deux exemples généraux. Mais nous vous conseillons aussi d'utiliser des exemples de votre propre entreprise. </a:t>
            </a:r>
            <a:endParaRPr lang="de-CH" dirty="0"/>
          </a:p>
          <a:p>
            <a:pPr marL="183591" indent="-183591">
              <a:buFont typeface="Arial" pitchFamily="34" charset="0"/>
              <a:buChar char="•"/>
            </a:pPr>
            <a:r>
              <a:rPr lang="fr-CH" dirty="0"/>
              <a:t>Distribuez le catalogue de dangers «Maintenance sûre» et demandez aux participants d'évaluer les dangers en relation avec les exemples fournis. Les résultats doivent être inscrits dans la colonne «Existant OUI / NON». Les mesures applicables seront définies dans le cadre du deuxième travail de groupe. Le catalogue de dangers «Maintenance sûre» se trouve dans le dossier de préparation de la présentation. </a:t>
            </a:r>
            <a:endParaRPr lang="de-CH" dirty="0"/>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14</a:t>
            </a:fld>
            <a:endParaRPr lang="en-US"/>
          </a:p>
        </p:txBody>
      </p:sp>
    </p:spTree>
    <p:extLst>
      <p:ext uri="{BB962C8B-B14F-4D97-AF65-F5344CB8AC3E}">
        <p14:creationId xmlns:p14="http://schemas.microsoft.com/office/powerpoint/2010/main" val="374316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kern="1200" dirty="0">
                <a:solidFill>
                  <a:schemeClr val="tx1"/>
                </a:solidFill>
                <a:ea typeface="+mn-ea"/>
              </a:rPr>
              <a:t>Accordez une vingtaine de minutes aux participants pour évaluer correctement la situation. Discutez ensuite des résultats ensemble. </a:t>
            </a:r>
            <a:endParaRPr lang="de-CH" b="0" kern="1200" dirty="0">
              <a:solidFill>
                <a:schemeClr val="tx1"/>
              </a:solidFill>
              <a:latin typeface="Arial" pitchFamily="34" charset="0"/>
              <a:ea typeface="+mn-ea"/>
              <a:cs typeface="Arial" pitchFamily="34" charset="0"/>
            </a:endParaRP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15</a:t>
            </a:fld>
            <a:endParaRPr lang="en-US"/>
          </a:p>
        </p:txBody>
      </p:sp>
    </p:spTree>
    <p:extLst>
      <p:ext uri="{BB962C8B-B14F-4D97-AF65-F5344CB8AC3E}">
        <p14:creationId xmlns:p14="http://schemas.microsoft.com/office/powerpoint/2010/main" val="4290976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On différencie en pratique dangers et mesures de protection.</a:t>
            </a:r>
          </a:p>
          <a:p>
            <a:endParaRPr lang="de-CH" dirty="0"/>
          </a:p>
          <a:p>
            <a:r>
              <a:rPr lang="fr-CH" dirty="0"/>
              <a:t>Voici un exemple:</a:t>
            </a:r>
          </a:p>
          <a:p>
            <a:r>
              <a:rPr lang="fr-CH" dirty="0"/>
              <a:t>Dans les quatre situations, il s’agit du même danger, le crocodile.</a:t>
            </a:r>
          </a:p>
          <a:p>
            <a:endParaRPr lang="de-CH" dirty="0"/>
          </a:p>
          <a:p>
            <a:r>
              <a:rPr lang="fr-CH" dirty="0"/>
              <a:t>La différence réside dans les mesures de protection prises pour ne pas être mordu par le crocodile.</a:t>
            </a:r>
          </a:p>
          <a:p>
            <a:endParaRPr lang="de-CH" dirty="0"/>
          </a:p>
          <a:p>
            <a:pPr marL="228591" indent="-228591">
              <a:buAutoNum type="alphaLcParenR"/>
            </a:pPr>
            <a:r>
              <a:rPr lang="fr-CH" dirty="0"/>
              <a:t>Le crocodile est déplacé, le danger est éliminé.</a:t>
            </a:r>
          </a:p>
          <a:p>
            <a:pPr marL="228591" indent="-228591">
              <a:buAutoNum type="alphaLcParenR"/>
            </a:pPr>
            <a:r>
              <a:rPr lang="fr-CH" dirty="0"/>
              <a:t>Une cage est installée autour du crocodile </a:t>
            </a:r>
            <a:r>
              <a:rPr lang="fr-CH" dirty="0">
                <a:sym typeface="Wingdings"/>
              </a:rPr>
              <a:t> mesure de protection technique</a:t>
            </a:r>
            <a:endParaRPr lang="de-CH" dirty="0"/>
          </a:p>
          <a:p>
            <a:pPr marL="228591" indent="-228591">
              <a:buAutoNum type="alphaLcParenR"/>
            </a:pPr>
            <a:r>
              <a:rPr lang="fr-CH" dirty="0"/>
              <a:t>Un panneau avertit du danger </a:t>
            </a:r>
            <a:r>
              <a:rPr lang="fr-CH" dirty="0">
                <a:sym typeface="Wingdings"/>
              </a:rPr>
              <a:t> mesure de protection </a:t>
            </a:r>
            <a:r>
              <a:rPr lang="fr-CH" b="0" u="none" dirty="0">
                <a:sym typeface="Wingdings"/>
              </a:rPr>
              <a:t>organisationnelle (instruction, formation)</a:t>
            </a:r>
          </a:p>
          <a:p>
            <a:pPr marL="228591" indent="-228591">
              <a:buAutoNum type="alphaLcParenR"/>
            </a:pPr>
            <a:r>
              <a:rPr lang="fr-CH" b="0" u="none" dirty="0">
                <a:sym typeface="Wingdings"/>
              </a:rPr>
              <a:t>La personne se protège au moyen d’EPI  mesure de protection personnelle</a:t>
            </a:r>
          </a:p>
          <a:p>
            <a:pPr marL="228591" indent="-228591">
              <a:buAutoNum type="alphaLcParenR"/>
            </a:pPr>
            <a:endParaRPr lang="de-CH" b="0" u="none" dirty="0">
              <a:sym typeface="Wingdings" panose="05000000000000000000" pitchFamily="2" charset="2"/>
            </a:endParaRPr>
          </a:p>
          <a:p>
            <a:r>
              <a:rPr lang="fr-CH" b="0" u="none" dirty="0">
                <a:sym typeface="Wingdings"/>
              </a:rPr>
              <a:t>Discutez du niveau de protection des 4 différentes mesures de protection.</a:t>
            </a:r>
            <a:endParaRPr lang="de-CH" b="0" u="none" dirty="0"/>
          </a:p>
          <a:p>
            <a:endParaRPr lang="de-CH" b="0" u="none" dirty="0"/>
          </a:p>
          <a:p>
            <a:r>
              <a:rPr lang="fr-CH" b="0" u="none" dirty="0"/>
              <a:t>Distribuez le catalogue de dangers «Maintenance sûre» et demandez aux participants d’évaluer les dangers en relation avec les exemples fournis. Les résultats doivent être consignés dans la colonne «Existant OUI / NON». Les mesures applicables seront définies dans le cadre du deuxième travail de groupe. Le catalogue </a:t>
            </a:r>
            <a:r>
              <a:rPr lang="fr-CH" dirty="0"/>
              <a:t>de dangers «Maintenance sûre» se trouve dans le dossier de préparation de la présentation. </a:t>
            </a:r>
            <a:endParaRPr lang="de-CH" dirty="0"/>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16</a:t>
            </a:fld>
            <a:endParaRPr lang="en-US"/>
          </a:p>
        </p:txBody>
      </p:sp>
    </p:spTree>
    <p:extLst>
      <p:ext uri="{BB962C8B-B14F-4D97-AF65-F5344CB8AC3E}">
        <p14:creationId xmlns:p14="http://schemas.microsoft.com/office/powerpoint/2010/main" val="304684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fr-CH" b="1" dirty="0"/>
              <a:t>Outils </a:t>
            </a:r>
          </a:p>
          <a:p>
            <a:pPr>
              <a:buNone/>
            </a:pPr>
            <a:r>
              <a:rPr lang="fr-CH" dirty="0"/>
              <a:t>Catalogue de dangers: voir dossier de préparation de la présentation. </a:t>
            </a: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17</a:t>
            </a:fld>
            <a:endParaRPr lang="en-US"/>
          </a:p>
        </p:txBody>
      </p:sp>
    </p:spTree>
    <p:extLst>
      <p:ext uri="{BB962C8B-B14F-4D97-AF65-F5344CB8AC3E}">
        <p14:creationId xmlns:p14="http://schemas.microsoft.com/office/powerpoint/2010/main" val="995781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kern="1200" dirty="0">
                <a:solidFill>
                  <a:schemeClr val="tx1"/>
                </a:solidFill>
                <a:ea typeface="+mn-ea"/>
              </a:rPr>
              <a:t>Accordez une vingtaine de minutes aux participants pour évaluer correctement la situation. Discutez ensuite des résultats ensemble. </a:t>
            </a:r>
            <a:endParaRPr lang="de-CH" b="0" kern="1200" dirty="0">
              <a:solidFill>
                <a:schemeClr val="tx1"/>
              </a:solidFill>
              <a:latin typeface="Arial" pitchFamily="34" charset="0"/>
              <a:ea typeface="+mn-ea"/>
              <a:cs typeface="Arial" pitchFamily="34" charset="0"/>
            </a:endParaRPr>
          </a:p>
          <a:p>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18</a:t>
            </a:fld>
            <a:endParaRPr lang="de-CH"/>
          </a:p>
        </p:txBody>
      </p:sp>
    </p:spTree>
    <p:extLst>
      <p:ext uri="{BB962C8B-B14F-4D97-AF65-F5344CB8AC3E}">
        <p14:creationId xmlns:p14="http://schemas.microsoft.com/office/powerpoint/2010/main" val="565096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kern="1200" dirty="0">
                <a:solidFill>
                  <a:schemeClr val="tx1"/>
                </a:solidFill>
                <a:ea typeface="+mn-ea"/>
              </a:rPr>
              <a:t>Accordez une vingtaine de minutes aux participants pour évaluer correctement la situation. Discutez ensuite des résultats ensemble. </a:t>
            </a:r>
            <a:endParaRPr lang="de-CH" b="0" kern="1200" dirty="0">
              <a:solidFill>
                <a:schemeClr val="tx1"/>
              </a:solidFill>
              <a:latin typeface="Arial" pitchFamily="34" charset="0"/>
              <a:ea typeface="+mn-ea"/>
              <a:cs typeface="Arial" pitchFamily="34" charset="0"/>
            </a:endParaRPr>
          </a:p>
          <a:p>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19</a:t>
            </a:fld>
            <a:endParaRPr lang="de-CH"/>
          </a:p>
        </p:txBody>
      </p:sp>
    </p:spTree>
    <p:extLst>
      <p:ext uri="{BB962C8B-B14F-4D97-AF65-F5344CB8AC3E}">
        <p14:creationId xmlns:p14="http://schemas.microsoft.com/office/powerpoint/2010/main" val="89045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Le programme du cours comprend plusieurs chapitres (voir ci-dessus): </a:t>
            </a:r>
          </a:p>
          <a:p>
            <a:pPr marL="183591" indent="-183591" defTabSz="944267">
              <a:buFont typeface="Arial" pitchFamily="34" charset="0"/>
              <a:buChar char="•"/>
              <a:tabLst>
                <a:tab pos="183607" algn="l"/>
              </a:tabLst>
            </a:pPr>
            <a:r>
              <a:rPr lang="fr-CH" kern="1200" dirty="0">
                <a:solidFill>
                  <a:schemeClr val="tx1"/>
                </a:solidFill>
                <a:ea typeface="+mn-ea"/>
              </a:rPr>
              <a:t>informations de base </a:t>
            </a:r>
          </a:p>
          <a:p>
            <a:pPr marL="183591" indent="-183591" defTabSz="944267">
              <a:buFont typeface="Arial" pitchFamily="34" charset="0"/>
              <a:buChar char="•"/>
              <a:tabLst>
                <a:tab pos="183607" algn="l"/>
              </a:tabLst>
            </a:pPr>
            <a:r>
              <a:rPr lang="fr-CH" kern="1200" dirty="0">
                <a:solidFill>
                  <a:schemeClr val="tx1"/>
                </a:solidFill>
                <a:ea typeface="+mn-ea"/>
              </a:rPr>
              <a:t>travaux de groupe </a:t>
            </a:r>
          </a:p>
          <a:p>
            <a:pPr marL="183591" indent="-183591" defTabSz="944267">
              <a:buFont typeface="Arial" pitchFamily="34" charset="0"/>
              <a:buChar char="•"/>
              <a:tabLst>
                <a:tab pos="183607" algn="l"/>
              </a:tabLst>
            </a:pPr>
            <a:r>
              <a:rPr lang="fr-CH" kern="1200" dirty="0">
                <a:solidFill>
                  <a:schemeClr val="tx1"/>
                </a:solidFill>
                <a:ea typeface="+mn-ea"/>
              </a:rPr>
              <a:t>séquences filmées </a:t>
            </a:r>
          </a:p>
          <a:p>
            <a:r>
              <a:rPr lang="fr-CH" dirty="0"/>
              <a:t>Il dure environ trois heures. </a:t>
            </a: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2</a:t>
            </a:fld>
            <a:endParaRPr lang="en-US"/>
          </a:p>
        </p:txBody>
      </p:sp>
    </p:spTree>
    <p:extLst>
      <p:ext uri="{BB962C8B-B14F-4D97-AF65-F5344CB8AC3E}">
        <p14:creationId xmlns:p14="http://schemas.microsoft.com/office/powerpoint/2010/main" val="406371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Rappelez brièvement les principaux dangers ainsi que les huit règles vitales correspondantes. Un petit récapitulatif est présenté dans le transparent ci-dessus. </a:t>
            </a: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Dites que vous exigerez que chaque collaborateur connaisse parfaitement chacune des huit règles vitales pour la maintenance. </a:t>
            </a: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Précisez également qu'il n'est pas nécessaire de tout savoir du premier coup et que la Suva fournit des documents d'aide</a:t>
            </a:r>
            <a:r>
              <a:rPr lang="fr-CH" dirty="0"/>
              <a:t>. Passez au transparent suivant. </a:t>
            </a:r>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21</a:t>
            </a:fld>
            <a:endParaRPr lang="de-CH"/>
          </a:p>
        </p:txBody>
      </p:sp>
    </p:spTree>
    <p:extLst>
      <p:ext uri="{BB962C8B-B14F-4D97-AF65-F5344CB8AC3E}">
        <p14:creationId xmlns:p14="http://schemas.microsoft.com/office/powerpoint/2010/main" val="690359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Distribuez la brochure ou faites en sorte que chaque participant en reçoive un exemplaire dans les jours qui suivent le cours. </a:t>
            </a: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Rappelez encore une fois qu'il est extrêmement important de connaître parfaitement les huit règles vitales et de les respecter à la lettre. </a:t>
            </a: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Expliquez le rôle et le but du support pédagogique: il s'agit d'un dossier conçu pour le personnel d'encadrement et les responsables chargés de rafraîchir les connaissances des collaborateurs en organisant régulièrement des séances d'instruction rapides sur les lieux de travail. </a:t>
            </a:r>
            <a:endParaRPr lang="de-CH" b="0" kern="1200" dirty="0">
              <a:solidFill>
                <a:schemeClr val="tx1"/>
              </a:solidFill>
              <a:latin typeface="Arial" pitchFamily="34" charset="0"/>
              <a:ea typeface="+mn-ea"/>
              <a:cs typeface="Arial" pitchFamily="34" charset="0"/>
            </a:endParaRPr>
          </a:p>
        </p:txBody>
      </p:sp>
      <p:sp>
        <p:nvSpPr>
          <p:cNvPr id="4" name="Foliennummernplatzhalter 3"/>
          <p:cNvSpPr>
            <a:spLocks noGrp="1"/>
          </p:cNvSpPr>
          <p:nvPr>
            <p:ph type="sldNum" sz="quarter" idx="10"/>
          </p:nvPr>
        </p:nvSpPr>
        <p:spPr/>
        <p:txBody>
          <a:bodyPr/>
          <a:lstStyle/>
          <a:p>
            <a:fld id="{58A1D1FF-D179-48E5-BC0C-2825C2E3F40B}" type="slidenum">
              <a:rPr lang="de-CH" smtClean="0"/>
              <a:pPr/>
              <a:t>22</a:t>
            </a:fld>
            <a:endParaRPr lang="de-CH"/>
          </a:p>
        </p:txBody>
      </p:sp>
    </p:spTree>
    <p:extLst>
      <p:ext uri="{BB962C8B-B14F-4D97-AF65-F5344CB8AC3E}">
        <p14:creationId xmlns:p14="http://schemas.microsoft.com/office/powerpoint/2010/main" val="1327427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Gardez toujours à l'esprit que c'est aux employeurs et au personnel d'encadrement de contrôler le respect des règles de sécurité. </a:t>
            </a: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En bref, cela veut dire que c'est à vous d'en exiger l'application systématique de la part de vos collaborateurs. </a:t>
            </a: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Les règles </a:t>
            </a:r>
            <a:r>
              <a:rPr lang="fr-CH" dirty="0"/>
              <a:t>suivantes doivent être strictement appliquées dans tous les cas. </a:t>
            </a:r>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23</a:t>
            </a:fld>
            <a:endParaRPr lang="de-CH"/>
          </a:p>
        </p:txBody>
      </p:sp>
    </p:spTree>
    <p:extLst>
      <p:ext uri="{BB962C8B-B14F-4D97-AF65-F5344CB8AC3E}">
        <p14:creationId xmlns:p14="http://schemas.microsoft.com/office/powerpoint/2010/main" val="2976037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607" indent="-183607" defTabSz="944267">
              <a:tabLst>
                <a:tab pos="183607" algn="l"/>
              </a:tabLst>
              <a:defRPr/>
            </a:pPr>
            <a:r>
              <a:rPr lang="fr-CH" dirty="0"/>
              <a:t>Qu'est-ce que cela veut dire concrètement? Passez au transparent suivant.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24</a:t>
            </a:fld>
            <a:endParaRPr lang="de-CH"/>
          </a:p>
        </p:txBody>
      </p:sp>
    </p:spTree>
    <p:extLst>
      <p:ext uri="{BB962C8B-B14F-4D97-AF65-F5344CB8AC3E}">
        <p14:creationId xmlns:p14="http://schemas.microsoft.com/office/powerpoint/2010/main" val="2173176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La sécurité des interventions de maintenance nécessite la participation de chacune des personnes impliquées. </a:t>
            </a: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Quel que soit son niveau hiérarchique, quelles que soient ses responsabilités. </a:t>
            </a: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Chacun</a:t>
            </a:r>
            <a:r>
              <a:rPr lang="fr-CH" dirty="0"/>
              <a:t> est responsable, chacun doit être attentif. </a:t>
            </a:r>
            <a:endParaRPr lang="de-CH" dirty="0">
              <a:latin typeface="Arial" pitchFamily="34" charset="0"/>
              <a:cs typeface="Arial" pitchFamily="34" charset="0"/>
            </a:endParaRPr>
          </a:p>
          <a:p>
            <a:pPr>
              <a:buNone/>
            </a:pPr>
            <a:r>
              <a:rPr lang="fr-CH" b="1" dirty="0"/>
              <a:t> </a:t>
            </a:r>
            <a:endParaRPr lang="de-CH" dirty="0">
              <a:latin typeface="Arial" pitchFamily="34" charset="0"/>
              <a:cs typeface="Arial" pitchFamily="34" charset="0"/>
            </a:endParaRPr>
          </a:p>
          <a:p>
            <a:pPr>
              <a:buNone/>
            </a:pPr>
            <a:r>
              <a:rPr lang="fr-CH" dirty="0"/>
              <a:t>Structure des règles </a:t>
            </a:r>
          </a:p>
          <a:p>
            <a:pPr>
              <a:buNone/>
            </a:pPr>
            <a:r>
              <a:rPr lang="fr-CH" dirty="0">
                <a:sym typeface="Wingdings"/>
              </a:rPr>
              <a:t></a:t>
            </a:r>
            <a:r>
              <a:rPr lang="fr-CH" dirty="0"/>
              <a:t> Chacune des huit règles est structurée de la même manière. </a:t>
            </a:r>
          </a:p>
          <a:p>
            <a:pPr lvl="0">
              <a:buNone/>
            </a:pPr>
            <a:r>
              <a:rPr lang="fr-CH" dirty="0"/>
              <a:t>1. Formule abrégée </a:t>
            </a:r>
          </a:p>
          <a:p>
            <a:pPr lvl="0">
              <a:buNone/>
            </a:pPr>
            <a:r>
              <a:rPr lang="fr-CH" dirty="0"/>
              <a:t>2. Règle générale (message principal, instructions) </a:t>
            </a:r>
          </a:p>
          <a:p>
            <a:pPr lvl="0">
              <a:buNone/>
            </a:pPr>
            <a:r>
              <a:rPr lang="fr-CH" dirty="0"/>
              <a:t>3. Règle pour le travailleur </a:t>
            </a:r>
          </a:p>
          <a:p>
            <a:pPr lvl="0">
              <a:buNone/>
            </a:pPr>
            <a:r>
              <a:rPr lang="fr-CH" dirty="0"/>
              <a:t>4. Règle pour le supérieur </a:t>
            </a:r>
          </a:p>
          <a:p>
            <a:pPr>
              <a:buNone/>
            </a:pPr>
            <a:r>
              <a:rPr lang="fr-CH" b="1" dirty="0"/>
              <a:t> </a:t>
            </a:r>
            <a:endParaRPr lang="de-DE" dirty="0">
              <a:latin typeface="Arial" pitchFamily="34" charset="0"/>
              <a:ea typeface="+mn-ea"/>
              <a:cs typeface="Arial" pitchFamily="34" charset="0"/>
            </a:endParaRPr>
          </a:p>
          <a:p>
            <a:pPr defTabSz="944267">
              <a:tabLst>
                <a:tab pos="183607" algn="l"/>
              </a:tabLst>
              <a:defRPr/>
            </a:pPr>
            <a:r>
              <a:rPr lang="fr-CH" kern="1200" dirty="0">
                <a:solidFill>
                  <a:schemeClr val="tx1"/>
                </a:solidFill>
                <a:ea typeface="+mn-ea"/>
              </a:rPr>
              <a:t>Vous trouverez des informations détaillées sur chaque règle dans le support pédagogique «Huit règles vitales pour la maintenance» (réf. Suva 88813.f).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25</a:t>
            </a:fld>
            <a:endParaRPr lang="de-CH"/>
          </a:p>
        </p:txBody>
      </p:sp>
    </p:spTree>
    <p:extLst>
      <p:ext uri="{BB962C8B-B14F-4D97-AF65-F5344CB8AC3E}">
        <p14:creationId xmlns:p14="http://schemas.microsoft.com/office/powerpoint/2010/main" val="812014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defRPr/>
            </a:pPr>
            <a:r>
              <a:rPr lang="fr-CH" kern="1200" dirty="0">
                <a:solidFill>
                  <a:schemeClr val="tx1"/>
                </a:solidFill>
                <a:ea typeface="+mn-ea"/>
              </a:rPr>
              <a:t>Le supérieur établit un concept de sécurité permettant de créer les conditions nécessaires pour garantir la sécurité des travaux de maintenance et l'efficacité des processus. </a:t>
            </a:r>
          </a:p>
          <a:p>
            <a:pPr marL="183591" indent="-183591" defTabSz="944267">
              <a:buFont typeface="Arial" pitchFamily="34" charset="0"/>
              <a:buChar char="•"/>
              <a:tabLst>
                <a:tab pos="183607" algn="l"/>
              </a:tabLst>
              <a:defRPr/>
            </a:pPr>
            <a:r>
              <a:rPr lang="fr-CH" kern="1200" dirty="0">
                <a:solidFill>
                  <a:schemeClr val="tx1"/>
                </a:solidFill>
                <a:ea typeface="+mn-ea"/>
              </a:rPr>
              <a:t>Il exploite l'expérience de ses collaborateurs en les faisant participer aux travaux de planification. </a:t>
            </a:r>
          </a:p>
          <a:p>
            <a:pPr marL="183591" indent="-183591" defTabSz="944267">
              <a:buFont typeface="Arial" pitchFamily="34" charset="0"/>
              <a:buChar char="•"/>
              <a:tabLst>
                <a:tab pos="183607" algn="l"/>
              </a:tabLst>
              <a:defRPr/>
            </a:pPr>
            <a:r>
              <a:rPr lang="fr-CH" kern="1200" dirty="0">
                <a:solidFill>
                  <a:schemeClr val="tx1"/>
                </a:solidFill>
                <a:ea typeface="+mn-ea"/>
              </a:rPr>
              <a:t>Il tient compte des différents points indiqués sur ce transparent.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26</a:t>
            </a:fld>
            <a:endParaRPr lang="de-CH"/>
          </a:p>
        </p:txBody>
      </p:sp>
    </p:spTree>
    <p:extLst>
      <p:ext uri="{BB962C8B-B14F-4D97-AF65-F5344CB8AC3E}">
        <p14:creationId xmlns:p14="http://schemas.microsoft.com/office/powerpoint/2010/main" val="2264039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Comment procéder concrètement? Passez au transparent suivant.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27</a:t>
            </a:fld>
            <a:endParaRPr lang="de-CH"/>
          </a:p>
        </p:txBody>
      </p:sp>
    </p:spTree>
    <p:extLst>
      <p:ext uri="{BB962C8B-B14F-4D97-AF65-F5344CB8AC3E}">
        <p14:creationId xmlns:p14="http://schemas.microsoft.com/office/powerpoint/2010/main" val="83290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28</a:t>
            </a:fld>
            <a:endParaRPr lang="de-CH"/>
          </a:p>
        </p:txBody>
      </p:sp>
    </p:spTree>
    <p:extLst>
      <p:ext uri="{BB962C8B-B14F-4D97-AF65-F5344CB8AC3E}">
        <p14:creationId xmlns:p14="http://schemas.microsoft.com/office/powerpoint/2010/main" val="2936657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La règle d'or: couper les énergies et sécuriser l'installation. </a:t>
            </a:r>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30</a:t>
            </a:fld>
            <a:endParaRPr lang="de-CH"/>
          </a:p>
        </p:txBody>
      </p:sp>
    </p:spTree>
    <p:extLst>
      <p:ext uri="{BB962C8B-B14F-4D97-AF65-F5344CB8AC3E}">
        <p14:creationId xmlns:p14="http://schemas.microsoft.com/office/powerpoint/2010/main" val="1272506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La règle d'or: couper les énergies et sécuriser l'installation. </a:t>
            </a:r>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31</a:t>
            </a:fld>
            <a:endParaRPr lang="de-CH"/>
          </a:p>
        </p:txBody>
      </p:sp>
    </p:spTree>
    <p:extLst>
      <p:ext uri="{BB962C8B-B14F-4D97-AF65-F5344CB8AC3E}">
        <p14:creationId xmlns:p14="http://schemas.microsoft.com/office/powerpoint/2010/main" val="210873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Un film sur la responsabilité en matière de sécurité au travail. Ce film fournit une bonne entrée en matière pour le cours. </a:t>
            </a:r>
            <a:endParaRPr lang="de-CH" b="1" dirty="0">
              <a:solidFill>
                <a:srgbClr val="FF0000"/>
              </a:solidFill>
            </a:endParaRPr>
          </a:p>
          <a:p>
            <a:endParaRPr lang="de-CH" b="1" dirty="0"/>
          </a:p>
          <a:p>
            <a:pPr defTabSz="944267">
              <a:tabLst>
                <a:tab pos="183607" algn="l"/>
              </a:tabLst>
              <a:defRPr/>
            </a:pPr>
            <a:r>
              <a:rPr lang="fr-CH" dirty="0"/>
              <a:t>Cliquez sur l'image pour lancer le film. Le film démarre dans une nouvelle fenêtre. </a:t>
            </a:r>
          </a:p>
          <a:p>
            <a:pPr defTabSz="944267">
              <a:tabLst>
                <a:tab pos="183607" algn="l"/>
              </a:tabLst>
              <a:defRPr/>
            </a:pPr>
            <a:r>
              <a:rPr lang="fr-CH" dirty="0"/>
              <a:t>Si vous préférez le projeter séparément, vous le trouverez également dans le dossier «Films». </a:t>
            </a:r>
          </a:p>
          <a:p>
            <a:endParaRPr lang="de-CH" b="1" dirty="0"/>
          </a:p>
          <a:p>
            <a:r>
              <a:rPr lang="fr-CH" b="1" dirty="0"/>
              <a:t>Messages du film </a:t>
            </a:r>
          </a:p>
          <a:p>
            <a:pPr marL="183591" indent="-183591" defTabSz="944267">
              <a:buFont typeface="Arial" pitchFamily="34" charset="0"/>
              <a:buChar char="•"/>
              <a:tabLst>
                <a:tab pos="183607" algn="l"/>
              </a:tabLst>
            </a:pPr>
            <a:r>
              <a:rPr lang="fr-CH" kern="1200" dirty="0">
                <a:solidFill>
                  <a:schemeClr val="tx1"/>
                </a:solidFill>
                <a:ea typeface="+mn-ea"/>
              </a:rPr>
              <a:t>La sécurité au travail est une tâche de direction. </a:t>
            </a:r>
          </a:p>
          <a:p>
            <a:pPr marL="183591" indent="-183591" defTabSz="944267">
              <a:buFont typeface="Arial" pitchFamily="34" charset="0"/>
              <a:buChar char="•"/>
              <a:tabLst>
                <a:tab pos="183607" algn="l"/>
              </a:tabLst>
            </a:pPr>
            <a:r>
              <a:rPr lang="fr-CH" kern="1200" dirty="0">
                <a:solidFill>
                  <a:schemeClr val="tx1"/>
                </a:solidFill>
                <a:ea typeface="+mn-ea"/>
              </a:rPr>
              <a:t>Les supérieurs hiérarchiques assument trois responsabilités: </a:t>
            </a:r>
          </a:p>
          <a:p>
            <a:pPr marL="1042611" lvl="3" indent="-183591" defTabSz="944267">
              <a:spcAft>
                <a:spcPts val="310"/>
              </a:spcAft>
              <a:buFont typeface="Arial" pitchFamily="34" charset="0"/>
              <a:buChar char="•"/>
              <a:tabLst>
                <a:tab pos="183607" algn="l"/>
              </a:tabLst>
            </a:pPr>
            <a:r>
              <a:rPr lang="fr-CH" kern="1200" dirty="0">
                <a:solidFill>
                  <a:schemeClr val="tx1"/>
                </a:solidFill>
                <a:ea typeface="+mn-ea"/>
              </a:rPr>
              <a:t>sécurité des postes de travail </a:t>
            </a:r>
          </a:p>
          <a:p>
            <a:pPr marL="1042611" lvl="3" indent="-183591" defTabSz="944267">
              <a:spcAft>
                <a:spcPts val="310"/>
              </a:spcAft>
              <a:buFont typeface="Arial" pitchFamily="34" charset="0"/>
              <a:buChar char="•"/>
              <a:tabLst>
                <a:tab pos="183607" algn="l"/>
              </a:tabLst>
            </a:pPr>
            <a:r>
              <a:rPr lang="fr-CH" kern="1200" dirty="0">
                <a:solidFill>
                  <a:schemeClr val="tx1"/>
                </a:solidFill>
                <a:ea typeface="+mn-ea"/>
              </a:rPr>
              <a:t>respect des règles de sécurité </a:t>
            </a:r>
          </a:p>
          <a:p>
            <a:pPr marL="1042611" lvl="3" indent="-183591" defTabSz="944267">
              <a:spcAft>
                <a:spcPts val="310"/>
              </a:spcAft>
              <a:buFont typeface="Arial" pitchFamily="34" charset="0"/>
              <a:buChar char="•"/>
              <a:tabLst>
                <a:tab pos="183607" algn="l"/>
              </a:tabLst>
            </a:pPr>
            <a:r>
              <a:rPr lang="fr-CH" kern="1200" dirty="0">
                <a:solidFill>
                  <a:schemeClr val="tx1"/>
                </a:solidFill>
                <a:ea typeface="+mn-ea"/>
              </a:rPr>
              <a:t>comportement conforme aux règles de sécurité </a:t>
            </a:r>
          </a:p>
          <a:p>
            <a:pPr marL="183591" indent="-183591" defTabSz="944267">
              <a:buFont typeface="Arial" pitchFamily="34" charset="0"/>
              <a:buChar char="•"/>
              <a:tabLst>
                <a:tab pos="183607" algn="l"/>
              </a:tabLst>
            </a:pPr>
            <a:r>
              <a:rPr lang="fr-CH" kern="1200" dirty="0">
                <a:solidFill>
                  <a:schemeClr val="tx1"/>
                </a:solidFill>
                <a:ea typeface="+mn-ea"/>
              </a:rPr>
              <a:t>L'improvisation est dangereuse. Il est interdit de manipuler ou de neutraliser les dispositifs de protection. </a:t>
            </a:r>
          </a:p>
          <a:p>
            <a:pPr marL="183591" indent="-183591" defTabSz="944267">
              <a:buFont typeface="Arial" pitchFamily="34" charset="0"/>
              <a:buChar char="•"/>
              <a:tabLst>
                <a:tab pos="183607" algn="l"/>
              </a:tabLst>
            </a:pPr>
            <a:r>
              <a:rPr lang="fr-CH" kern="1200" dirty="0">
                <a:solidFill>
                  <a:schemeClr val="tx1"/>
                </a:solidFill>
                <a:ea typeface="+mn-ea"/>
              </a:rPr>
              <a:t>La Direction et les cadres doivent véritablement vouloir, exiger et imposer le respect de la culture de la sécurité en vigueur dans l'entreprise. </a:t>
            </a:r>
          </a:p>
          <a:p>
            <a:pPr marL="183591" indent="-183591" defTabSz="944267">
              <a:buFont typeface="Arial" pitchFamily="34" charset="0"/>
              <a:buChar char="•"/>
              <a:tabLst>
                <a:tab pos="183607" algn="l"/>
              </a:tabLst>
            </a:pPr>
            <a:r>
              <a:rPr lang="fr-CH" kern="1200" dirty="0">
                <a:solidFill>
                  <a:schemeClr val="tx1"/>
                </a:solidFill>
                <a:ea typeface="+mn-ea"/>
              </a:rPr>
              <a:t>Les cadres ont des responsabilités légales et économiques, mais aussi des responsabilités éthiques. </a:t>
            </a:r>
          </a:p>
          <a:p>
            <a:pPr marL="183591" indent="-183591" defTabSz="944267">
              <a:buFont typeface="Arial" pitchFamily="34" charset="0"/>
              <a:buChar char="•"/>
              <a:tabLst>
                <a:tab pos="183607" algn="l"/>
              </a:tabLst>
            </a:pPr>
            <a:r>
              <a:rPr lang="fr-CH" kern="1200" dirty="0">
                <a:solidFill>
                  <a:schemeClr val="tx1"/>
                </a:solidFill>
                <a:ea typeface="+mn-ea"/>
              </a:rPr>
              <a:t>Les compromis au détriment de la sécurité ne rapportent rien. </a:t>
            </a: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3</a:t>
            </a:fld>
            <a:endParaRPr lang="en-US"/>
          </a:p>
        </p:txBody>
      </p:sp>
    </p:spTree>
    <p:extLst>
      <p:ext uri="{BB962C8B-B14F-4D97-AF65-F5344CB8AC3E}">
        <p14:creationId xmlns:p14="http://schemas.microsoft.com/office/powerpoint/2010/main" val="745698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2161" indent="-182161" defTabSz="944267">
              <a:buFont typeface="Arial" pitchFamily="34" charset="0"/>
              <a:buChar char="•"/>
              <a:tabLst>
                <a:tab pos="183607" algn="l"/>
              </a:tabLst>
            </a:pPr>
            <a:r>
              <a:rPr lang="fr-CH" kern="1200" dirty="0">
                <a:solidFill>
                  <a:schemeClr val="tx1"/>
                </a:solidFill>
                <a:ea typeface="+mn-ea"/>
              </a:rPr>
              <a:t>Différents dispositifs de consignation peuvent être présentés à partir de ce transparent. </a:t>
            </a:r>
          </a:p>
          <a:p>
            <a:pPr marL="182161" indent="-182161" defTabSz="944267">
              <a:buFont typeface="Arial" pitchFamily="34" charset="0"/>
              <a:buChar char="•"/>
              <a:tabLst>
                <a:tab pos="183607" algn="l"/>
              </a:tabLst>
            </a:pPr>
            <a:r>
              <a:rPr lang="fr-CH" kern="1200" dirty="0">
                <a:solidFill>
                  <a:schemeClr val="tx1"/>
                </a:solidFill>
                <a:ea typeface="+mn-ea"/>
              </a:rPr>
              <a:t>Posez la question: «Qui possède son propre cadenas?» </a:t>
            </a:r>
          </a:p>
          <a:p>
            <a:pPr marL="182161" indent="-182161" defTabSz="944267">
              <a:buFont typeface="Arial" pitchFamily="34" charset="0"/>
              <a:buChar char="•"/>
              <a:tabLst>
                <a:tab pos="183607" algn="l"/>
              </a:tabLst>
            </a:pPr>
            <a:r>
              <a:rPr lang="fr-CH" kern="1200" dirty="0">
                <a:solidFill>
                  <a:schemeClr val="tx1"/>
                </a:solidFill>
                <a:ea typeface="+mn-ea"/>
              </a:rPr>
              <a:t>Faites circuler un échantillon. </a:t>
            </a:r>
          </a:p>
          <a:p>
            <a:pPr marL="182161" indent="-182161" defTabSz="944267">
              <a:buFont typeface="Arial" pitchFamily="34" charset="0"/>
              <a:buChar char="•"/>
              <a:tabLst>
                <a:tab pos="183607" algn="l"/>
              </a:tabLst>
              <a:defRPr/>
            </a:pPr>
            <a:r>
              <a:rPr lang="fr-CH" kern="1200" dirty="0">
                <a:solidFill>
                  <a:schemeClr val="tx1"/>
                </a:solidFill>
                <a:ea typeface="+mn-ea"/>
              </a:rPr>
              <a:t>De nombreux modèles sont présentés et peuvent être commandés à l'adresse suivante: </a:t>
            </a:r>
            <a:r>
              <a:rPr lang="fr-CH" kern="1200" dirty="0">
                <a:solidFill>
                  <a:schemeClr val="tx1"/>
                </a:solidFill>
                <a:ea typeface="+mn-ea"/>
                <a:hlinkClick r:id="rId3"/>
              </a:rPr>
              <a:t>www.sapros.ch/maintenance</a:t>
            </a:r>
            <a:r>
              <a:rPr lang="fr-CH" kern="1200" dirty="0">
                <a:solidFill>
                  <a:schemeClr val="tx1"/>
                </a:solidFill>
                <a:ea typeface="+mn-ea"/>
              </a:rPr>
              <a:t> (plateforme de vente de produits de sécurité sur Internet).</a:t>
            </a:r>
            <a:endParaRPr lang="de-CH" b="0" kern="1200" dirty="0">
              <a:solidFill>
                <a:schemeClr val="tx1"/>
              </a:solidFill>
              <a:latin typeface="Arial" pitchFamily="34" charset="0"/>
              <a:ea typeface="+mn-ea"/>
              <a:cs typeface="Arial" pitchFamily="34" charset="0"/>
            </a:endParaRPr>
          </a:p>
        </p:txBody>
      </p:sp>
      <p:sp>
        <p:nvSpPr>
          <p:cNvPr id="4" name="Foliennummernplatzhalter 3"/>
          <p:cNvSpPr>
            <a:spLocks noGrp="1"/>
          </p:cNvSpPr>
          <p:nvPr>
            <p:ph type="sldNum" sz="quarter" idx="10"/>
          </p:nvPr>
        </p:nvSpPr>
        <p:spPr/>
        <p:txBody>
          <a:bodyPr/>
          <a:lstStyle/>
          <a:p>
            <a:fld id="{58A1D1FF-D179-48E5-BC0C-2825C2E3F40B}" type="slidenum">
              <a:rPr lang="de-CH" smtClean="0"/>
              <a:pPr/>
              <a:t>32</a:t>
            </a:fld>
            <a:endParaRPr lang="de-CH"/>
          </a:p>
        </p:txBody>
      </p:sp>
    </p:spTree>
    <p:extLst>
      <p:ext uri="{BB962C8B-B14F-4D97-AF65-F5344CB8AC3E}">
        <p14:creationId xmlns:p14="http://schemas.microsoft.com/office/powerpoint/2010/main" val="345243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fr-CH" dirty="0"/>
              <a:t>Possibilité de «dédramatisation» du cours </a:t>
            </a:r>
            <a:endParaRPr lang="de-CH" dirty="0"/>
          </a:p>
          <a:p>
            <a:pPr marL="183591" indent="-183591" defTabSz="944267">
              <a:buFont typeface="Arial" pitchFamily="34" charset="0"/>
              <a:buChar char="•"/>
              <a:tabLst>
                <a:tab pos="183607" algn="l"/>
              </a:tabLst>
              <a:defRPr/>
            </a:pPr>
            <a:r>
              <a:rPr lang="fr-CH" kern="1200" dirty="0">
                <a:solidFill>
                  <a:schemeClr val="tx1"/>
                </a:solidFill>
                <a:ea typeface="+mn-ea"/>
              </a:rPr>
              <a:t>Projetez la séquence «Chacun son verrou!» extraite du film «Napo dans: La maintenance n'est pas un jeu d'enfant!». </a:t>
            </a:r>
          </a:p>
          <a:p>
            <a:pPr marL="183591" indent="-183591" defTabSz="944267">
              <a:buFont typeface="Arial" pitchFamily="34" charset="0"/>
              <a:buChar char="•"/>
              <a:tabLst>
                <a:tab pos="183607" algn="l"/>
              </a:tabLst>
            </a:pPr>
            <a:r>
              <a:rPr lang="fr-CH" kern="1200" dirty="0">
                <a:solidFill>
                  <a:schemeClr val="tx1"/>
                </a:solidFill>
                <a:ea typeface="+mn-ea"/>
              </a:rPr>
              <a:t>Cliquez sur l'image pour lancer la séquence. La séquence démarre dans une nouvelle fenêtre. </a:t>
            </a:r>
          </a:p>
          <a:p>
            <a:pPr marL="183591" indent="-183591" defTabSz="944267">
              <a:buFont typeface="Arial" pitchFamily="34" charset="0"/>
              <a:buChar char="•"/>
              <a:tabLst>
                <a:tab pos="183607" algn="l"/>
              </a:tabLst>
              <a:defRPr/>
            </a:pPr>
            <a:r>
              <a:rPr lang="fr-CH" kern="1200" dirty="0">
                <a:solidFill>
                  <a:schemeClr val="tx1"/>
                </a:solidFill>
                <a:ea typeface="+mn-ea"/>
              </a:rPr>
              <a:t>Si vous souhaitez projeter le film en entier, vous le trouverez également dans le dossier «Films». </a:t>
            </a:r>
          </a:p>
          <a:p>
            <a:pPr defTabSz="986191">
              <a:defRPr/>
            </a:pPr>
            <a:endParaRPr lang="de-DE" dirty="0"/>
          </a:p>
          <a:p>
            <a:pPr defTabSz="944267">
              <a:tabLst>
                <a:tab pos="183607" algn="l"/>
              </a:tabLst>
              <a:defRPr/>
            </a:pPr>
            <a:r>
              <a:rPr lang="fr-CH" kern="1200" dirty="0">
                <a:solidFill>
                  <a:schemeClr val="tx1"/>
                </a:solidFill>
                <a:ea typeface="+mn-ea"/>
              </a:rPr>
              <a:t>Dans «La maintenance n'est pas un jeu d'enfant!», Napo montre, avec une pointe d'humour, quelles sont les principales causes d'accidents et comment faire pour éviter la catastrophe. </a:t>
            </a:r>
          </a:p>
          <a:p>
            <a:pPr>
              <a:buNone/>
            </a:pPr>
            <a:r>
              <a:rPr lang="fr-CH" dirty="0"/>
              <a:t>Ce film a pour but: </a:t>
            </a:r>
          </a:p>
          <a:p>
            <a:pPr marL="183591" indent="-183591" defTabSz="944267">
              <a:buFont typeface="Arial" pitchFamily="34" charset="0"/>
              <a:buChar char="•"/>
              <a:tabLst>
                <a:tab pos="183607" algn="l"/>
              </a:tabLst>
            </a:pPr>
            <a:r>
              <a:rPr lang="fr-CH" kern="1200" dirty="0"/>
              <a:t>de sensibiliser aux dangers particuliers et souvent occultés des </a:t>
            </a:r>
            <a:r>
              <a:rPr lang="fr-CH" kern="1200" dirty="0">
                <a:solidFill>
                  <a:schemeClr val="tx1"/>
                </a:solidFill>
                <a:ea typeface="+mn-ea"/>
              </a:rPr>
              <a:t>travaux de maintenance </a:t>
            </a:r>
          </a:p>
          <a:p>
            <a:pPr marL="183591" indent="-183591" defTabSz="944267">
              <a:buFont typeface="Arial" pitchFamily="34" charset="0"/>
              <a:buChar char="•"/>
              <a:tabLst>
                <a:tab pos="183607" algn="l"/>
              </a:tabLst>
            </a:pPr>
            <a:r>
              <a:rPr lang="fr-CH" kern="1200" dirty="0">
                <a:solidFill>
                  <a:schemeClr val="tx1"/>
                </a:solidFill>
                <a:ea typeface="+mn-ea"/>
              </a:rPr>
              <a:t>de montrer comment éviter les accidents </a:t>
            </a:r>
          </a:p>
          <a:p>
            <a:pPr marL="183591" indent="-183591" defTabSz="944267">
              <a:buFont typeface="Arial" pitchFamily="34" charset="0"/>
              <a:buChar char="•"/>
              <a:tabLst>
                <a:tab pos="183607" algn="l"/>
              </a:tabLst>
            </a:pPr>
            <a:r>
              <a:rPr lang="fr-CH" kern="1200" dirty="0">
                <a:solidFill>
                  <a:schemeClr val="tx1"/>
                </a:solidFill>
                <a:ea typeface="+mn-ea"/>
              </a:rPr>
              <a:t>d'inciter au respect des règles de sécurité </a:t>
            </a:r>
          </a:p>
          <a:p>
            <a:pPr marL="183591" indent="-183591" defTabSz="944267">
              <a:buFont typeface="Arial" pitchFamily="34" charset="0"/>
              <a:buChar char="•"/>
              <a:tabLst>
                <a:tab pos="183607" algn="l"/>
              </a:tabLst>
            </a:pPr>
            <a:r>
              <a:rPr lang="fr-CH" kern="1200" dirty="0">
                <a:solidFill>
                  <a:schemeClr val="tx1"/>
                </a:solidFill>
                <a:ea typeface="+mn-ea"/>
              </a:rPr>
              <a:t>de faire prendre conscience que les travaux de maintenance doivent toujours être confiés à des personnes qualifiées </a:t>
            </a:r>
          </a:p>
          <a:p>
            <a:pPr defTabSz="978410">
              <a:buFont typeface="Symbol" pitchFamily="18" charset="2"/>
              <a:buChar char="-"/>
            </a:pPr>
            <a:endParaRPr lang="de-CH" dirty="0"/>
          </a:p>
          <a:p>
            <a:pPr defTabSz="944267">
              <a:tabLst>
                <a:tab pos="183607" algn="l"/>
              </a:tabLst>
            </a:pPr>
            <a:r>
              <a:rPr lang="fr-CH" kern="1200" dirty="0">
                <a:solidFill>
                  <a:schemeClr val="tx1"/>
                </a:solidFill>
                <a:ea typeface="+mn-ea"/>
              </a:rPr>
              <a:t>Ce film s'adresse en particulier également aux employeurs et au personnel d'encadrement. Les conditions de sécurité requises dans le cadre des travaux de maintenance placés sous leur responsabilité sont les suivantes: </a:t>
            </a:r>
          </a:p>
          <a:p>
            <a:pPr marL="183591" indent="-183591" defTabSz="944267">
              <a:buFont typeface="Arial" pitchFamily="34" charset="0"/>
              <a:buChar char="•"/>
              <a:tabLst>
                <a:tab pos="183607" algn="l"/>
              </a:tabLst>
            </a:pPr>
            <a:r>
              <a:rPr lang="fr-CH" kern="1200" dirty="0">
                <a:solidFill>
                  <a:schemeClr val="tx1"/>
                </a:solidFill>
                <a:ea typeface="+mn-ea"/>
              </a:rPr>
              <a:t>planification et préparation consciencieuses du travail </a:t>
            </a:r>
          </a:p>
          <a:p>
            <a:pPr marL="183591" indent="-183591" defTabSz="944267">
              <a:buFont typeface="Arial" pitchFamily="34" charset="0"/>
              <a:buChar char="•"/>
              <a:tabLst>
                <a:tab pos="183607" algn="l"/>
              </a:tabLst>
            </a:pPr>
            <a:r>
              <a:rPr lang="fr-CH" kern="1200" dirty="0">
                <a:solidFill>
                  <a:schemeClr val="tx1"/>
                </a:solidFill>
                <a:ea typeface="+mn-ea"/>
              </a:rPr>
              <a:t>formation et instruction approfondies des collaborateurs </a:t>
            </a:r>
          </a:p>
          <a:p>
            <a:pPr marL="183591" indent="-183591" defTabSz="944267">
              <a:buFont typeface="Arial" pitchFamily="34" charset="0"/>
              <a:buChar char="•"/>
              <a:tabLst>
                <a:tab pos="183607" algn="l"/>
              </a:tabLst>
            </a:pPr>
            <a:r>
              <a:rPr lang="fr-CH" kern="1200" dirty="0">
                <a:solidFill>
                  <a:schemeClr val="tx1"/>
                </a:solidFill>
                <a:ea typeface="+mn-ea"/>
              </a:rPr>
              <a:t>contrôle </a:t>
            </a:r>
            <a:r>
              <a:rPr lang="fr-CH" dirty="0"/>
              <a:t>des méthodes prévues et respect des règles de sécurité </a:t>
            </a:r>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33</a:t>
            </a:fld>
            <a:endParaRPr lang="de-CH"/>
          </a:p>
        </p:txBody>
      </p:sp>
    </p:spTree>
    <p:extLst>
      <p:ext uri="{BB962C8B-B14F-4D97-AF65-F5344CB8AC3E}">
        <p14:creationId xmlns:p14="http://schemas.microsoft.com/office/powerpoint/2010/main" val="1258078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Expliquez les systèmes de consignation correspondant aux travaux effectués dans votre entreprise.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34</a:t>
            </a:fld>
            <a:endParaRPr lang="de-CH"/>
          </a:p>
        </p:txBody>
      </p:sp>
    </p:spTree>
    <p:extLst>
      <p:ext uri="{BB962C8B-B14F-4D97-AF65-F5344CB8AC3E}">
        <p14:creationId xmlns:p14="http://schemas.microsoft.com/office/powerpoint/2010/main" val="3565445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Expliquez que l'énergie résiduelle n'est pas visible ou décelable au premier coup d'œil. Pour la déceler, il faut la chercher. </a:t>
            </a: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Des énergies résiduelles peuvent être emmagasinées dans des éléments pneumatiques ou hydrauliques, des ressorts, des condensateurs, des récipients sous pression et des conduites ou apparaître sous forme d'énergie potentielle (par ex. des charges suspendues). </a:t>
            </a:r>
          </a:p>
          <a:p>
            <a:pPr marL="183591" indent="-183591" defTabSz="944267">
              <a:buFont typeface="Arial" pitchFamily="34" charset="0"/>
              <a:buChar char="•"/>
              <a:tabLst>
                <a:tab pos="183607" algn="l"/>
              </a:tabLst>
            </a:pPr>
            <a:r>
              <a:rPr lang="fr-CH" kern="1200" dirty="0">
                <a:solidFill>
                  <a:schemeClr val="tx1"/>
                </a:solidFill>
                <a:ea typeface="+mn-ea"/>
              </a:rPr>
              <a:t>Posez la question aux participants: «Connaissez-vous des exemples dans notre entreprise?»</a:t>
            </a:r>
          </a:p>
        </p:txBody>
      </p:sp>
      <p:sp>
        <p:nvSpPr>
          <p:cNvPr id="4" name="Foliennummernplatzhalter 3"/>
          <p:cNvSpPr>
            <a:spLocks noGrp="1"/>
          </p:cNvSpPr>
          <p:nvPr>
            <p:ph type="sldNum" sz="quarter" idx="10"/>
          </p:nvPr>
        </p:nvSpPr>
        <p:spPr/>
        <p:txBody>
          <a:bodyPr/>
          <a:lstStyle/>
          <a:p>
            <a:fld id="{58A1D1FF-D179-48E5-BC0C-2825C2E3F40B}" type="slidenum">
              <a:rPr lang="de-CH" smtClean="0"/>
              <a:pPr/>
              <a:t>37</a:t>
            </a:fld>
            <a:endParaRPr lang="de-CH"/>
          </a:p>
        </p:txBody>
      </p:sp>
    </p:spTree>
    <p:extLst>
      <p:ext uri="{BB962C8B-B14F-4D97-AF65-F5344CB8AC3E}">
        <p14:creationId xmlns:p14="http://schemas.microsoft.com/office/powerpoint/2010/main" val="1442658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fr-CH" b="1" dirty="0"/>
              <a:t>Marche particulière</a:t>
            </a:r>
            <a:endParaRPr lang="de-CH" dirty="0"/>
          </a:p>
          <a:p>
            <a:pPr defTabSz="944267">
              <a:tabLst>
                <a:tab pos="183607" algn="l"/>
              </a:tabLst>
            </a:pPr>
            <a:r>
              <a:rPr lang="fr-CH" kern="1200" dirty="0">
                <a:solidFill>
                  <a:schemeClr val="tx1"/>
                </a:solidFill>
                <a:ea typeface="+mn-ea"/>
              </a:rPr>
              <a:t>Il existe des situations nécessitant une intervention sur une machine en marche. Quelques exemples: </a:t>
            </a:r>
          </a:p>
          <a:p>
            <a:pPr marL="183591" indent="-183591" defTabSz="944267">
              <a:buFont typeface="Arial" pitchFamily="34" charset="0"/>
              <a:buChar char="•"/>
              <a:tabLst>
                <a:tab pos="183607" algn="l"/>
              </a:tabLst>
            </a:pPr>
            <a:r>
              <a:rPr lang="fr-CH" kern="1200" dirty="0">
                <a:solidFill>
                  <a:schemeClr val="tx1"/>
                </a:solidFill>
                <a:ea typeface="+mn-ea"/>
              </a:rPr>
              <a:t>réglage </a:t>
            </a: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mise au point </a:t>
            </a:r>
          </a:p>
          <a:p>
            <a:pPr marL="183591" indent="-183591" defTabSz="944267">
              <a:buFont typeface="Arial" pitchFamily="34" charset="0"/>
              <a:buChar char="•"/>
              <a:tabLst>
                <a:tab pos="183607" algn="l"/>
              </a:tabLst>
            </a:pPr>
            <a:r>
              <a:rPr lang="fr-CH" kern="1200" dirty="0">
                <a:solidFill>
                  <a:schemeClr val="tx1"/>
                </a:solidFill>
                <a:ea typeface="+mn-ea"/>
              </a:rPr>
              <a:t>recherche de l'origine d'une panne </a:t>
            </a:r>
          </a:p>
          <a:p>
            <a:pPr>
              <a:buNone/>
            </a:pPr>
            <a:r>
              <a:rPr lang="fr-CH" dirty="0"/>
              <a:t>Les mesures applicables pour ce mode d'exploitation, c'est-à-dire en mode de marche particulière, sont classées par ordre de priorité. </a:t>
            </a:r>
          </a:p>
          <a:p>
            <a:endParaRPr lang="de-CH" dirty="0"/>
          </a:p>
          <a:p>
            <a:pPr defTabSz="944267">
              <a:tabLst>
                <a:tab pos="183607" algn="l"/>
              </a:tabLst>
            </a:pPr>
            <a:r>
              <a:rPr lang="fr-CH" kern="1200" dirty="0">
                <a:solidFill>
                  <a:schemeClr val="tx1"/>
                </a:solidFill>
                <a:ea typeface="+mn-ea"/>
              </a:rPr>
              <a:t>Priorité numéro 1 </a:t>
            </a:r>
          </a:p>
          <a:p>
            <a:pPr marL="183591" indent="-183591" defTabSz="944267">
              <a:buFont typeface="Arial" pitchFamily="34" charset="0"/>
              <a:buChar char="•"/>
              <a:tabLst>
                <a:tab pos="183607" algn="l"/>
              </a:tabLst>
            </a:pPr>
            <a:r>
              <a:rPr lang="fr-CH" kern="1200" dirty="0">
                <a:solidFill>
                  <a:schemeClr val="tx1"/>
                </a:solidFill>
                <a:ea typeface="+mn-ea"/>
              </a:rPr>
              <a:t>Méthode décrite dans la règle 3 </a:t>
            </a:r>
            <a:r>
              <a:rPr lang="fr-CH" kern="1200" dirty="0">
                <a:solidFill>
                  <a:schemeClr val="tx1"/>
                </a:solidFill>
                <a:ea typeface="+mn-ea"/>
                <a:sym typeface="Wingdings"/>
              </a:rPr>
              <a:t></a:t>
            </a:r>
            <a:r>
              <a:rPr lang="fr-CH" kern="1200" dirty="0">
                <a:solidFill>
                  <a:schemeClr val="tx1"/>
                </a:solidFill>
                <a:ea typeface="+mn-ea"/>
              </a:rPr>
              <a:t> Arrêter et sécuriser la machine. </a:t>
            </a:r>
          </a:p>
          <a:p>
            <a:pPr marL="183591" indent="-183591" defTabSz="944267">
              <a:buFont typeface="Arial" pitchFamily="34" charset="0"/>
              <a:buChar char="•"/>
              <a:tabLst>
                <a:tab pos="183607" algn="l"/>
              </a:tabLst>
            </a:pPr>
            <a:r>
              <a:rPr lang="fr-CH" kern="1200" dirty="0">
                <a:solidFill>
                  <a:schemeClr val="tx1"/>
                </a:solidFill>
                <a:ea typeface="+mn-ea"/>
              </a:rPr>
              <a:t>Il s'agit de la meilleure solution, celle qui doit être privilégiée chaque fois que possible. </a:t>
            </a:r>
          </a:p>
          <a:p>
            <a:endParaRPr lang="de-CH" dirty="0"/>
          </a:p>
          <a:p>
            <a:pPr>
              <a:buNone/>
            </a:pPr>
            <a:r>
              <a:rPr lang="fr-CH" dirty="0"/>
              <a:t>Priorités numéros 2 à 4 </a:t>
            </a:r>
          </a:p>
          <a:p>
            <a:pPr marL="183591" indent="-183591" defTabSz="944267">
              <a:buFont typeface="Arial" pitchFamily="34" charset="0"/>
              <a:buChar char="•"/>
              <a:tabLst>
                <a:tab pos="183607" algn="l"/>
              </a:tabLst>
            </a:pPr>
            <a:r>
              <a:rPr lang="fr-CH" kern="1200" dirty="0">
                <a:solidFill>
                  <a:schemeClr val="tx1"/>
                </a:solidFill>
                <a:ea typeface="+mn-ea"/>
              </a:rPr>
              <a:t>Pour les solutions classées au deuxième, troisième et quatrième rang des priorités, les travaux sont effectués sur la machine en marche. </a:t>
            </a:r>
          </a:p>
          <a:p>
            <a:pPr marL="183591" indent="-183591" defTabSz="944267">
              <a:buFont typeface="Arial" pitchFamily="34" charset="0"/>
              <a:buChar char="•"/>
              <a:tabLst>
                <a:tab pos="183607" algn="l"/>
              </a:tabLst>
            </a:pPr>
            <a:r>
              <a:rPr lang="fr-CH" kern="1200" dirty="0">
                <a:solidFill>
                  <a:schemeClr val="tx1"/>
                </a:solidFill>
                <a:ea typeface="+mn-ea"/>
              </a:rPr>
              <a:t>Cette</a:t>
            </a:r>
            <a:r>
              <a:rPr lang="fr-CH" dirty="0"/>
              <a:t> alternative est tolérée uniquement en cas d'absolue nécessité. </a:t>
            </a:r>
          </a:p>
          <a:p>
            <a:endParaRPr lang="de-CH" dirty="0"/>
          </a:p>
          <a:p>
            <a:pPr defTabSz="944267">
              <a:tabLst>
                <a:tab pos="183607" algn="l"/>
              </a:tabLst>
            </a:pPr>
            <a:r>
              <a:rPr lang="fr-CH" kern="1200" dirty="0">
                <a:solidFill>
                  <a:schemeClr val="tx1"/>
                </a:solidFill>
                <a:ea typeface="+mn-ea"/>
              </a:rPr>
              <a:t>Les travaux de maintenance effectués sur des machines en marche doivent toujours être faits en mode de marche particulière. </a:t>
            </a:r>
          </a:p>
          <a:p>
            <a:pPr defTabSz="944267">
              <a:tabLst>
                <a:tab pos="183607" algn="l"/>
              </a:tabLst>
            </a:pPr>
            <a:r>
              <a:rPr lang="fr-CH" kern="1200" dirty="0">
                <a:solidFill>
                  <a:schemeClr val="tx1"/>
                </a:solidFill>
                <a:ea typeface="+mn-ea"/>
              </a:rPr>
              <a:t>Conditions importantes:</a:t>
            </a:r>
          </a:p>
          <a:p>
            <a:pPr marL="183591" indent="-183591" defTabSz="944267">
              <a:buFont typeface="Arial" pitchFamily="34" charset="0"/>
              <a:buChar char="•"/>
              <a:tabLst>
                <a:tab pos="183607" algn="l"/>
              </a:tabLst>
            </a:pPr>
            <a:r>
              <a:rPr lang="fr-CH" kern="1200" dirty="0">
                <a:solidFill>
                  <a:schemeClr val="tx1"/>
                </a:solidFill>
                <a:ea typeface="+mn-ea"/>
              </a:rPr>
              <a:t>mise à l'arrêt du mode automatique </a:t>
            </a:r>
          </a:p>
          <a:p>
            <a:pPr marL="183591" indent="-183591" defTabSz="944267">
              <a:buFont typeface="Arial" pitchFamily="34" charset="0"/>
              <a:buChar char="•"/>
              <a:tabLst>
                <a:tab pos="183607" algn="l"/>
              </a:tabLst>
            </a:pPr>
            <a:r>
              <a:rPr lang="fr-CH" kern="1200" dirty="0">
                <a:solidFill>
                  <a:schemeClr val="tx1"/>
                </a:solidFill>
                <a:ea typeface="+mn-ea"/>
              </a:rPr>
              <a:t>sur les machines à plusieurs axes, mouvement réduit à un seul axe </a:t>
            </a:r>
          </a:p>
          <a:p>
            <a:pPr marL="183591" indent="-183591" defTabSz="944267">
              <a:buFont typeface="Arial" pitchFamily="34" charset="0"/>
              <a:buChar char="•"/>
              <a:tabLst>
                <a:tab pos="183607" algn="l"/>
              </a:tabLst>
            </a:pPr>
            <a:r>
              <a:rPr lang="fr-CH" kern="1200" dirty="0">
                <a:solidFill>
                  <a:schemeClr val="tx1"/>
                </a:solidFill>
                <a:ea typeface="+mn-ea"/>
              </a:rPr>
              <a:t>énergies et vitesses réduites </a:t>
            </a:r>
          </a:p>
          <a:p>
            <a:pPr marL="183591" indent="-183591" defTabSz="944267">
              <a:buFont typeface="Arial" pitchFamily="34" charset="0"/>
              <a:buChar char="•"/>
              <a:tabLst>
                <a:tab pos="183607" algn="l"/>
              </a:tabLst>
            </a:pPr>
            <a:r>
              <a:rPr lang="fr-CH" kern="1200" dirty="0">
                <a:solidFill>
                  <a:schemeClr val="tx1"/>
                </a:solidFill>
                <a:ea typeface="+mn-ea"/>
              </a:rPr>
              <a:t>protection des zones dangereuses environnantes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38</a:t>
            </a:fld>
            <a:endParaRPr lang="de-CH"/>
          </a:p>
        </p:txBody>
      </p:sp>
    </p:spTree>
    <p:extLst>
      <p:ext uri="{BB962C8B-B14F-4D97-AF65-F5344CB8AC3E}">
        <p14:creationId xmlns:p14="http://schemas.microsoft.com/office/powerpoint/2010/main" val="2312025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78410">
              <a:defRPr/>
            </a:pPr>
            <a:r>
              <a:rPr lang="fr-CH" dirty="0"/>
              <a:t>Solutions techniques en marche particulière </a:t>
            </a:r>
          </a:p>
          <a:p>
            <a:pPr>
              <a:buNone/>
            </a:pPr>
            <a:endParaRPr lang="de-CH" dirty="0"/>
          </a:p>
          <a:p>
            <a:pPr>
              <a:buNone/>
            </a:pPr>
            <a:r>
              <a:rPr lang="fr-CH" dirty="0"/>
              <a:t>Particularités de la commande par impulsion </a:t>
            </a:r>
          </a:p>
          <a:p>
            <a:pPr marL="183591" indent="-183591" defTabSz="944267">
              <a:buFont typeface="Arial" pitchFamily="34" charset="0"/>
              <a:buChar char="•"/>
              <a:tabLst>
                <a:tab pos="183607" algn="l"/>
              </a:tabLst>
            </a:pPr>
            <a:r>
              <a:rPr lang="fr-CH" kern="1200" dirty="0">
                <a:solidFill>
                  <a:schemeClr val="tx1"/>
                </a:solidFill>
                <a:ea typeface="+mn-ea"/>
              </a:rPr>
              <a:t>Protection de l'utilisateur qui est obligé de se tenir hors de la zone dangereuse tant que la machine est en marche. </a:t>
            </a:r>
          </a:p>
          <a:p>
            <a:pPr marL="183591" indent="-183591" defTabSz="944267">
              <a:buFont typeface="Arial" pitchFamily="34" charset="0"/>
              <a:buChar char="•"/>
              <a:tabLst>
                <a:tab pos="183607" algn="l"/>
              </a:tabLst>
            </a:pPr>
            <a:r>
              <a:rPr lang="fr-CH" kern="1200" dirty="0">
                <a:solidFill>
                  <a:schemeClr val="tx1"/>
                </a:solidFill>
                <a:ea typeface="+mn-ea"/>
              </a:rPr>
              <a:t>Ordre exécuté uniquement tant que l'opérateur actionne l'organe de service. </a:t>
            </a:r>
          </a:p>
          <a:p>
            <a:pPr marL="183591" indent="-183591" defTabSz="944267">
              <a:buFont typeface="Arial" pitchFamily="34" charset="0"/>
              <a:buChar char="•"/>
              <a:tabLst>
                <a:tab pos="183607" algn="l"/>
              </a:tabLst>
            </a:pPr>
            <a:r>
              <a:rPr lang="fr-CH" kern="1200" dirty="0">
                <a:solidFill>
                  <a:schemeClr val="tx1"/>
                </a:solidFill>
                <a:ea typeface="+mn-ea"/>
              </a:rPr>
              <a:t>Protection restreinte à la personne qui actionne la commande. La sécurité des tiers est entièrement </a:t>
            </a:r>
            <a:r>
              <a:rPr lang="fr-CH" dirty="0"/>
              <a:t>«entre les mains» de la personne qui actionne la commande. </a:t>
            </a:r>
          </a:p>
          <a:p>
            <a:pPr>
              <a:buNone/>
            </a:pPr>
            <a:r>
              <a:rPr lang="fr-CH" dirty="0"/>
              <a:t> </a:t>
            </a:r>
          </a:p>
          <a:p>
            <a:pPr>
              <a:buNone/>
            </a:pPr>
            <a:r>
              <a:rPr lang="fr-CH" dirty="0"/>
              <a:t>Particularités de la commande de validation </a:t>
            </a:r>
            <a:endParaRPr lang="de-CH" dirty="0"/>
          </a:p>
          <a:p>
            <a:pPr marL="183591" indent="-183591" defTabSz="944267">
              <a:buFont typeface="Arial" pitchFamily="34" charset="0"/>
              <a:buChar char="•"/>
              <a:tabLst>
                <a:tab pos="183607" algn="l"/>
              </a:tabLst>
            </a:pPr>
            <a:r>
              <a:rPr lang="fr-CH" kern="1200" dirty="0">
                <a:solidFill>
                  <a:schemeClr val="tx1"/>
                </a:solidFill>
                <a:ea typeface="+mn-ea"/>
              </a:rPr>
              <a:t>Déclenchement et maintien de la situation dangereuse par actionnement de la commande de validation (bouton). </a:t>
            </a:r>
          </a:p>
          <a:p>
            <a:pPr marL="183591" indent="-183591" defTabSz="944267">
              <a:buFont typeface="Arial" pitchFamily="34" charset="0"/>
              <a:buChar char="•"/>
              <a:tabLst>
                <a:tab pos="183607" algn="l"/>
              </a:tabLst>
            </a:pPr>
            <a:r>
              <a:rPr lang="fr-CH" kern="1200" dirty="0">
                <a:solidFill>
                  <a:schemeClr val="tx1"/>
                </a:solidFill>
                <a:ea typeface="+mn-ea"/>
              </a:rPr>
              <a:t>La fonction d'arrêt d'urgence est activée en maintenant le bouton de la commande appuyé et arrêtée en relâchant la pression exercée.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39</a:t>
            </a:fld>
            <a:endParaRPr lang="de-CH"/>
          </a:p>
        </p:txBody>
      </p:sp>
    </p:spTree>
    <p:extLst>
      <p:ext uri="{BB962C8B-B14F-4D97-AF65-F5344CB8AC3E}">
        <p14:creationId xmlns:p14="http://schemas.microsoft.com/office/powerpoint/2010/main" val="2035776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Discutez des situations rencontrées dans votre entreprise. </a:t>
            </a:r>
          </a:p>
          <a:p>
            <a:endParaRPr lang="fr-CH" dirty="0"/>
          </a:p>
          <a:p>
            <a:r>
              <a:rPr lang="fr-CH" dirty="0"/>
              <a:t>Donnez quelques exemples de travaux maintenance. </a:t>
            </a:r>
          </a:p>
          <a:p>
            <a:pPr marL="183591" indent="-183591" defTabSz="944267">
              <a:buFont typeface="Arial" pitchFamily="34" charset="0"/>
              <a:buChar char="•"/>
              <a:tabLst>
                <a:tab pos="183607" algn="l"/>
              </a:tabLst>
            </a:pPr>
            <a:r>
              <a:rPr lang="fr-CH" kern="1200" dirty="0">
                <a:solidFill>
                  <a:schemeClr val="tx1"/>
                </a:solidFill>
                <a:ea typeface="+mn-ea"/>
              </a:rPr>
              <a:t>Entraînements, organes de service, transporteurs et organes de mesure ou de réglage situés en hauteur </a:t>
            </a:r>
          </a:p>
          <a:p>
            <a:pPr marL="183591" indent="-183591" defTabSz="944267">
              <a:buFont typeface="Arial" pitchFamily="34" charset="0"/>
              <a:buChar char="•"/>
              <a:tabLst>
                <a:tab pos="183607" algn="l"/>
              </a:tabLst>
            </a:pPr>
            <a:r>
              <a:rPr lang="fr-CH" kern="1200" dirty="0">
                <a:solidFill>
                  <a:schemeClr val="tx1"/>
                </a:solidFill>
                <a:ea typeface="+mn-ea"/>
              </a:rPr>
              <a:t>Systèmes d'ouverture automatique des portes </a:t>
            </a:r>
          </a:p>
          <a:p>
            <a:pPr marL="183591" indent="-183591" defTabSz="944267">
              <a:buFont typeface="Arial" pitchFamily="34" charset="0"/>
              <a:buChar char="•"/>
              <a:tabLst>
                <a:tab pos="183607" algn="l"/>
              </a:tabLst>
            </a:pPr>
            <a:r>
              <a:rPr lang="fr-CH" kern="1200" dirty="0">
                <a:solidFill>
                  <a:schemeClr val="tx1"/>
                </a:solidFill>
                <a:ea typeface="+mn-ea"/>
              </a:rPr>
              <a:t>Ponts roulants </a:t>
            </a:r>
          </a:p>
          <a:p>
            <a:pPr marL="183591" indent="-183591" defTabSz="944267">
              <a:buFont typeface="Arial" pitchFamily="34" charset="0"/>
              <a:buChar char="•"/>
              <a:tabLst>
                <a:tab pos="183607" algn="l"/>
              </a:tabLst>
            </a:pPr>
            <a:r>
              <a:rPr lang="fr-CH" kern="1200" dirty="0">
                <a:solidFill>
                  <a:schemeClr val="tx1"/>
                </a:solidFill>
                <a:ea typeface="+mn-ea"/>
              </a:rPr>
              <a:t>Installations d'éclairage </a:t>
            </a:r>
          </a:p>
          <a:p>
            <a:pPr marL="183591" indent="-183591" defTabSz="944267">
              <a:buFont typeface="Arial" pitchFamily="34" charset="0"/>
              <a:buChar char="•"/>
              <a:tabLst>
                <a:tab pos="183607" algn="l"/>
              </a:tabLst>
            </a:pPr>
            <a:r>
              <a:rPr lang="fr-CH" kern="1200" dirty="0">
                <a:solidFill>
                  <a:schemeClr val="tx1"/>
                </a:solidFill>
                <a:ea typeface="+mn-ea"/>
              </a:rPr>
              <a:t>Détecteurs d'incendie, extincteurs automatiques (sprinklers) </a:t>
            </a:r>
          </a:p>
          <a:p>
            <a:pPr marL="183591" indent="-183591" defTabSz="944267">
              <a:buFont typeface="Arial" pitchFamily="34" charset="0"/>
              <a:buChar char="•"/>
              <a:tabLst>
                <a:tab pos="183607" algn="l"/>
              </a:tabLst>
            </a:pPr>
            <a:r>
              <a:rPr lang="fr-CH" kern="1200" dirty="0">
                <a:solidFill>
                  <a:schemeClr val="tx1"/>
                </a:solidFill>
                <a:ea typeface="+mn-ea"/>
              </a:rPr>
              <a:t>Installations de chauffage, de ventilation ou de climatisation </a:t>
            </a:r>
          </a:p>
          <a:p>
            <a:pPr marL="183591" indent="-183591" defTabSz="944267">
              <a:buFont typeface="Arial" pitchFamily="34" charset="0"/>
              <a:buChar char="•"/>
              <a:tabLst>
                <a:tab pos="183607" algn="l"/>
              </a:tabLst>
            </a:pPr>
            <a:r>
              <a:rPr lang="fr-CH" kern="1200" dirty="0">
                <a:solidFill>
                  <a:schemeClr val="tx1"/>
                </a:solidFill>
                <a:ea typeface="+mn-ea"/>
              </a:rPr>
              <a:t>Verrières et coupoles </a:t>
            </a:r>
            <a:endParaRPr lang="de-CH" b="0" kern="1200" dirty="0">
              <a:solidFill>
                <a:schemeClr val="tx1"/>
              </a:solidFill>
              <a:latin typeface="Arial" pitchFamily="34" charset="0"/>
              <a:ea typeface="+mn-ea"/>
              <a:cs typeface="Arial" pitchFamily="34" charset="0"/>
            </a:endParaRPr>
          </a:p>
        </p:txBody>
      </p:sp>
      <p:sp>
        <p:nvSpPr>
          <p:cNvPr id="4" name="Foliennummernplatzhalter 3"/>
          <p:cNvSpPr>
            <a:spLocks noGrp="1"/>
          </p:cNvSpPr>
          <p:nvPr>
            <p:ph type="sldNum" sz="quarter" idx="10"/>
          </p:nvPr>
        </p:nvSpPr>
        <p:spPr/>
        <p:txBody>
          <a:bodyPr/>
          <a:lstStyle/>
          <a:p>
            <a:fld id="{58A1D1FF-D179-48E5-BC0C-2825C2E3F40B}" type="slidenum">
              <a:rPr lang="de-CH" smtClean="0"/>
              <a:pPr/>
              <a:t>40</a:t>
            </a:fld>
            <a:endParaRPr lang="de-CH"/>
          </a:p>
        </p:txBody>
      </p:sp>
    </p:spTree>
    <p:extLst>
      <p:ext uri="{BB962C8B-B14F-4D97-AF65-F5344CB8AC3E}">
        <p14:creationId xmlns:p14="http://schemas.microsoft.com/office/powerpoint/2010/main" val="1623947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Dans notre entreprise, nous avons l'habitude de travailler à différentes hauteurs. Mais l'habitude incite parfois à prendre des risques. Il faut toujours rester vigilant! </a:t>
            </a:r>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41</a:t>
            </a:fld>
            <a:endParaRPr lang="de-CH"/>
          </a:p>
        </p:txBody>
      </p:sp>
    </p:spTree>
    <p:extLst>
      <p:ext uri="{BB962C8B-B14F-4D97-AF65-F5344CB8AC3E}">
        <p14:creationId xmlns:p14="http://schemas.microsoft.com/office/powerpoint/2010/main" val="880688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78374"/>
            <a:r>
              <a:rPr lang="fr-CH" dirty="0"/>
              <a:t>Expliquez les trois points suivants.</a:t>
            </a:r>
            <a:endParaRPr lang="de-CH" dirty="0"/>
          </a:p>
          <a:p>
            <a:pPr marL="183584" indent="-183584" defTabSz="944233">
              <a:buFont typeface="Arial" pitchFamily="34" charset="0"/>
              <a:buChar char="•"/>
              <a:tabLst>
                <a:tab pos="183601" algn="l"/>
              </a:tabLst>
            </a:pPr>
            <a:r>
              <a:rPr lang="fr-CH" kern="1200" dirty="0">
                <a:solidFill>
                  <a:schemeClr val="tx1"/>
                </a:solidFill>
                <a:ea typeface="+mn-ea"/>
              </a:rPr>
              <a:t>Il existe différents types d’équipements de protection pour les travaux en hauteur. Ils sont choisis en fonction de la durée, de la fréquence et du type de travaux de maintenance prévus. </a:t>
            </a:r>
          </a:p>
          <a:p>
            <a:pPr marL="183584" indent="-183584" defTabSz="944233">
              <a:buFont typeface="Arial" pitchFamily="34" charset="0"/>
              <a:buChar char="•"/>
              <a:tabLst>
                <a:tab pos="183601" algn="l"/>
              </a:tabLst>
            </a:pPr>
            <a:r>
              <a:rPr lang="fr-CH" kern="1200" dirty="0">
                <a:solidFill>
                  <a:schemeClr val="tx1"/>
                </a:solidFill>
                <a:ea typeface="+mn-ea"/>
              </a:rPr>
              <a:t>En </a:t>
            </a:r>
            <a:r>
              <a:rPr lang="fr-CH" dirty="0"/>
              <a:t>ce qui concerne le risque d’accident, il faut respecter l’ordre de priorité indiqué sur le transparent ci-dessus.</a:t>
            </a:r>
          </a:p>
          <a:p>
            <a:pPr defTabSz="978374">
              <a:buFont typeface="Symbol" pitchFamily="18" charset="2"/>
              <a:buChar char="-"/>
            </a:pP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defRPr/>
            </a:pPr>
            <a:r>
              <a:rPr lang="fr-CH" kern="1200" dirty="0">
                <a:solidFill>
                  <a:schemeClr val="tx1"/>
                </a:solidFill>
                <a:ea typeface="+mn-ea"/>
              </a:rPr>
              <a:t>Priorité numéro 1: plateformes de travail fixes avec garde-corps</a:t>
            </a:r>
            <a:br>
              <a:rPr lang="fr-CH" kern="1200" dirty="0">
                <a:solidFill>
                  <a:schemeClr val="tx1"/>
                </a:solidFill>
                <a:ea typeface="+mn-ea"/>
              </a:rPr>
            </a:br>
            <a:r>
              <a:rPr lang="fr-CH" kern="1200" dirty="0">
                <a:solidFill>
                  <a:schemeClr val="tx1"/>
                </a:solidFill>
                <a:ea typeface="+mn-ea"/>
              </a:rPr>
              <a:t>Des plateformes de travail fixes avec garde-corps et escaliers d’accès doivent être mises à disposition lorsque des travaux de maintenance en hauteur doivent être régulièrement effectués</a:t>
            </a:r>
            <a:r>
              <a:rPr lang="fr-CH" kern="1200" dirty="0">
                <a:solidFill>
                  <a:srgbClr val="FF0000"/>
                </a:solidFill>
                <a:ea typeface="+mn-ea"/>
              </a:rPr>
              <a:t> </a:t>
            </a:r>
            <a:r>
              <a:rPr lang="fr-CH" kern="1200" dirty="0"/>
              <a:t>(plus d’une fois par mois)</a:t>
            </a:r>
            <a:r>
              <a:rPr lang="fr-CH" kern="1200" dirty="0">
                <a:solidFill>
                  <a:schemeClr val="tx1"/>
                </a:solidFill>
                <a:ea typeface="+mn-ea"/>
              </a:rPr>
              <a:t>. </a:t>
            </a:r>
            <a:endParaRPr lang="de-CH" b="0" kern="1200" dirty="0">
              <a:solidFill>
                <a:schemeClr val="tx1"/>
              </a:solidFill>
              <a:latin typeface="Arial" pitchFamily="34" charset="0"/>
              <a:ea typeface="+mn-ea"/>
              <a:cs typeface="Arial" pitchFamily="34" charset="0"/>
            </a:endParaRPr>
          </a:p>
        </p:txBody>
      </p:sp>
      <p:sp>
        <p:nvSpPr>
          <p:cNvPr id="4" name="Foliennummernplatzhalter 3"/>
          <p:cNvSpPr>
            <a:spLocks noGrp="1"/>
          </p:cNvSpPr>
          <p:nvPr>
            <p:ph type="sldNum" sz="quarter" idx="10"/>
          </p:nvPr>
        </p:nvSpPr>
        <p:spPr/>
        <p:txBody>
          <a:bodyPr/>
          <a:lstStyle/>
          <a:p>
            <a:fld id="{58A1D1FF-D179-48E5-BC0C-2825C2E3F40B}" type="slidenum">
              <a:rPr lang="de-CH" smtClean="0"/>
              <a:pPr/>
              <a:t>42</a:t>
            </a:fld>
            <a:endParaRPr lang="de-CH"/>
          </a:p>
        </p:txBody>
      </p:sp>
    </p:spTree>
    <p:extLst>
      <p:ext uri="{BB962C8B-B14F-4D97-AF65-F5344CB8AC3E}">
        <p14:creationId xmlns:p14="http://schemas.microsoft.com/office/powerpoint/2010/main" val="2874517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78410"/>
            <a:r>
              <a:rPr lang="fr-CH" dirty="0"/>
              <a:t>Priorité numéro 2 (explications) </a:t>
            </a:r>
            <a:endParaRPr lang="de-CH" dirty="0"/>
          </a:p>
          <a:p>
            <a:pPr marL="183591" indent="-183591" defTabSz="944267">
              <a:buFont typeface="Arial" pitchFamily="34" charset="0"/>
              <a:buChar char="•"/>
              <a:tabLst>
                <a:tab pos="183607" algn="l"/>
              </a:tabLst>
            </a:pPr>
            <a:r>
              <a:rPr lang="fr-CH" kern="1200" dirty="0">
                <a:solidFill>
                  <a:schemeClr val="tx1"/>
                </a:solidFill>
                <a:ea typeface="+mn-ea"/>
              </a:rPr>
              <a:t>Lorsqu'il est impossible d'installer des plateformes fixes, nous utilisons des plateformes mobiles et des échafaudages roulants.</a:t>
            </a:r>
          </a:p>
          <a:p>
            <a:pPr marL="183591" indent="-183591" defTabSz="944267">
              <a:buFont typeface="Arial" pitchFamily="34" charset="0"/>
              <a:buChar char="•"/>
              <a:tabLst>
                <a:tab pos="183607" algn="l"/>
              </a:tabLst>
            </a:pPr>
            <a:r>
              <a:rPr lang="fr-CH" kern="1200" dirty="0">
                <a:solidFill>
                  <a:schemeClr val="tx1"/>
                </a:solidFill>
                <a:ea typeface="+mn-ea"/>
              </a:rPr>
              <a:t>L’utilisation de plateformes élévatrices doit être strictement réservée aux personnes formées à cet effet. </a:t>
            </a:r>
          </a:p>
          <a:p>
            <a:pPr marL="183591" indent="-183591" defTabSz="944267">
              <a:buFont typeface="Arial" pitchFamily="34" charset="0"/>
              <a:buChar char="•"/>
              <a:tabLst>
                <a:tab pos="183607" algn="l"/>
              </a:tabLst>
            </a:pPr>
            <a:r>
              <a:rPr lang="fr-CH" kern="1200" dirty="0">
                <a:solidFill>
                  <a:schemeClr val="tx1"/>
                </a:solidFill>
                <a:ea typeface="+mn-ea"/>
              </a:rPr>
              <a:t>Nous assurons la maintenance des équipements de travail.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43</a:t>
            </a:fld>
            <a:endParaRPr lang="de-CH"/>
          </a:p>
        </p:txBody>
      </p:sp>
    </p:spTree>
    <p:extLst>
      <p:ext uri="{BB962C8B-B14F-4D97-AF65-F5344CB8AC3E}">
        <p14:creationId xmlns:p14="http://schemas.microsoft.com/office/powerpoint/2010/main" val="7766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67">
              <a:tabLst>
                <a:tab pos="183607" algn="l"/>
              </a:tabLst>
            </a:pPr>
            <a:r>
              <a:rPr lang="fr-CH" kern="1200" dirty="0">
                <a:solidFill>
                  <a:schemeClr val="tx1"/>
                </a:solidFill>
                <a:ea typeface="+mn-ea"/>
              </a:rPr>
              <a:t>Montrez-vous compréhensif pour les réalités de votre entreprise, mais n'oubliez pas de rappeler deux graves erreurs. </a:t>
            </a:r>
          </a:p>
          <a:p>
            <a:pPr defTabSz="944267">
              <a:tabLst>
                <a:tab pos="183607" algn="l"/>
              </a:tabLst>
            </a:pPr>
            <a:endParaRPr lang="fr-CH" kern="1200" dirty="0">
              <a:solidFill>
                <a:schemeClr val="tx1"/>
              </a:solidFill>
              <a:ea typeface="+mn-ea"/>
            </a:endParaRPr>
          </a:p>
          <a:p>
            <a:pPr defTabSz="944267">
              <a:tabLst>
                <a:tab pos="183607" algn="l"/>
              </a:tabLst>
            </a:pPr>
            <a:r>
              <a:rPr lang="fr-CH" kern="1200" dirty="0">
                <a:solidFill>
                  <a:schemeClr val="tx1"/>
                </a:solidFill>
                <a:ea typeface="+mn-ea"/>
              </a:rPr>
              <a:t>Erreur numéro un: «On se débrouille». </a:t>
            </a:r>
          </a:p>
          <a:p>
            <a:pPr defTabSz="944267">
              <a:tabLst>
                <a:tab pos="183607" algn="l"/>
              </a:tabLst>
            </a:pPr>
            <a:r>
              <a:rPr lang="fr-CH" kern="1200" dirty="0">
                <a:solidFill>
                  <a:schemeClr val="tx1"/>
                </a:solidFill>
                <a:ea typeface="+mn-ea"/>
              </a:rPr>
              <a:t>Erreur </a:t>
            </a:r>
            <a:r>
              <a:rPr lang="fr-CH" dirty="0"/>
              <a:t>numéro deux: «On gagne du temps». </a:t>
            </a:r>
          </a:p>
          <a:p>
            <a:pPr>
              <a:buNone/>
            </a:pPr>
            <a:endParaRPr lang="de-CH" dirty="0"/>
          </a:p>
          <a:p>
            <a:r>
              <a:rPr lang="fr-CH" b="1" dirty="0"/>
              <a:t>Dans les faits </a:t>
            </a:r>
          </a:p>
          <a:p>
            <a:pPr marL="244604" indent="-244604">
              <a:buFont typeface="+mj-lt"/>
              <a:buAutoNum type="arabicPeriod"/>
            </a:pPr>
            <a:r>
              <a:rPr lang="fr-CH" dirty="0"/>
              <a:t>Les pros qui sont conscients de leurs responsabilités ne laissent rien hasard. Ils ne forcent pas la chance. En cas de danger, ils disent STOP. </a:t>
            </a:r>
          </a:p>
          <a:p>
            <a:pPr marL="244604" indent="-244604">
              <a:buFont typeface="+mj-lt"/>
              <a:buAutoNum type="arabicPeriod"/>
            </a:pPr>
            <a:r>
              <a:rPr lang="fr-CH" dirty="0"/>
              <a:t>Respecter les règles de sécurité permet d'éviter des accidents, mais aussi des arrêts de production, des absences, des frais de traitement et beaucoup de souffrances. Le gain de temps est un mauvais argument. </a:t>
            </a: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4</a:t>
            </a:fld>
            <a:endParaRPr lang="en-US"/>
          </a:p>
        </p:txBody>
      </p:sp>
    </p:spTree>
    <p:extLst>
      <p:ext uri="{BB962C8B-B14F-4D97-AF65-F5344CB8AC3E}">
        <p14:creationId xmlns:p14="http://schemas.microsoft.com/office/powerpoint/2010/main" val="2377074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78410">
              <a:defRPr/>
            </a:pPr>
            <a:r>
              <a:rPr lang="fr-CH" dirty="0"/>
              <a:t>Priorité numéro 3 (explications)</a:t>
            </a:r>
            <a:endParaRPr lang="de-CH" dirty="0"/>
          </a:p>
          <a:p>
            <a:pPr marL="183591" indent="-183591" defTabSz="944267">
              <a:buFont typeface="Arial" pitchFamily="34" charset="0"/>
              <a:buChar char="•"/>
              <a:tabLst>
                <a:tab pos="183607" algn="l"/>
              </a:tabLst>
            </a:pPr>
            <a:r>
              <a:rPr lang="fr-CH" kern="1200" dirty="0">
                <a:solidFill>
                  <a:schemeClr val="tx1"/>
                </a:solidFill>
                <a:ea typeface="+mn-ea"/>
              </a:rPr>
              <a:t>Nous utilisons des échelles uniquement lorsqu'il n'y a pas d'autre possibilité et que la hauteur de travail est inférieure à 5 m. </a:t>
            </a:r>
          </a:p>
          <a:p>
            <a:pPr marL="183591" indent="-183591" defTabSz="944267">
              <a:buFont typeface="Arial" pitchFamily="34" charset="0"/>
              <a:buChar char="•"/>
              <a:tabLst>
                <a:tab pos="183607" algn="l"/>
              </a:tabLst>
            </a:pPr>
            <a:r>
              <a:rPr lang="fr-CH" kern="1200" dirty="0">
                <a:solidFill>
                  <a:schemeClr val="tx1"/>
                </a:solidFill>
                <a:ea typeface="+mn-ea"/>
              </a:rPr>
              <a:t>En cas de hauteur de chute supérieure à 5 m, nous utilisons une protection contre les chutes supplémentaire. </a:t>
            </a:r>
          </a:p>
          <a:p>
            <a:pPr marL="183591" indent="-183591" defTabSz="944267">
              <a:buFont typeface="Arial" pitchFamily="34" charset="0"/>
              <a:buChar char="•"/>
              <a:tabLst>
                <a:tab pos="183607" algn="l"/>
              </a:tabLst>
            </a:pPr>
            <a:r>
              <a:rPr lang="fr-CH" kern="1200" dirty="0">
                <a:solidFill>
                  <a:schemeClr val="tx1"/>
                </a:solidFill>
                <a:ea typeface="+mn-ea"/>
              </a:rPr>
              <a:t>Les échelles portables servent à monter et à descendre. </a:t>
            </a:r>
          </a:p>
          <a:p>
            <a:pPr marL="183591" indent="-183591" defTabSz="944267">
              <a:buFont typeface="Arial" pitchFamily="34" charset="0"/>
              <a:buChar char="•"/>
              <a:tabLst>
                <a:tab pos="183607" algn="l"/>
              </a:tabLst>
            </a:pPr>
            <a:r>
              <a:rPr lang="fr-CH" kern="1200" dirty="0">
                <a:solidFill>
                  <a:schemeClr val="tx1"/>
                </a:solidFill>
                <a:ea typeface="+mn-ea"/>
              </a:rPr>
              <a:t>Les travaux effectués depuis ce type d'échelle ne doivent pas exiger d'efforts </a:t>
            </a:r>
            <a:r>
              <a:rPr lang="fr-CH" dirty="0"/>
              <a:t>physiques importants.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44</a:t>
            </a:fld>
            <a:endParaRPr lang="de-CH"/>
          </a:p>
        </p:txBody>
      </p:sp>
    </p:spTree>
    <p:extLst>
      <p:ext uri="{BB962C8B-B14F-4D97-AF65-F5344CB8AC3E}">
        <p14:creationId xmlns:p14="http://schemas.microsoft.com/office/powerpoint/2010/main" val="371738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78410"/>
            <a:r>
              <a:rPr lang="fr-CH" dirty="0"/>
              <a:t>Priorité numéro 4 (insistez sur les points suivants) </a:t>
            </a:r>
          </a:p>
          <a:p>
            <a:pPr marL="183591" indent="-183591" defTabSz="944267">
              <a:buFont typeface="Arial" pitchFamily="34" charset="0"/>
              <a:buChar char="•"/>
              <a:tabLst>
                <a:tab pos="183607" algn="l"/>
              </a:tabLst>
            </a:pPr>
            <a:r>
              <a:rPr lang="fr-CH" kern="1200" dirty="0">
                <a:solidFill>
                  <a:schemeClr val="tx1"/>
                </a:solidFill>
                <a:ea typeface="+mn-ea"/>
              </a:rPr>
              <a:t>L'utilisation des EPI contre les chutes de hauteur est strictement réservée aux travaux de courte durée et s'il n'y a pas d'autre moyen de protection (priorités numéros 1 à 3). </a:t>
            </a:r>
          </a:p>
          <a:p>
            <a:pPr marL="183591" indent="-183591" defTabSz="944267">
              <a:buFont typeface="Arial" pitchFamily="34" charset="0"/>
              <a:buChar char="•"/>
              <a:tabLst>
                <a:tab pos="183607" algn="l"/>
              </a:tabLst>
            </a:pPr>
            <a:r>
              <a:rPr lang="fr-CH" kern="1200" dirty="0">
                <a:solidFill>
                  <a:schemeClr val="tx1"/>
                </a:solidFill>
                <a:ea typeface="+mn-ea"/>
              </a:rPr>
              <a:t>Les harnais d'antichute avec absorbeur d'énergie et les </a:t>
            </a:r>
            <a:r>
              <a:rPr lang="fr-CH" kern="1200" dirty="0" err="1">
                <a:solidFill>
                  <a:schemeClr val="tx1"/>
                </a:solidFill>
                <a:ea typeface="+mn-ea"/>
              </a:rPr>
              <a:t>antichutes</a:t>
            </a:r>
            <a:r>
              <a:rPr lang="fr-CH" kern="1200" dirty="0">
                <a:solidFill>
                  <a:schemeClr val="tx1"/>
                </a:solidFill>
                <a:ea typeface="+mn-ea"/>
              </a:rPr>
              <a:t> à rappel automatique sont les seuls EPI autorisés pour se protéger contre les chutes de hauteur. </a:t>
            </a:r>
          </a:p>
          <a:p>
            <a:pPr marL="183591" indent="-183591" defTabSz="944267">
              <a:buFont typeface="Arial" pitchFamily="34" charset="0"/>
              <a:buChar char="•"/>
              <a:tabLst>
                <a:tab pos="183607" algn="l"/>
              </a:tabLst>
            </a:pPr>
            <a:r>
              <a:rPr lang="fr-CH" kern="1200" dirty="0">
                <a:solidFill>
                  <a:schemeClr val="tx1"/>
                </a:solidFill>
                <a:ea typeface="+mn-ea"/>
              </a:rPr>
              <a:t>Les EPI antichute doivent être fixés au moyen des points d'ancrage prévus à cet effet. </a:t>
            </a:r>
          </a:p>
          <a:p>
            <a:pPr marL="183591" indent="-183591" defTabSz="944267">
              <a:buFont typeface="Arial" pitchFamily="34" charset="0"/>
              <a:buChar char="•"/>
              <a:tabLst>
                <a:tab pos="183607" algn="l"/>
              </a:tabLst>
            </a:pPr>
            <a:r>
              <a:rPr lang="fr-CH" kern="1200" dirty="0">
                <a:solidFill>
                  <a:schemeClr val="tx1"/>
                </a:solidFill>
                <a:ea typeface="+mn-ea"/>
              </a:rPr>
              <a:t>L'utilisation des EPI contre les chutes de hauteur est strictement réservée aux personnes formées à cet effet.</a:t>
            </a:r>
          </a:p>
        </p:txBody>
      </p:sp>
      <p:sp>
        <p:nvSpPr>
          <p:cNvPr id="4" name="Foliennummernplatzhalter 3"/>
          <p:cNvSpPr>
            <a:spLocks noGrp="1"/>
          </p:cNvSpPr>
          <p:nvPr>
            <p:ph type="sldNum" sz="quarter" idx="10"/>
          </p:nvPr>
        </p:nvSpPr>
        <p:spPr/>
        <p:txBody>
          <a:bodyPr/>
          <a:lstStyle/>
          <a:p>
            <a:fld id="{58A1D1FF-D179-48E5-BC0C-2825C2E3F40B}" type="slidenum">
              <a:rPr lang="de-CH" smtClean="0"/>
              <a:pPr/>
              <a:t>45</a:t>
            </a:fld>
            <a:endParaRPr lang="de-CH"/>
          </a:p>
        </p:txBody>
      </p:sp>
    </p:spTree>
    <p:extLst>
      <p:ext uri="{BB962C8B-B14F-4D97-AF65-F5344CB8AC3E}">
        <p14:creationId xmlns:p14="http://schemas.microsoft.com/office/powerpoint/2010/main" val="1541120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46</a:t>
            </a:fld>
            <a:endParaRPr lang="de-CH"/>
          </a:p>
        </p:txBody>
      </p:sp>
    </p:spTree>
    <p:extLst>
      <p:ext uri="{BB962C8B-B14F-4D97-AF65-F5344CB8AC3E}">
        <p14:creationId xmlns:p14="http://schemas.microsoft.com/office/powerpoint/2010/main" val="3580087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La règle numéro 6 a principalement été conçue pour les «électriciens amateurs». Et</a:t>
            </a:r>
            <a:r>
              <a:rPr lang="fr-CH" kern="1200" baseline="0" dirty="0">
                <a:solidFill>
                  <a:schemeClr val="tx1"/>
                </a:solidFill>
                <a:ea typeface="+mn-ea"/>
              </a:rPr>
              <a:t> i</a:t>
            </a:r>
            <a:r>
              <a:rPr lang="fr-CH" kern="1200" dirty="0">
                <a:solidFill>
                  <a:schemeClr val="tx1"/>
                </a:solidFill>
                <a:ea typeface="+mn-ea"/>
              </a:rPr>
              <a:t>l existe une publication spéciale pour les électriciens qualifiés: «5 + 5 règles vitales pour les travaux sur ou à proximité d'installations électriques» (réf. Suva 84042.f). </a:t>
            </a:r>
          </a:p>
          <a:p>
            <a:pPr marL="183591" indent="-183591" defTabSz="944267">
              <a:buFont typeface="Arial" pitchFamily="34" charset="0"/>
              <a:buChar char="•"/>
              <a:tabLst>
                <a:tab pos="183607" algn="l"/>
              </a:tabLst>
            </a:pPr>
            <a:r>
              <a:rPr lang="fr-CH" kern="1200" dirty="0">
                <a:solidFill>
                  <a:schemeClr val="tx1"/>
                </a:solidFill>
                <a:ea typeface="+mn-ea"/>
              </a:rPr>
              <a:t>La règle numéro 6 propose un récapitulatif général des phénomènes dangereux provenant du courant électrique. </a:t>
            </a:r>
          </a:p>
          <a:p>
            <a:pPr marL="183591" indent="-183591" defTabSz="944267">
              <a:buFont typeface="Arial" pitchFamily="34" charset="0"/>
              <a:buChar char="•"/>
              <a:tabLst>
                <a:tab pos="183607" algn="l"/>
              </a:tabLst>
            </a:pPr>
            <a:r>
              <a:rPr lang="fr-CH" kern="1200" dirty="0">
                <a:solidFill>
                  <a:schemeClr val="tx1"/>
                </a:solidFill>
                <a:ea typeface="+mn-ea"/>
              </a:rPr>
              <a:t>Ces dangers sont invisibles, inaudibles et inodores. Le message de la règle numéro 6 est de rappeler que le moindre défaut sur un câble peut provoquer la mort d'un homme.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47</a:t>
            </a:fld>
            <a:endParaRPr lang="de-CH"/>
          </a:p>
        </p:txBody>
      </p:sp>
    </p:spTree>
    <p:extLst>
      <p:ext uri="{BB962C8B-B14F-4D97-AF65-F5344CB8AC3E}">
        <p14:creationId xmlns:p14="http://schemas.microsoft.com/office/powerpoint/2010/main" val="1884940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La fiche thématique répond à quatre questions concrètes et fréquentes.</a:t>
            </a:r>
            <a:br>
              <a:rPr lang="fr-CH" dirty="0"/>
            </a:br>
            <a:r>
              <a:rPr lang="fr-CH" dirty="0"/>
              <a:t>Traitez les questions importantes pour votre entreprise. </a:t>
            </a:r>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48</a:t>
            </a:fld>
            <a:endParaRPr lang="de-CH"/>
          </a:p>
        </p:txBody>
      </p:sp>
    </p:spTree>
    <p:extLst>
      <p:ext uri="{BB962C8B-B14F-4D97-AF65-F5344CB8AC3E}">
        <p14:creationId xmlns:p14="http://schemas.microsoft.com/office/powerpoint/2010/main" val="11074344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dirty="0"/>
              <a:t>L'analyse des accidents a souvent montré que les tâches des opérateurs ou des mécaniciens ainsi que les travaux exclusivement réservés aux électriciens qualifiés n'avaient pas été clairement définis. </a:t>
            </a:r>
          </a:p>
          <a:p>
            <a:pPr marL="183451" indent="-183451"/>
            <a:endParaRPr lang="de-CH" dirty="0"/>
          </a:p>
          <a:p>
            <a:pPr marL="183451" indent="-183451"/>
            <a:r>
              <a:rPr lang="fr-CH" b="1" dirty="0"/>
              <a:t>Faire appel à des pros</a:t>
            </a:r>
            <a:endParaRPr lang="de-CH" dirty="0"/>
          </a:p>
          <a:p>
            <a:pPr marL="183591" indent="-183591" defTabSz="944267">
              <a:buFont typeface="Arial" pitchFamily="34" charset="0"/>
              <a:buChar char="•"/>
              <a:tabLst>
                <a:tab pos="183607" algn="l"/>
              </a:tabLst>
            </a:pPr>
            <a:r>
              <a:rPr lang="fr-CH" kern="1200" dirty="0">
                <a:solidFill>
                  <a:schemeClr val="tx1"/>
                </a:solidFill>
                <a:ea typeface="+mn-ea"/>
              </a:rPr>
              <a:t>Nommez les personnes autorisées à intervenir sur des équipements électriques. Ces personnes doivent être connues de chaque collaborateur. </a:t>
            </a:r>
            <a:br>
              <a:rPr lang="fr-CH" kern="1200" dirty="0">
                <a:solidFill>
                  <a:schemeClr val="tx1"/>
                </a:solidFill>
                <a:ea typeface="+mn-ea"/>
              </a:rPr>
            </a:br>
            <a:endParaRPr lang="de-CH" b="0" kern="1200" dirty="0">
              <a:solidFill>
                <a:schemeClr val="tx1"/>
              </a:solidFill>
              <a:latin typeface="Arial" pitchFamily="34" charset="0"/>
              <a:ea typeface="+mn-ea"/>
              <a:cs typeface="Arial" pitchFamily="34" charset="0"/>
            </a:endParaRPr>
          </a:p>
          <a:p>
            <a:pPr marL="183451" indent="-183451"/>
            <a:r>
              <a:rPr lang="fr-CH" b="1" dirty="0"/>
              <a:t>Ne pas ouvrir! </a:t>
            </a:r>
            <a:endParaRPr lang="de-CH" dirty="0"/>
          </a:p>
          <a:p>
            <a:pPr marL="183591" indent="-183591" defTabSz="944267">
              <a:buFont typeface="Arial" pitchFamily="34" charset="0"/>
              <a:buChar char="•"/>
              <a:tabLst>
                <a:tab pos="183607" algn="l"/>
              </a:tabLst>
            </a:pPr>
            <a:r>
              <a:rPr lang="fr-CH" kern="1200" dirty="0">
                <a:solidFill>
                  <a:schemeClr val="tx1"/>
                </a:solidFill>
                <a:ea typeface="+mn-ea"/>
              </a:rPr>
              <a:t>Respectez les pictogrammes de danger et n'ouvrez pas les protecteurs. </a:t>
            </a:r>
          </a:p>
          <a:p>
            <a:pPr marL="183591" indent="-183591" defTabSz="944267">
              <a:buFont typeface="Arial" pitchFamily="34" charset="0"/>
              <a:buChar char="•"/>
              <a:tabLst>
                <a:tab pos="183607" algn="l"/>
              </a:tabLst>
            </a:pPr>
            <a:r>
              <a:rPr lang="fr-CH" kern="1200" dirty="0">
                <a:solidFill>
                  <a:schemeClr val="tx1"/>
                </a:solidFill>
                <a:ea typeface="+mn-ea"/>
              </a:rPr>
              <a:t>N'ouvrez pas les armoires de commande, les distributeurs, les boîtes à bornes ou les boîtes de connexion. </a:t>
            </a:r>
            <a:br>
              <a:rPr lang="fr-CH" dirty="0"/>
            </a:br>
            <a:endParaRPr lang="de-CH" dirty="0"/>
          </a:p>
          <a:p>
            <a:pPr marL="183451" indent="-183451"/>
            <a:r>
              <a:rPr lang="fr-CH" b="1" dirty="0"/>
              <a:t>Protéger les installations électriques </a:t>
            </a:r>
            <a:endParaRPr lang="de-CH" dirty="0"/>
          </a:p>
          <a:p>
            <a:pPr marL="183591" indent="-183591" defTabSz="944267">
              <a:buFont typeface="Arial" pitchFamily="34" charset="0"/>
              <a:buChar char="•"/>
              <a:tabLst>
                <a:tab pos="183607" algn="l"/>
              </a:tabLst>
            </a:pPr>
            <a:r>
              <a:rPr lang="fr-CH" kern="1200" dirty="0"/>
              <a:t>N'effectuez jamais des travaux à proximité d'un câble ou d'un équipement </a:t>
            </a:r>
            <a:r>
              <a:rPr lang="fr-CH" kern="1200" dirty="0">
                <a:solidFill>
                  <a:schemeClr val="tx1"/>
                </a:solidFill>
                <a:ea typeface="+mn-ea"/>
              </a:rPr>
              <a:t>électrique avant d'avoir pris les mesures de sécurité nécessaires (faites appel à l'installateur-électricien responsable).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49</a:t>
            </a:fld>
            <a:endParaRPr lang="de-CH"/>
          </a:p>
        </p:txBody>
      </p:sp>
    </p:spTree>
    <p:extLst>
      <p:ext uri="{BB962C8B-B14F-4D97-AF65-F5344CB8AC3E}">
        <p14:creationId xmlns:p14="http://schemas.microsoft.com/office/powerpoint/2010/main" val="705345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Approfondissez les points ci-dessous. </a:t>
            </a:r>
          </a:p>
          <a:p>
            <a:endParaRPr lang="de-CH" dirty="0"/>
          </a:p>
          <a:p>
            <a:pPr marL="183451" indent="-183451"/>
            <a:r>
              <a:rPr lang="fr-CH" b="1" dirty="0"/>
              <a:t>Dispositif différentiel résiduel (DDR) </a:t>
            </a:r>
            <a:endParaRPr lang="de-CH" dirty="0"/>
          </a:p>
          <a:p>
            <a:pPr marL="183591" lvl="1" indent="-183591" defTabSz="944267">
              <a:buFont typeface="Arial" pitchFamily="34" charset="0"/>
              <a:buChar char="•"/>
              <a:tabLst>
                <a:tab pos="183607" algn="l"/>
              </a:tabLst>
            </a:pPr>
            <a:r>
              <a:rPr lang="fr-CH" dirty="0"/>
              <a:t>N'enclenchez jamais un appareil électrique sans prise munie d'un dispositif différentiel résiduel (DDR). En cas de doute, utilisez une prise intermédiaire équipée d'un DDR. </a:t>
            </a:r>
          </a:p>
          <a:p>
            <a:pPr>
              <a:buFont typeface="Arial" pitchFamily="34" charset="0"/>
              <a:buNone/>
            </a:pPr>
            <a:endParaRPr lang="de-CH" dirty="0"/>
          </a:p>
          <a:p>
            <a:pPr marL="183451" indent="-183451"/>
            <a:r>
              <a:rPr lang="fr-CH" b="1" dirty="0"/>
              <a:t>Etat des appareils </a:t>
            </a:r>
          </a:p>
          <a:p>
            <a:pPr marL="183591" lvl="1" indent="-183591" defTabSz="944267">
              <a:buFont typeface="Arial" pitchFamily="34" charset="0"/>
              <a:buChar char="•"/>
              <a:tabLst>
                <a:tab pos="183607" algn="l"/>
              </a:tabLst>
            </a:pPr>
            <a:r>
              <a:rPr lang="fr-CH" kern="1200" dirty="0">
                <a:solidFill>
                  <a:schemeClr val="tx1"/>
                </a:solidFill>
                <a:ea typeface="+mn-ea"/>
              </a:rPr>
              <a:t>Vérifiez l'état des outils, des câbles et des prises avant toute utilisation. </a:t>
            </a:r>
          </a:p>
          <a:p>
            <a:pPr marL="183591" lvl="1" indent="-183591" defTabSz="944267">
              <a:buFont typeface="Arial" pitchFamily="34" charset="0"/>
              <a:buChar char="•"/>
              <a:tabLst>
                <a:tab pos="183607" algn="l"/>
              </a:tabLst>
            </a:pPr>
            <a:r>
              <a:rPr lang="fr-CH" kern="1200" dirty="0">
                <a:solidFill>
                  <a:schemeClr val="tx1"/>
                </a:solidFill>
                <a:ea typeface="+mn-ea"/>
              </a:rPr>
              <a:t>Protégez-vous et protégez les appareils contre l'humidité avant d'entreprendre des travaux sur des équipements électriques. </a:t>
            </a:r>
          </a:p>
          <a:p>
            <a:pPr marL="183591" lvl="1" indent="-183591" defTabSz="944267">
              <a:buFont typeface="Arial" pitchFamily="34" charset="0"/>
              <a:buChar char="•"/>
              <a:tabLst>
                <a:tab pos="183607" algn="l"/>
              </a:tabLst>
            </a:pPr>
            <a:r>
              <a:rPr lang="fr-CH" kern="1200" dirty="0">
                <a:solidFill>
                  <a:schemeClr val="tx1"/>
                </a:solidFill>
                <a:ea typeface="+mn-ea"/>
              </a:rPr>
              <a:t>En cas de dysfonctionnement, arrêtez les machines ou les appareils et </a:t>
            </a:r>
            <a:r>
              <a:rPr lang="fr-CH" dirty="0"/>
              <a:t>avisez votre supérieur. </a:t>
            </a:r>
          </a:p>
          <a:p>
            <a:pPr marL="672657" lvl="1" indent="-183451">
              <a:buFont typeface="Symbol" charset="2"/>
              <a:buChar char="-"/>
            </a:pPr>
            <a:endParaRPr lang="de-CH" dirty="0"/>
          </a:p>
          <a:p>
            <a:pPr marL="183451" indent="-183451"/>
            <a:r>
              <a:rPr lang="fr-CH" b="1" dirty="0"/>
              <a:t>Situations particulières </a:t>
            </a:r>
            <a:endParaRPr lang="de-CH" dirty="0"/>
          </a:p>
          <a:p>
            <a:pPr marL="183591" lvl="1" indent="-183591" defTabSz="944267">
              <a:buFont typeface="Arial" pitchFamily="34" charset="0"/>
              <a:buChar char="•"/>
              <a:tabLst>
                <a:tab pos="183607" algn="l"/>
              </a:tabLst>
            </a:pPr>
            <a:r>
              <a:rPr lang="fr-CH" kern="1200" dirty="0">
                <a:solidFill>
                  <a:schemeClr val="tx1"/>
                </a:solidFill>
                <a:ea typeface="+mn-ea"/>
              </a:rPr>
              <a:t>Prenez les mesures complémentaires nécessaires en cas de situation particulière (humidité, saleté, zones à risque d'explosion, locaux exigus, etc.). </a:t>
            </a:r>
          </a:p>
          <a:p>
            <a:pPr>
              <a:buFont typeface="Arial" pitchFamily="34" charset="0"/>
              <a:buNone/>
            </a:pPr>
            <a:endParaRPr lang="de-CH" dirty="0"/>
          </a:p>
          <a:p>
            <a:pPr marL="183451" indent="-183451"/>
            <a:r>
              <a:rPr lang="fr-CH" b="1" dirty="0"/>
              <a:t>En cas de doute, dites STOP! </a:t>
            </a:r>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50</a:t>
            </a:fld>
            <a:endParaRPr lang="de-CH"/>
          </a:p>
        </p:txBody>
      </p:sp>
    </p:spTree>
    <p:extLst>
      <p:ext uri="{BB962C8B-B14F-4D97-AF65-F5344CB8AC3E}">
        <p14:creationId xmlns:p14="http://schemas.microsoft.com/office/powerpoint/2010/main" val="3049861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Des mesures complémentaires doivent être prises en cas de travaux de maintenance dans une zone à risque d'incendie ou d'explosion (zone EX). </a:t>
            </a:r>
          </a:p>
          <a:p>
            <a:pPr marL="183591" indent="-183591" defTabSz="944267">
              <a:buFont typeface="Arial" pitchFamily="34" charset="0"/>
              <a:buChar char="•"/>
              <a:tabLst>
                <a:tab pos="183607" algn="l"/>
              </a:tabLst>
            </a:pPr>
            <a:r>
              <a:rPr lang="fr-CH" kern="1200" dirty="0">
                <a:solidFill>
                  <a:schemeClr val="tx1"/>
                </a:solidFill>
                <a:ea typeface="+mn-ea"/>
              </a:rPr>
              <a:t>Il convient notamment d'éliminer tout risque d'explosion ou d'incendie avant et pendant les travaux.</a:t>
            </a:r>
          </a:p>
          <a:p>
            <a:pPr marL="183591" indent="-183591" defTabSz="944267">
              <a:buFont typeface="Arial" pitchFamily="34" charset="0"/>
              <a:buChar char="•"/>
              <a:tabLst>
                <a:tab pos="183607" algn="l"/>
              </a:tabLst>
            </a:pP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defRPr/>
            </a:pPr>
            <a:r>
              <a:rPr lang="fr-CH" kern="1200" dirty="0">
                <a:solidFill>
                  <a:schemeClr val="tx1"/>
                </a:solidFill>
                <a:ea typeface="+mn-ea"/>
              </a:rPr>
              <a:t>Qu'est-ce </a:t>
            </a:r>
            <a:r>
              <a:rPr lang="fr-CH" dirty="0"/>
              <a:t>que cela veut dire concrètement? Passez au transparent suivant. </a:t>
            </a:r>
          </a:p>
          <a:p>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51</a:t>
            </a:fld>
            <a:endParaRPr lang="de-CH"/>
          </a:p>
        </p:txBody>
      </p:sp>
    </p:spTree>
    <p:extLst>
      <p:ext uri="{BB962C8B-B14F-4D97-AF65-F5344CB8AC3E}">
        <p14:creationId xmlns:p14="http://schemas.microsoft.com/office/powerpoint/2010/main" val="2083001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defRPr/>
            </a:pPr>
            <a:r>
              <a:rPr lang="fr-CH" kern="1200" dirty="0">
                <a:solidFill>
                  <a:schemeClr val="tx1"/>
                </a:solidFill>
                <a:ea typeface="+mn-ea"/>
              </a:rPr>
              <a:t>Des mesures complémentaires doivent être prises en cas de travaux de maintenance dans une zone à risque d'incendie ou d'explosion (zone EX). </a:t>
            </a: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defRPr/>
            </a:pPr>
            <a:r>
              <a:rPr lang="fr-CH" kern="1200" dirty="0">
                <a:solidFill>
                  <a:schemeClr val="tx1"/>
                </a:solidFill>
                <a:ea typeface="+mn-ea"/>
              </a:rPr>
              <a:t>Il convient notamment d'éliminer tout risque d'explosion ou d'incendie avant et pendant les travaux.</a:t>
            </a:r>
          </a:p>
        </p:txBody>
      </p:sp>
      <p:sp>
        <p:nvSpPr>
          <p:cNvPr id="4" name="Foliennummernplatzhalter 3"/>
          <p:cNvSpPr>
            <a:spLocks noGrp="1"/>
          </p:cNvSpPr>
          <p:nvPr>
            <p:ph type="sldNum" sz="quarter" idx="10"/>
          </p:nvPr>
        </p:nvSpPr>
        <p:spPr/>
        <p:txBody>
          <a:bodyPr/>
          <a:lstStyle/>
          <a:p>
            <a:fld id="{58A1D1FF-D179-48E5-BC0C-2825C2E3F40B}" type="slidenum">
              <a:rPr lang="de-CH" smtClean="0"/>
              <a:pPr/>
              <a:t>52</a:t>
            </a:fld>
            <a:endParaRPr lang="de-CH"/>
          </a:p>
        </p:txBody>
      </p:sp>
    </p:spTree>
    <p:extLst>
      <p:ext uri="{BB962C8B-B14F-4D97-AF65-F5344CB8AC3E}">
        <p14:creationId xmlns:p14="http://schemas.microsoft.com/office/powerpoint/2010/main" val="2732812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53</a:t>
            </a:fld>
            <a:endParaRPr lang="de-CH"/>
          </a:p>
        </p:txBody>
      </p:sp>
    </p:spTree>
    <p:extLst>
      <p:ext uri="{BB962C8B-B14F-4D97-AF65-F5344CB8AC3E}">
        <p14:creationId xmlns:p14="http://schemas.microsoft.com/office/powerpoint/2010/main" val="229212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dirty="0"/>
              <a:t>Il ne s’agit pas d’un photomontage. Cette photo a été prise sur le vif.</a:t>
            </a:r>
          </a:p>
          <a:p>
            <a:pPr marL="183591" indent="-183591" defTabSz="944267">
              <a:buFont typeface="Arial" pitchFamily="34" charset="0"/>
              <a:buChar char="•"/>
              <a:tabLst>
                <a:tab pos="183607" algn="l"/>
              </a:tabLst>
            </a:pPr>
            <a:r>
              <a:rPr lang="fr-CH" dirty="0"/>
              <a:t>Et que se passe-t-il en cas de problème? Tout le monde le sait.</a:t>
            </a:r>
          </a:p>
          <a:p>
            <a:pPr marL="183591" indent="-183591" defTabSz="944267">
              <a:buFont typeface="Arial" pitchFamily="34" charset="0"/>
              <a:buChar char="•"/>
              <a:tabLst>
                <a:tab pos="183607" algn="l"/>
              </a:tabLst>
            </a:pPr>
            <a:r>
              <a:rPr lang="fr-CH" dirty="0"/>
              <a:t>Mais est-ce que vous imaginez aussi la souffrance de la famille et des proches, des amis et des collègues de la victime?</a:t>
            </a:r>
          </a:p>
          <a:p>
            <a:pPr marL="183591" indent="-183591" defTabSz="944267">
              <a:buFont typeface="Arial" pitchFamily="34" charset="0"/>
              <a:buChar char="•"/>
              <a:tabLst>
                <a:tab pos="183607" algn="l"/>
              </a:tabLst>
            </a:pPr>
            <a:r>
              <a:rPr lang="fr-CH" dirty="0"/>
              <a:t>Nous n’avons pas le droit d’être irresponsables à ce point. Ni pour nous-mêmes, </a:t>
            </a:r>
            <a:r>
              <a:rPr lang="fr-CH" b="0" u="none" dirty="0"/>
              <a:t>ni pour nos proches, ni pour l’entreprise.</a:t>
            </a:r>
          </a:p>
          <a:p>
            <a:pPr marL="183591" indent="-183591" defTabSz="944267">
              <a:buFont typeface="Arial" pitchFamily="34" charset="0"/>
              <a:buChar char="•"/>
              <a:tabLst>
                <a:tab pos="183607" algn="l"/>
              </a:tabLst>
            </a:pPr>
            <a:r>
              <a:rPr lang="fr-CH" b="0" u="none" dirty="0"/>
              <a:t>Honnêtement, est-ce que vous auriez dit STOP dans la situation que vous voyez sur cette photo? Faites-le </a:t>
            </a:r>
            <a:r>
              <a:rPr lang="fr-CH" dirty="0"/>
              <a:t>dès aujourd’hui!</a:t>
            </a:r>
            <a:endParaRPr lang="de-CH" dirty="0"/>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5</a:t>
            </a:fld>
            <a:endParaRPr lang="en-US"/>
          </a:p>
        </p:txBody>
      </p:sp>
    </p:spTree>
    <p:extLst>
      <p:ext uri="{BB962C8B-B14F-4D97-AF65-F5344CB8AC3E}">
        <p14:creationId xmlns:p14="http://schemas.microsoft.com/office/powerpoint/2010/main" val="2832092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Les travaux dans des locaux exigus doivent être exclusivement confiés aux personnes instruites à cet effet. </a:t>
            </a:r>
          </a:p>
          <a:p>
            <a:pPr marL="183591" indent="-183591" defTabSz="944267">
              <a:buFont typeface="Arial" pitchFamily="34" charset="0"/>
              <a:buChar char="•"/>
              <a:tabLst>
                <a:tab pos="183607" algn="l"/>
              </a:tabLst>
            </a:pPr>
            <a:r>
              <a:rPr lang="fr-CH" kern="1200" dirty="0">
                <a:solidFill>
                  <a:schemeClr val="tx1"/>
                </a:solidFill>
                <a:ea typeface="+mn-ea"/>
              </a:rPr>
              <a:t>Expliquez à vos collaborateurs qu'ils doivent être particulièrement prudents en cas de travaux de maintenance dans des locaux exigus (citernes, conduites, canalisations, puits, galeries, récipients et caves sans fenêtres).</a:t>
            </a:r>
          </a:p>
          <a:p>
            <a:pPr marL="183591" indent="-183591" defTabSz="944267">
              <a:buFont typeface="Arial" pitchFamily="34" charset="0"/>
              <a:buChar char="•"/>
              <a:tabLst>
                <a:tab pos="183607" algn="l"/>
              </a:tabLst>
            </a:pPr>
            <a:endParaRPr lang="de-CH" b="0" kern="1200" dirty="0">
              <a:solidFill>
                <a:schemeClr val="tx1"/>
              </a:solidFill>
              <a:latin typeface="Arial" pitchFamily="34" charset="0"/>
              <a:ea typeface="+mn-ea"/>
              <a:cs typeface="Arial" pitchFamily="34" charset="0"/>
            </a:endParaRPr>
          </a:p>
          <a:p>
            <a:pPr marL="183591" indent="-183591" defTabSz="944267">
              <a:buFont typeface="Arial" pitchFamily="34" charset="0"/>
              <a:buChar char="•"/>
              <a:tabLst>
                <a:tab pos="183607" algn="l"/>
              </a:tabLst>
              <a:defRPr/>
            </a:pPr>
            <a:r>
              <a:rPr lang="fr-CH" kern="1200" dirty="0">
                <a:solidFill>
                  <a:schemeClr val="tx1"/>
                </a:solidFill>
                <a:ea typeface="+mn-ea"/>
              </a:rPr>
              <a:t>Qu'est-ce que cela veut dire concrètement? Passez au transparent suivant.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54</a:t>
            </a:fld>
            <a:endParaRPr lang="de-CH"/>
          </a:p>
        </p:txBody>
      </p:sp>
    </p:spTree>
    <p:extLst>
      <p:ext uri="{BB962C8B-B14F-4D97-AF65-F5344CB8AC3E}">
        <p14:creationId xmlns:p14="http://schemas.microsoft.com/office/powerpoint/2010/main" val="2185493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defRPr/>
            </a:pPr>
            <a:r>
              <a:rPr lang="fr-CH" kern="1200" dirty="0">
                <a:solidFill>
                  <a:schemeClr val="tx1"/>
                </a:solidFill>
                <a:ea typeface="+mn-ea"/>
              </a:rPr>
              <a:t>Les travaux dans des locaux exigus doivent être exclusivement confiés aux personnes instruites à cet effet. </a:t>
            </a:r>
          </a:p>
          <a:p>
            <a:pPr marL="183591" indent="-183591" defTabSz="944267">
              <a:buFont typeface="Arial" pitchFamily="34" charset="0"/>
              <a:buChar char="•"/>
              <a:tabLst>
                <a:tab pos="183607" algn="l"/>
              </a:tabLst>
              <a:defRPr/>
            </a:pPr>
            <a:r>
              <a:rPr lang="fr-CH" kern="1200" dirty="0">
                <a:solidFill>
                  <a:schemeClr val="tx1"/>
                </a:solidFill>
                <a:ea typeface="+mn-ea"/>
              </a:rPr>
              <a:t>Expliquez à vos collaborateurs qu'ils doivent être particulièrement prudents en cas de travaux de maintenance dans des locaux exigus (citernes, conduites, canalisations, puits, galeries, récipients et caves sans fenêtres).</a:t>
            </a:r>
          </a:p>
        </p:txBody>
      </p:sp>
      <p:sp>
        <p:nvSpPr>
          <p:cNvPr id="4" name="Foliennummernplatzhalter 3"/>
          <p:cNvSpPr>
            <a:spLocks noGrp="1"/>
          </p:cNvSpPr>
          <p:nvPr>
            <p:ph type="sldNum" sz="quarter" idx="10"/>
          </p:nvPr>
        </p:nvSpPr>
        <p:spPr/>
        <p:txBody>
          <a:bodyPr/>
          <a:lstStyle/>
          <a:p>
            <a:fld id="{58A1D1FF-D179-48E5-BC0C-2825C2E3F40B}" type="slidenum">
              <a:rPr lang="de-CH" smtClean="0"/>
              <a:pPr/>
              <a:t>55</a:t>
            </a:fld>
            <a:endParaRPr lang="de-CH"/>
          </a:p>
        </p:txBody>
      </p:sp>
    </p:spTree>
    <p:extLst>
      <p:ext uri="{BB962C8B-B14F-4D97-AF65-F5344CB8AC3E}">
        <p14:creationId xmlns:p14="http://schemas.microsoft.com/office/powerpoint/2010/main" val="3415957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ea typeface="+mn-ea"/>
              </a:rPr>
              <a:t>Une </a:t>
            </a:r>
            <a:r>
              <a:rPr lang="fr-CH" b="1" dirty="0">
                <a:ea typeface="+mn-ea"/>
              </a:rPr>
              <a:t>atmosphère dangereuse</a:t>
            </a:r>
            <a:r>
              <a:rPr lang="fr-CH" dirty="0">
                <a:ea typeface="+mn-ea"/>
              </a:rPr>
              <a:t> se forme rapidement lorsque des gaz ou des vapeurs de solvants sont libérés. </a:t>
            </a:r>
            <a:br>
              <a:rPr lang="fr-CH" dirty="0">
                <a:ea typeface="+mn-ea"/>
              </a:rPr>
            </a:br>
            <a:endParaRPr lang="de-CH" dirty="0">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Risque d'incendie ou d'explosion: en cas d'utilisation de gaz liquéfié (propane, butane) ou de produits contenant des solvants (vernis, peintures, colles, etc.). </a:t>
            </a:r>
          </a:p>
          <a:p>
            <a:pPr marL="183591" indent="-183591" defTabSz="944267">
              <a:buFont typeface="Arial" pitchFamily="34" charset="0"/>
              <a:buChar char="•"/>
              <a:tabLst>
                <a:tab pos="183607" algn="l"/>
              </a:tabLst>
            </a:pPr>
            <a:r>
              <a:rPr lang="fr-CH" kern="1200" dirty="0">
                <a:solidFill>
                  <a:schemeClr val="tx1"/>
                </a:solidFill>
                <a:ea typeface="+mn-ea"/>
              </a:rPr>
              <a:t>Risque d'intoxication: en cas de dégagement de gaz dangereux pour la santé, de processus de combustion (soudage, coupage, etc.) ou d'utilisation de produits contenant des solvants. </a:t>
            </a:r>
          </a:p>
          <a:p>
            <a:pPr marL="183591" indent="-183591" defTabSz="944267">
              <a:buFont typeface="Arial" pitchFamily="34" charset="0"/>
              <a:buChar char="•"/>
              <a:tabLst>
                <a:tab pos="183607" algn="l"/>
              </a:tabLst>
            </a:pPr>
            <a:r>
              <a:rPr lang="fr-CH" kern="1200" dirty="0">
                <a:solidFill>
                  <a:schemeClr val="tx1"/>
                </a:solidFill>
                <a:ea typeface="+mn-ea"/>
              </a:rPr>
              <a:t>Risque d'asphyxie: en cas de libération d'azote, d'argon ou de gaz carbonique dans des locaux exigus. </a:t>
            </a:r>
            <a:br>
              <a:rPr lang="fr-CH" kern="1200" dirty="0">
                <a:solidFill>
                  <a:schemeClr val="tx1"/>
                </a:solidFill>
                <a:ea typeface="+mn-ea"/>
              </a:rPr>
            </a:br>
            <a:endParaRPr lang="de-CH" b="0" kern="1200" dirty="0">
              <a:solidFill>
                <a:schemeClr val="tx1"/>
              </a:solidFill>
              <a:latin typeface="Arial" pitchFamily="34" charset="0"/>
              <a:ea typeface="+mn-ea"/>
              <a:cs typeface="Arial" pitchFamily="34" charset="0"/>
            </a:endParaRPr>
          </a:p>
          <a:p>
            <a:r>
              <a:rPr lang="fr-CH" b="1" dirty="0">
                <a:ea typeface="+mn-ea"/>
              </a:rPr>
              <a:t>Mesures de protection nécessaires </a:t>
            </a:r>
          </a:p>
          <a:p>
            <a:pPr marL="183591" indent="-183591" defTabSz="944267">
              <a:buFont typeface="Arial" pitchFamily="34" charset="0"/>
              <a:buChar char="•"/>
              <a:tabLst>
                <a:tab pos="183607" algn="l"/>
              </a:tabLst>
            </a:pPr>
            <a:r>
              <a:rPr lang="fr-CH" kern="1200" dirty="0">
                <a:solidFill>
                  <a:schemeClr val="tx1"/>
                </a:solidFill>
                <a:ea typeface="+mn-ea"/>
              </a:rPr>
              <a:t>Assurer l'aération des locaux exigus (par ex. au moyen de ventilateurs portatifs). Maintenir l'aération tant qu'une personne séjourne dans le local et que des gaz et des vapeurs s'y trouvent ou peuvent s'y former. Au mieux, aérer les locaux pendant un certain temps avant l'arrivée des opérateurs.</a:t>
            </a:r>
          </a:p>
          <a:p>
            <a:pPr marL="183591" indent="-183591" defTabSz="944267">
              <a:buFont typeface="Arial" pitchFamily="34" charset="0"/>
              <a:buChar char="•"/>
              <a:tabLst>
                <a:tab pos="183607" algn="l"/>
              </a:tabLst>
            </a:pPr>
            <a:r>
              <a:rPr lang="fr-CH" kern="1200" dirty="0">
                <a:solidFill>
                  <a:schemeClr val="tx1"/>
                </a:solidFill>
                <a:ea typeface="+mn-ea"/>
              </a:rPr>
              <a:t>Si une atmosphère dangereuse peut se former malgré ces mesures, surveiller l'atmosphère au moyen d'appareils de mesure appropriés. Au besoin, utiliser des équipements de protection des voies respiratoires. </a:t>
            </a:r>
          </a:p>
          <a:p>
            <a:pPr marL="183591" indent="-183591" defTabSz="944267">
              <a:buFont typeface="Arial" pitchFamily="34" charset="0"/>
              <a:buChar char="•"/>
              <a:tabLst>
                <a:tab pos="183607" algn="l"/>
              </a:tabLst>
            </a:pPr>
            <a:r>
              <a:rPr lang="fr-CH" kern="1200" dirty="0">
                <a:solidFill>
                  <a:schemeClr val="tx1"/>
                </a:solidFill>
                <a:ea typeface="+mn-ea"/>
              </a:rPr>
              <a:t>Une surveillance depuis l'extérieur doit être assurée en permanence. </a:t>
            </a:r>
            <a:r>
              <a:rPr lang="fr-CH" dirty="0">
                <a:ea typeface="+mn-ea"/>
              </a:rPr>
              <a:t>S'il arrive quelque chose à un collaborateur dans un local exigu, le surveillant peut immédiatement donner l'alarme (organisation des secours, fourniture du matériel de sauvetage). </a:t>
            </a:r>
            <a:endParaRPr lang="de-CH"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8A1D1FF-D179-48E5-BC0C-2825C2E3F40B}" type="slidenum">
              <a:rPr lang="de-CH" smtClean="0"/>
              <a:pPr/>
              <a:t>56</a:t>
            </a:fld>
            <a:endParaRPr lang="de-CH"/>
          </a:p>
        </p:txBody>
      </p:sp>
    </p:spTree>
    <p:extLst>
      <p:ext uri="{BB962C8B-B14F-4D97-AF65-F5344CB8AC3E}">
        <p14:creationId xmlns:p14="http://schemas.microsoft.com/office/powerpoint/2010/main" val="36955667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ea typeface="+mn-ea"/>
              </a:rPr>
              <a:t>Présentez le programme du deuxième travail de groupe </a:t>
            </a:r>
            <a:r>
              <a:rPr lang="fr-CH" dirty="0"/>
              <a:t>«Mesures de protection»</a:t>
            </a:r>
            <a:r>
              <a:rPr lang="fr-CH" dirty="0">
                <a:ea typeface="+mn-ea"/>
              </a:rPr>
              <a:t>. </a:t>
            </a:r>
            <a:endParaRPr lang="de-CH" dirty="0">
              <a:latin typeface="Arial" pitchFamily="34" charset="0"/>
              <a:ea typeface="+mn-ea"/>
              <a:cs typeface="Arial" pitchFamily="34" charset="0"/>
            </a:endParaRPr>
          </a:p>
          <a:p>
            <a:pPr marL="183591" indent="-183591" defTabSz="944267">
              <a:buFont typeface="Arial" pitchFamily="34" charset="0"/>
              <a:buChar char="•"/>
              <a:tabLst>
                <a:tab pos="183607" algn="l"/>
              </a:tabLst>
            </a:pPr>
            <a:r>
              <a:rPr lang="fr-CH" kern="1200" dirty="0">
                <a:solidFill>
                  <a:schemeClr val="tx1"/>
                </a:solidFill>
                <a:ea typeface="+mn-ea"/>
              </a:rPr>
              <a:t>Nous allons maintenant mettre en pratique ce que nous avons étudié tout à l'heure. </a:t>
            </a:r>
          </a:p>
          <a:p>
            <a:pPr marL="183591" indent="-183591" defTabSz="944267">
              <a:buFont typeface="Arial" pitchFamily="34" charset="0"/>
              <a:buChar char="•"/>
              <a:tabLst>
                <a:tab pos="183607" algn="l"/>
              </a:tabLst>
            </a:pPr>
            <a:r>
              <a:rPr lang="fr-CH" kern="1200" dirty="0">
                <a:solidFill>
                  <a:schemeClr val="tx1"/>
                </a:solidFill>
                <a:ea typeface="+mn-ea"/>
              </a:rPr>
              <a:t>Après les avoir priés de rejoindre leur groupe, demandez aux participants de dresser la liste des mesures de protection qui auraient permis d'éviter les accidents présentés dans les différents exemples examinés. </a:t>
            </a:r>
          </a:p>
          <a:p>
            <a:pPr marL="183591" indent="-183591" defTabSz="944267">
              <a:buFont typeface="Arial" pitchFamily="34" charset="0"/>
              <a:buChar char="•"/>
              <a:tabLst>
                <a:tab pos="183607" algn="l"/>
              </a:tabLst>
            </a:pPr>
            <a:r>
              <a:rPr lang="fr-CH" kern="1200" dirty="0">
                <a:solidFill>
                  <a:schemeClr val="tx1"/>
                </a:solidFill>
                <a:ea typeface="+mn-ea"/>
              </a:rPr>
              <a:t>Les participants inscrivent leurs suggestions dans le catalogue de mesures «Maintenance sûre» dans la colonne «Mesures et règles vitales». Le catalogue de mesures «Maintenance sûre» se trouve dans le dossier de préparation de la présentation. </a:t>
            </a:r>
            <a:endParaRPr lang="de-CH" b="0" kern="1200" dirty="0">
              <a:solidFill>
                <a:schemeClr val="tx1"/>
              </a:solidFill>
              <a:latin typeface="Arial" pitchFamily="34" charset="0"/>
              <a:ea typeface="+mn-ea"/>
              <a:cs typeface="Arial" pitchFamily="34" charset="0"/>
            </a:endParaRPr>
          </a:p>
        </p:txBody>
      </p:sp>
      <p:sp>
        <p:nvSpPr>
          <p:cNvPr id="4" name="Foliennummernplatzhalter 3"/>
          <p:cNvSpPr>
            <a:spLocks noGrp="1"/>
          </p:cNvSpPr>
          <p:nvPr>
            <p:ph type="sldNum" sz="quarter" idx="10"/>
          </p:nvPr>
        </p:nvSpPr>
        <p:spPr/>
        <p:txBody>
          <a:bodyPr/>
          <a:lstStyle/>
          <a:p>
            <a:fld id="{58A1D1FF-D179-48E5-BC0C-2825C2E3F40B}" type="slidenum">
              <a:rPr lang="de-CH" smtClean="0"/>
              <a:pPr/>
              <a:t>57</a:t>
            </a:fld>
            <a:endParaRPr lang="de-CH"/>
          </a:p>
        </p:txBody>
      </p:sp>
    </p:spTree>
    <p:extLst>
      <p:ext uri="{BB962C8B-B14F-4D97-AF65-F5344CB8AC3E}">
        <p14:creationId xmlns:p14="http://schemas.microsoft.com/office/powerpoint/2010/main" val="26222137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Quelles mesures de protection prenez-vous en cas d'intervention de maintenance sur cet équipement? </a:t>
            </a:r>
          </a:p>
          <a:p>
            <a:pPr marL="183591" indent="-183591" defTabSz="944267">
              <a:buFont typeface="Arial" pitchFamily="34" charset="0"/>
              <a:buChar char="•"/>
              <a:tabLst>
                <a:tab pos="183607" algn="l"/>
              </a:tabLst>
            </a:pPr>
            <a:r>
              <a:rPr lang="fr-CH" kern="1200" dirty="0">
                <a:solidFill>
                  <a:schemeClr val="tx1"/>
                </a:solidFill>
                <a:ea typeface="+mn-ea"/>
              </a:rPr>
              <a:t>Quelles règles vitales appliquez-vous? </a:t>
            </a:r>
          </a:p>
          <a:p>
            <a:pPr marL="183591" indent="-183591" defTabSz="944267">
              <a:buFont typeface="Arial" pitchFamily="34" charset="0"/>
              <a:buChar char="•"/>
              <a:tabLst>
                <a:tab pos="183607" algn="l"/>
              </a:tabLst>
            </a:pPr>
            <a:r>
              <a:rPr lang="fr-CH" kern="1200" dirty="0">
                <a:solidFill>
                  <a:schemeClr val="tx1"/>
                </a:solidFill>
                <a:ea typeface="+mn-ea"/>
              </a:rPr>
              <a:t>Accordez suffisamment de temps aux participants pour évaluer correctement la situation. </a:t>
            </a:r>
          </a:p>
          <a:p>
            <a:pPr marL="183591" indent="-183591" defTabSz="944267">
              <a:buFont typeface="Arial" pitchFamily="34" charset="0"/>
              <a:buChar char="•"/>
              <a:tabLst>
                <a:tab pos="183607" algn="l"/>
              </a:tabLst>
            </a:pPr>
            <a:r>
              <a:rPr lang="fr-CH" kern="1200" dirty="0">
                <a:solidFill>
                  <a:schemeClr val="tx1"/>
                </a:solidFill>
                <a:ea typeface="+mn-ea"/>
              </a:rPr>
              <a:t>Discutez ensuite des résultats ensemble.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58</a:t>
            </a:fld>
            <a:endParaRPr lang="de-CH"/>
          </a:p>
        </p:txBody>
      </p:sp>
    </p:spTree>
    <p:extLst>
      <p:ext uri="{BB962C8B-B14F-4D97-AF65-F5344CB8AC3E}">
        <p14:creationId xmlns:p14="http://schemas.microsoft.com/office/powerpoint/2010/main" val="31818368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Quelles mesures de protection prenez-vous en cas d'intervention de maintenance sur cet équipement? </a:t>
            </a:r>
          </a:p>
          <a:p>
            <a:pPr marL="183591" indent="-183591" defTabSz="944267">
              <a:buFont typeface="Arial" pitchFamily="34" charset="0"/>
              <a:buChar char="•"/>
              <a:tabLst>
                <a:tab pos="183607" algn="l"/>
              </a:tabLst>
            </a:pPr>
            <a:r>
              <a:rPr lang="fr-CH" kern="1200" dirty="0">
                <a:solidFill>
                  <a:schemeClr val="tx1"/>
                </a:solidFill>
                <a:ea typeface="+mn-ea"/>
              </a:rPr>
              <a:t>Quelles règles vitales appliquez-vous? </a:t>
            </a:r>
          </a:p>
          <a:p>
            <a:pPr marL="183591" indent="-183591" defTabSz="944267">
              <a:buFont typeface="Arial" pitchFamily="34" charset="0"/>
              <a:buChar char="•"/>
              <a:tabLst>
                <a:tab pos="183607" algn="l"/>
              </a:tabLst>
            </a:pPr>
            <a:r>
              <a:rPr lang="fr-CH" kern="1200" dirty="0">
                <a:solidFill>
                  <a:schemeClr val="tx1"/>
                </a:solidFill>
                <a:ea typeface="+mn-ea"/>
              </a:rPr>
              <a:t>Accordez suffisamment de temps aux participants pour évaluer correctement la situation. </a:t>
            </a:r>
          </a:p>
          <a:p>
            <a:pPr marL="183591" indent="-183591" defTabSz="944267">
              <a:buFont typeface="Arial" pitchFamily="34" charset="0"/>
              <a:buChar char="•"/>
              <a:tabLst>
                <a:tab pos="183607" algn="l"/>
              </a:tabLst>
            </a:pPr>
            <a:r>
              <a:rPr lang="fr-CH" kern="1200" dirty="0">
                <a:solidFill>
                  <a:schemeClr val="tx1"/>
                </a:solidFill>
                <a:ea typeface="+mn-ea"/>
              </a:rPr>
              <a:t>Discutez ensuite des résultats ensemble.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59</a:t>
            </a:fld>
            <a:endParaRPr lang="de-CH"/>
          </a:p>
        </p:txBody>
      </p:sp>
    </p:spTree>
    <p:extLst>
      <p:ext uri="{BB962C8B-B14F-4D97-AF65-F5344CB8AC3E}">
        <p14:creationId xmlns:p14="http://schemas.microsoft.com/office/powerpoint/2010/main" val="9500949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3591" indent="-183591" defTabSz="944267">
              <a:buFont typeface="Arial" pitchFamily="34" charset="0"/>
              <a:buChar char="•"/>
              <a:tabLst>
                <a:tab pos="183607" algn="l"/>
              </a:tabLst>
            </a:pPr>
            <a:r>
              <a:rPr lang="fr-CH" kern="1200" dirty="0">
                <a:solidFill>
                  <a:schemeClr val="tx1"/>
                </a:solidFill>
                <a:ea typeface="+mn-ea"/>
              </a:rPr>
              <a:t>Quelles mesures de protection prenez-vous en cas d'intervention de maintenance sur cet équipement? </a:t>
            </a:r>
          </a:p>
          <a:p>
            <a:pPr marL="183591" indent="-183591" defTabSz="944267">
              <a:buFont typeface="Arial" pitchFamily="34" charset="0"/>
              <a:buChar char="•"/>
              <a:tabLst>
                <a:tab pos="183607" algn="l"/>
              </a:tabLst>
            </a:pPr>
            <a:r>
              <a:rPr lang="fr-CH" kern="1200" dirty="0">
                <a:solidFill>
                  <a:schemeClr val="tx1"/>
                </a:solidFill>
                <a:ea typeface="+mn-ea"/>
              </a:rPr>
              <a:t>Quelles règles vitales appliquez-vous? </a:t>
            </a:r>
          </a:p>
          <a:p>
            <a:pPr marL="183591" indent="-183591" defTabSz="944267">
              <a:buFont typeface="Arial" pitchFamily="34" charset="0"/>
              <a:buChar char="•"/>
              <a:tabLst>
                <a:tab pos="183607" algn="l"/>
              </a:tabLst>
            </a:pPr>
            <a:r>
              <a:rPr lang="fr-CH" kern="1200" dirty="0">
                <a:solidFill>
                  <a:schemeClr val="tx1"/>
                </a:solidFill>
                <a:ea typeface="+mn-ea"/>
              </a:rPr>
              <a:t>Accordez suffisamment de temps aux participants pour évaluer correctement la situation. </a:t>
            </a:r>
          </a:p>
          <a:p>
            <a:pPr marL="183591" indent="-183591" defTabSz="944267">
              <a:buFont typeface="Arial" pitchFamily="34" charset="0"/>
              <a:buChar char="•"/>
              <a:tabLst>
                <a:tab pos="183607" algn="l"/>
              </a:tabLst>
            </a:pPr>
            <a:r>
              <a:rPr lang="fr-CH" kern="1200" dirty="0">
                <a:solidFill>
                  <a:schemeClr val="tx1"/>
                </a:solidFill>
                <a:ea typeface="+mn-ea"/>
              </a:rPr>
              <a:t>Discutez ensuite des résultats ensemble. </a:t>
            </a:r>
          </a:p>
        </p:txBody>
      </p:sp>
      <p:sp>
        <p:nvSpPr>
          <p:cNvPr id="4" name="Foliennummernplatzhalter 3"/>
          <p:cNvSpPr>
            <a:spLocks noGrp="1"/>
          </p:cNvSpPr>
          <p:nvPr>
            <p:ph type="sldNum" sz="quarter" idx="10"/>
          </p:nvPr>
        </p:nvSpPr>
        <p:spPr/>
        <p:txBody>
          <a:bodyPr/>
          <a:lstStyle/>
          <a:p>
            <a:fld id="{58A1D1FF-D179-48E5-BC0C-2825C2E3F40B}" type="slidenum">
              <a:rPr lang="de-CH" smtClean="0"/>
              <a:pPr/>
              <a:t>60</a:t>
            </a:fld>
            <a:endParaRPr lang="de-CH"/>
          </a:p>
        </p:txBody>
      </p:sp>
    </p:spTree>
    <p:extLst>
      <p:ext uri="{BB962C8B-B14F-4D97-AF65-F5344CB8AC3E}">
        <p14:creationId xmlns:p14="http://schemas.microsoft.com/office/powerpoint/2010/main" val="17106923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ea typeface="+mn-ea"/>
              </a:rPr>
              <a:t>Les trois transparents suivants vous seront particulièrement utiles si vous pensez qu'une récapitulation des bases légales est également nécessaire pour vos collaborateurs. </a:t>
            </a:r>
            <a:endParaRPr lang="de-CH" dirty="0">
              <a:latin typeface="Arial" pitchFamily="34" charset="0"/>
              <a:ea typeface="+mn-ea"/>
              <a:cs typeface="Arial" pitchFamily="34" charset="0"/>
            </a:endParaRPr>
          </a:p>
        </p:txBody>
      </p:sp>
      <p:sp>
        <p:nvSpPr>
          <p:cNvPr id="4" name="Foliennummernplatzhalter 3"/>
          <p:cNvSpPr>
            <a:spLocks noGrp="1"/>
          </p:cNvSpPr>
          <p:nvPr>
            <p:ph type="sldNum" sz="quarter" idx="10"/>
          </p:nvPr>
        </p:nvSpPr>
        <p:spPr/>
        <p:txBody>
          <a:bodyPr/>
          <a:lstStyle/>
          <a:p>
            <a:fld id="{58A1D1FF-D179-48E5-BC0C-2825C2E3F40B}" type="slidenum">
              <a:rPr lang="de-CH" smtClean="0"/>
              <a:pPr/>
              <a:t>61</a:t>
            </a:fld>
            <a:endParaRPr lang="de-CH"/>
          </a:p>
        </p:txBody>
      </p:sp>
    </p:spTree>
    <p:extLst>
      <p:ext uri="{BB962C8B-B14F-4D97-AF65-F5344CB8AC3E}">
        <p14:creationId xmlns:p14="http://schemas.microsoft.com/office/powerpoint/2010/main" val="39844362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buFont typeface="Symbol" pitchFamily="18" charset="2"/>
              <a:buNone/>
            </a:pPr>
            <a:r>
              <a:rPr lang="fr-CH" dirty="0">
                <a:ea typeface="+mn-ea"/>
              </a:rPr>
              <a:t>Lien vers l'ordonnance: </a:t>
            </a:r>
            <a:r>
              <a:rPr lang="fr-CH" dirty="0">
                <a:ea typeface="+mn-ea"/>
                <a:hlinkClick r:id="rId3"/>
              </a:rPr>
              <a:t>www.admin.ch/ch/f/rs/832_30/index.html</a:t>
            </a:r>
            <a:r>
              <a:rPr lang="fr-CH" dirty="0">
                <a:ea typeface="+mn-ea"/>
              </a:rPr>
              <a:t>.</a:t>
            </a:r>
            <a:endParaRPr lang="de-CH" dirty="0">
              <a:latin typeface="Arial" pitchFamily="34" charset="0"/>
              <a:ea typeface="+mn-ea"/>
              <a:cs typeface="Arial" pitchFamily="34" charset="0"/>
            </a:endParaRPr>
          </a:p>
        </p:txBody>
      </p:sp>
      <p:sp>
        <p:nvSpPr>
          <p:cNvPr id="4" name="Foliennummernplatzhalter 3"/>
          <p:cNvSpPr>
            <a:spLocks noGrp="1"/>
          </p:cNvSpPr>
          <p:nvPr>
            <p:ph type="sldNum" sz="quarter" idx="10"/>
          </p:nvPr>
        </p:nvSpPr>
        <p:spPr/>
        <p:txBody>
          <a:bodyPr/>
          <a:lstStyle/>
          <a:p>
            <a:fld id="{58A1D1FF-D179-48E5-BC0C-2825C2E3F40B}" type="slidenum">
              <a:rPr lang="de-CH" smtClean="0"/>
              <a:pPr/>
              <a:t>62</a:t>
            </a:fld>
            <a:endParaRPr lang="de-CH"/>
          </a:p>
        </p:txBody>
      </p:sp>
    </p:spTree>
    <p:extLst>
      <p:ext uri="{BB962C8B-B14F-4D97-AF65-F5344CB8AC3E}">
        <p14:creationId xmlns:p14="http://schemas.microsoft.com/office/powerpoint/2010/main" val="3969408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ea typeface="+mn-ea"/>
              </a:rPr>
              <a:t>Lien vers l'ordonnance: </a:t>
            </a:r>
            <a:r>
              <a:rPr lang="fr-CH" dirty="0">
                <a:ea typeface="+mn-ea"/>
                <a:hlinkClick r:id="rId3"/>
              </a:rPr>
              <a:t>www.admin.ch/ch/f/rs/832_30/index.html</a:t>
            </a:r>
            <a:r>
              <a:rPr lang="fr-CH" dirty="0">
                <a:ea typeface="+mn-ea"/>
              </a:rPr>
              <a:t>.</a:t>
            </a:r>
            <a:endParaRPr lang="de-CH" dirty="0">
              <a:latin typeface="Arial" pitchFamily="34" charset="0"/>
              <a:ea typeface="+mn-ea"/>
              <a:cs typeface="Arial" pitchFamily="34" charset="0"/>
            </a:endParaRPr>
          </a:p>
        </p:txBody>
      </p:sp>
      <p:sp>
        <p:nvSpPr>
          <p:cNvPr id="4" name="Foliennummernplatzhalter 3"/>
          <p:cNvSpPr>
            <a:spLocks noGrp="1"/>
          </p:cNvSpPr>
          <p:nvPr>
            <p:ph type="sldNum" sz="quarter" idx="10"/>
          </p:nvPr>
        </p:nvSpPr>
        <p:spPr/>
        <p:txBody>
          <a:bodyPr/>
          <a:lstStyle/>
          <a:p>
            <a:fld id="{58A1D1FF-D179-48E5-BC0C-2825C2E3F40B}" type="slidenum">
              <a:rPr lang="de-CH" smtClean="0"/>
              <a:pPr/>
              <a:t>63</a:t>
            </a:fld>
            <a:endParaRPr lang="de-CH"/>
          </a:p>
        </p:txBody>
      </p:sp>
    </p:spTree>
    <p:extLst>
      <p:ext uri="{BB962C8B-B14F-4D97-AF65-F5344CB8AC3E}">
        <p14:creationId xmlns:p14="http://schemas.microsoft.com/office/powerpoint/2010/main" val="39477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fr-CH" dirty="0"/>
              <a:t>Expliquez le déroulement de l’accident.</a:t>
            </a:r>
            <a:endParaRPr lang="de-CH" b="0" kern="1200" dirty="0">
              <a:solidFill>
                <a:schemeClr val="tx1"/>
              </a:solidFill>
              <a:latin typeface="Arial" pitchFamily="34" charset="0"/>
              <a:ea typeface="+mn-ea"/>
              <a:cs typeface="Arial" pitchFamily="34" charset="0"/>
            </a:endParaRPr>
          </a:p>
          <a:p>
            <a:pPr marL="183584" indent="-183584" defTabSz="944233">
              <a:buFont typeface="Arial" pitchFamily="34" charset="0"/>
              <a:buChar char="•"/>
              <a:tabLst>
                <a:tab pos="183601" algn="l"/>
              </a:tabLst>
            </a:pPr>
            <a:r>
              <a:rPr lang="fr-CH" kern="1200" dirty="0">
                <a:ea typeface="+mn-ea"/>
              </a:rPr>
              <a:t>La vis sans fin du compacteur </a:t>
            </a:r>
            <a:r>
              <a:rPr lang="fr-CH" kern="1200" dirty="0">
                <a:solidFill>
                  <a:schemeClr val="tx1"/>
                </a:solidFill>
                <a:ea typeface="+mn-ea"/>
              </a:rPr>
              <a:t>est </a:t>
            </a:r>
            <a:r>
              <a:rPr lang="fr-CH" b="0" u="none" kern="1200" dirty="0">
                <a:solidFill>
                  <a:schemeClr val="tx1"/>
                </a:solidFill>
                <a:ea typeface="+mn-ea"/>
              </a:rPr>
              <a:t>usée.</a:t>
            </a:r>
          </a:p>
          <a:p>
            <a:pPr marL="183584" indent="-183584" defTabSz="944233">
              <a:buFont typeface="Arial" pitchFamily="34" charset="0"/>
              <a:buChar char="•"/>
              <a:tabLst>
                <a:tab pos="183601" algn="l"/>
              </a:tabLst>
            </a:pPr>
            <a:r>
              <a:rPr lang="fr-CH" b="0" u="none" kern="1200" dirty="0">
                <a:solidFill>
                  <a:schemeClr val="tx1"/>
                </a:solidFill>
                <a:ea typeface="+mn-ea"/>
              </a:rPr>
              <a:t>Un collaborateur a pour mission de recharger l'hélice de la vis sans fin avec de la soudure. </a:t>
            </a:r>
          </a:p>
          <a:p>
            <a:pPr marL="183584" indent="-183584" defTabSz="944233">
              <a:buFont typeface="Arial" pitchFamily="34" charset="0"/>
              <a:buChar char="•"/>
              <a:tabLst>
                <a:tab pos="183601" algn="l"/>
              </a:tabLst>
            </a:pPr>
            <a:r>
              <a:rPr lang="fr-CH" b="0" u="none" kern="1200" dirty="0">
                <a:solidFill>
                  <a:schemeClr val="tx1"/>
                </a:solidFill>
                <a:ea typeface="+mn-ea"/>
              </a:rPr>
              <a:t>Il place une échelle dans la trémie et effectue le travail. </a:t>
            </a:r>
          </a:p>
          <a:p>
            <a:pPr marL="183584" indent="-183584" defTabSz="944233">
              <a:buFont typeface="Arial" pitchFamily="34" charset="0"/>
              <a:buChar char="•"/>
              <a:tabLst>
                <a:tab pos="183601" algn="l"/>
              </a:tabLst>
            </a:pPr>
            <a:r>
              <a:rPr lang="fr-CH" b="0" u="none" kern="1200" dirty="0">
                <a:solidFill>
                  <a:schemeClr val="tx1"/>
                </a:solidFill>
                <a:ea typeface="+mn-ea"/>
              </a:rPr>
              <a:t>A la fin de son travail,</a:t>
            </a:r>
            <a:r>
              <a:rPr lang="fr-CH" b="0" u="none" kern="1200" baseline="0" dirty="0">
                <a:solidFill>
                  <a:schemeClr val="tx1"/>
                </a:solidFill>
                <a:ea typeface="+mn-ea"/>
              </a:rPr>
              <a:t> il sort de la trémie, mais</a:t>
            </a:r>
            <a:r>
              <a:rPr lang="fr-CH" b="0" u="none" kern="1200" dirty="0">
                <a:solidFill>
                  <a:schemeClr val="tx1"/>
                </a:solidFill>
                <a:ea typeface="+mn-ea"/>
              </a:rPr>
              <a:t> ne parvient pas à récupérer l’échelle. </a:t>
            </a:r>
          </a:p>
          <a:p>
            <a:pPr marL="183584" indent="-183584" defTabSz="944233">
              <a:buFont typeface="Arial" pitchFamily="34" charset="0"/>
              <a:buChar char="•"/>
              <a:tabLst>
                <a:tab pos="183601" algn="l"/>
              </a:tabLst>
            </a:pPr>
            <a:r>
              <a:rPr lang="fr-CH" b="0" u="none" kern="1200" dirty="0">
                <a:solidFill>
                  <a:schemeClr val="tx1"/>
                </a:solidFill>
                <a:ea typeface="+mn-ea"/>
              </a:rPr>
              <a:t>Il tente de la décoincer en retournant dans la trémie. </a:t>
            </a:r>
          </a:p>
          <a:p>
            <a:pPr marL="183584" indent="-183584" defTabSz="944233">
              <a:buFont typeface="Arial" pitchFamily="34" charset="0"/>
              <a:buChar char="•"/>
              <a:tabLst>
                <a:tab pos="183601" algn="l"/>
              </a:tabLst>
            </a:pPr>
            <a:r>
              <a:rPr lang="fr-CH" b="0" u="none" kern="1200" dirty="0">
                <a:ea typeface="+mn-ea"/>
              </a:rPr>
              <a:t>Il tient la télécommande dans la main. </a:t>
            </a:r>
          </a:p>
          <a:p>
            <a:pPr marL="183584" indent="-183584" defTabSz="944233">
              <a:buFont typeface="Arial" pitchFamily="34" charset="0"/>
              <a:buChar char="•"/>
              <a:tabLst>
                <a:tab pos="183601" algn="l"/>
              </a:tabLst>
            </a:pPr>
            <a:r>
              <a:rPr lang="fr-CH" b="0" u="none" kern="1200" dirty="0">
                <a:ea typeface="+mn-ea"/>
              </a:rPr>
              <a:t>La télécommande lui échappe et tombe dans la trémie. </a:t>
            </a:r>
          </a:p>
          <a:p>
            <a:pPr marL="183584" indent="-183584" defTabSz="944233">
              <a:buFont typeface="Arial" pitchFamily="34" charset="0"/>
              <a:buChar char="•"/>
              <a:tabLst>
                <a:tab pos="183601" algn="l"/>
              </a:tabLst>
            </a:pPr>
            <a:r>
              <a:rPr lang="fr-CH" b="0" u="none" kern="1200" dirty="0">
                <a:solidFill>
                  <a:schemeClr val="tx1"/>
                </a:solidFill>
                <a:ea typeface="+mn-ea"/>
              </a:rPr>
              <a:t>Sous l’effet du choc, la vis sans fin se met en marche, commence à tourner et le happe aux jambes. </a:t>
            </a:r>
          </a:p>
          <a:p>
            <a:pPr marL="183584" indent="-183584" defTabSz="944233">
              <a:buFont typeface="Arial" pitchFamily="34" charset="0"/>
              <a:buChar char="•"/>
              <a:tabLst>
                <a:tab pos="183601" algn="l"/>
              </a:tabLst>
            </a:pPr>
            <a:r>
              <a:rPr lang="fr-CH" b="0" u="none" kern="1200" dirty="0">
                <a:solidFill>
                  <a:schemeClr val="tx1"/>
                </a:solidFill>
                <a:ea typeface="+mn-ea"/>
              </a:rPr>
              <a:t>Le </a:t>
            </a:r>
            <a:r>
              <a:rPr lang="fr-CH" b="0" u="none" kern="1200" dirty="0"/>
              <a:t>travailleur est </a:t>
            </a:r>
            <a:r>
              <a:rPr lang="fr-CH" b="0" u="none" kern="1200" dirty="0">
                <a:solidFill>
                  <a:schemeClr val="tx1"/>
                </a:solidFill>
                <a:ea typeface="+mn-ea"/>
              </a:rPr>
              <a:t>mortellement blessé.</a:t>
            </a:r>
          </a:p>
          <a:p>
            <a:pPr marL="183584" indent="-183584" defTabSz="944233">
              <a:buFont typeface="Arial" pitchFamily="34" charset="0"/>
              <a:buChar char="•"/>
              <a:tabLst>
                <a:tab pos="183601" algn="l"/>
              </a:tabLst>
            </a:pPr>
            <a:r>
              <a:rPr lang="fr-CH" b="0" u="none" kern="1200" dirty="0">
                <a:solidFill>
                  <a:schemeClr val="tx1"/>
                </a:solidFill>
                <a:ea typeface="+mn-ea"/>
              </a:rPr>
              <a:t>La machine n’était pas protégée</a:t>
            </a:r>
            <a:r>
              <a:rPr lang="fr-CH" b="0" u="none" dirty="0"/>
              <a:t> contre le risque de mise en marche intempestive.</a:t>
            </a:r>
          </a:p>
          <a:p>
            <a:pPr marL="0" indent="0" defTabSz="944233">
              <a:buFont typeface="Arial" pitchFamily="34" charset="0"/>
              <a:buNone/>
              <a:tabLst>
                <a:tab pos="183601" algn="l"/>
              </a:tabLst>
            </a:pPr>
            <a:endParaRPr lang="de-CH" b="0" u="none" dirty="0"/>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6</a:t>
            </a:fld>
            <a:endParaRPr lang="en-US"/>
          </a:p>
        </p:txBody>
      </p:sp>
    </p:spTree>
    <p:extLst>
      <p:ext uri="{BB962C8B-B14F-4D97-AF65-F5344CB8AC3E}">
        <p14:creationId xmlns:p14="http://schemas.microsoft.com/office/powerpoint/2010/main" val="28731970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ea typeface="+mn-ea"/>
              </a:rPr>
              <a:t>Lien vers l'ordonnance: </a:t>
            </a:r>
            <a:r>
              <a:rPr lang="fr-CH" dirty="0">
                <a:ea typeface="+mn-ea"/>
                <a:hlinkClick r:id="rId3"/>
              </a:rPr>
              <a:t>www.admin.ch/ch/f/rs/832_30/index.html</a:t>
            </a:r>
            <a:r>
              <a:rPr lang="fr-CH" dirty="0">
                <a:ea typeface="+mn-ea"/>
              </a:rPr>
              <a:t>.</a:t>
            </a:r>
            <a:endParaRPr lang="de-CH" dirty="0">
              <a:latin typeface="Arial" pitchFamily="34" charset="0"/>
              <a:ea typeface="+mn-ea"/>
              <a:cs typeface="Arial" pitchFamily="34" charset="0"/>
            </a:endParaRPr>
          </a:p>
        </p:txBody>
      </p:sp>
      <p:sp>
        <p:nvSpPr>
          <p:cNvPr id="4" name="Foliennummernplatzhalter 3"/>
          <p:cNvSpPr>
            <a:spLocks noGrp="1"/>
          </p:cNvSpPr>
          <p:nvPr>
            <p:ph type="sldNum" sz="quarter" idx="10"/>
          </p:nvPr>
        </p:nvSpPr>
        <p:spPr/>
        <p:txBody>
          <a:bodyPr/>
          <a:lstStyle/>
          <a:p>
            <a:fld id="{58A1D1FF-D179-48E5-BC0C-2825C2E3F40B}" type="slidenum">
              <a:rPr lang="de-CH" smtClean="0"/>
              <a:pPr/>
              <a:t>64</a:t>
            </a:fld>
            <a:endParaRPr lang="de-CH"/>
          </a:p>
        </p:txBody>
      </p:sp>
    </p:spTree>
    <p:extLst>
      <p:ext uri="{BB962C8B-B14F-4D97-AF65-F5344CB8AC3E}">
        <p14:creationId xmlns:p14="http://schemas.microsoft.com/office/powerpoint/2010/main" val="39597905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33">
              <a:tabLst/>
              <a:defRPr/>
            </a:pPr>
            <a:r>
              <a:rPr lang="fr-CH" dirty="0"/>
              <a:t>Encouragez les participants à prendre part à une discussion constructive.</a:t>
            </a:r>
          </a:p>
          <a:p>
            <a:pPr defTabSz="944233">
              <a:tabLst/>
              <a:defRPr/>
            </a:pPr>
            <a:endParaRPr lang="de-CH" dirty="0"/>
          </a:p>
          <a:p>
            <a:r>
              <a:rPr lang="fr-CH" dirty="0"/>
              <a:t>Au terme de la discussion, demandez à chaque participant d’établir son propre plan de mesures personnelles.</a:t>
            </a:r>
          </a:p>
          <a:p>
            <a:pPr marL="183584" indent="-183584" defTabSz="944233">
              <a:buFont typeface="Arial" pitchFamily="34" charset="0"/>
              <a:buChar char="•"/>
              <a:tabLst>
                <a:tab pos="183601" algn="l"/>
              </a:tabLst>
            </a:pPr>
            <a:r>
              <a:rPr lang="fr-CH" dirty="0"/>
              <a:t>Qu’est-ce que je vais changer dans ma propre manière de faire pour améliorer ma propre sécurité et la sécurité de mes collègues? </a:t>
            </a:r>
            <a:endParaRPr lang="de-CH" dirty="0"/>
          </a:p>
          <a:p>
            <a:pPr marL="183584" indent="-183584" defTabSz="944233">
              <a:buFont typeface="Arial" pitchFamily="34" charset="0"/>
              <a:buChar char="•"/>
              <a:tabLst>
                <a:tab pos="183601" algn="l"/>
              </a:tabLst>
            </a:pPr>
            <a:r>
              <a:rPr lang="fr-CH" dirty="0"/>
              <a:t>Pour faciliter les réponses, revenez aux questions posées sur ce transparent et à celles du transparent précédent.</a:t>
            </a:r>
          </a:p>
          <a:p>
            <a:pPr marL="183584" indent="-183584" defTabSz="944233">
              <a:buFont typeface="Arial" pitchFamily="34" charset="0"/>
              <a:buChar char="•"/>
              <a:tabLst>
                <a:tab pos="183601" algn="l"/>
              </a:tabLst>
            </a:pPr>
            <a:r>
              <a:rPr lang="fr-CH" dirty="0"/>
              <a:t>Distribuez la fiche «Plan de mesures personnelles» pour être sûr que les participants n’oublieront aucun aspect et afin de faciliter la mémorisation des règles vitales.</a:t>
            </a:r>
          </a:p>
          <a:p>
            <a:pPr marL="183584" indent="-183584" defTabSz="944233">
              <a:buFont typeface="Arial" pitchFamily="34" charset="0"/>
              <a:buChar char="•"/>
              <a:tabLst>
                <a:tab pos="183601" algn="l"/>
              </a:tabLst>
            </a:pPr>
            <a:r>
              <a:rPr lang="fr-CH" dirty="0"/>
              <a:t>Le «Plan de mesures personnelles» se trouve dans le dossier de préparation de la présentation.</a:t>
            </a:r>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68</a:t>
            </a:fld>
            <a:endParaRPr lang="de-CH"/>
          </a:p>
        </p:txBody>
      </p:sp>
    </p:spTree>
    <p:extLst>
      <p:ext uri="{BB962C8B-B14F-4D97-AF65-F5344CB8AC3E}">
        <p14:creationId xmlns:p14="http://schemas.microsoft.com/office/powerpoint/2010/main" val="8010562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Soulignez tout spécialement le dernier point.</a:t>
            </a:r>
          </a:p>
          <a:p>
            <a:r>
              <a:rPr lang="fr-CH" dirty="0"/>
              <a:t> </a:t>
            </a:r>
          </a:p>
          <a:p>
            <a:r>
              <a:rPr lang="fr-CH" b="1" dirty="0"/>
              <a:t>Dites STOP en cas de danger! </a:t>
            </a:r>
          </a:p>
          <a:p>
            <a:endParaRPr lang="de-CH" dirty="0"/>
          </a:p>
          <a:p>
            <a:r>
              <a:rPr lang="fr-CH" dirty="0"/>
              <a:t>Pour cela, il faut: </a:t>
            </a:r>
          </a:p>
          <a:p>
            <a:pPr marL="183591" indent="-183591">
              <a:buFont typeface="Wingdings" pitchFamily="2" charset="2"/>
              <a:buChar char="Ø"/>
            </a:pPr>
            <a:r>
              <a:rPr lang="fr-CH" dirty="0"/>
              <a:t>que</a:t>
            </a:r>
            <a:r>
              <a:rPr lang="fr-CH" baseline="0" dirty="0"/>
              <a:t> le chef ait donné son </a:t>
            </a:r>
            <a:r>
              <a:rPr lang="fr-CH" dirty="0"/>
              <a:t>accord  </a:t>
            </a:r>
          </a:p>
          <a:p>
            <a:pPr marL="183591" indent="-183591">
              <a:buFont typeface="Wingdings" pitchFamily="2" charset="2"/>
              <a:buChar char="Ø"/>
            </a:pPr>
            <a:r>
              <a:rPr lang="fr-CH" dirty="0"/>
              <a:t>et avoir le courage de dire STOP devant son chef et ses collègues </a:t>
            </a:r>
          </a:p>
          <a:p>
            <a:r>
              <a:rPr lang="fr-CH" dirty="0"/>
              <a:t> </a:t>
            </a:r>
          </a:p>
          <a:p>
            <a:r>
              <a:rPr lang="fr-CH" dirty="0"/>
              <a:t>Le spot TV «La chute» convient particulièrement bien pour terminer le cours. </a:t>
            </a:r>
          </a:p>
          <a:p>
            <a:endParaRPr lang="fr-CH" dirty="0"/>
          </a:p>
          <a:p>
            <a:r>
              <a:rPr lang="fr-CH" dirty="0"/>
              <a:t>Pour pouvoir le visionner, il suffit de cliquer sur ce lien: </a:t>
            </a:r>
          </a:p>
          <a:p>
            <a:endParaRPr lang="fr-CH" u="sng" dirty="0">
              <a:hlinkClick r:id="rId3"/>
            </a:endParaRPr>
          </a:p>
          <a:p>
            <a:r>
              <a:rPr lang="fr-CH" u="sng" dirty="0">
                <a:hlinkClick r:id="rId3"/>
              </a:rPr>
              <a:t>www.suva.ch/fr/startseite-suva/service-suva/kommunikation-suva/podcasts/podcast-pro-</a:t>
            </a:r>
          </a:p>
          <a:p>
            <a:r>
              <a:rPr lang="fr-CH" u="sng" dirty="0">
                <a:hlinkClick r:id="rId3"/>
              </a:rPr>
              <a:t>industrie/podcasts-tv-spots-suva.htm</a:t>
            </a:r>
            <a:r>
              <a:rPr lang="fr-CH" dirty="0"/>
              <a:t>.</a:t>
            </a:r>
            <a:endParaRPr lang="de-CH" u="sng" dirty="0"/>
          </a:p>
          <a:p>
            <a:endParaRPr lang="de-CH" dirty="0"/>
          </a:p>
          <a:p>
            <a:r>
              <a:rPr lang="fr-CH" dirty="0"/>
              <a:t>Remettez une attestation de formation à chaque participant. Dans le dossier de préparation de la présentation, vous trouverez un «Modèle d'attestation à compléter» qui vous permettra d'établir les documents nécessaires. </a:t>
            </a:r>
            <a:endParaRPr lang="de-CH" dirty="0"/>
          </a:p>
        </p:txBody>
      </p:sp>
      <p:sp>
        <p:nvSpPr>
          <p:cNvPr id="4" name="Foliennummernplatzhalter 3"/>
          <p:cNvSpPr>
            <a:spLocks noGrp="1"/>
          </p:cNvSpPr>
          <p:nvPr>
            <p:ph type="sldNum" sz="quarter" idx="10"/>
          </p:nvPr>
        </p:nvSpPr>
        <p:spPr/>
        <p:txBody>
          <a:bodyPr/>
          <a:lstStyle/>
          <a:p>
            <a:fld id="{58A1D1FF-D179-48E5-BC0C-2825C2E3F40B}" type="slidenum">
              <a:rPr lang="de-CH" smtClean="0"/>
              <a:pPr/>
              <a:t>69</a:t>
            </a:fld>
            <a:endParaRPr lang="de-CH"/>
          </a:p>
        </p:txBody>
      </p:sp>
    </p:spTree>
    <p:extLst>
      <p:ext uri="{BB962C8B-B14F-4D97-AF65-F5344CB8AC3E}">
        <p14:creationId xmlns:p14="http://schemas.microsoft.com/office/powerpoint/2010/main" val="412394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Expliquez le déroulement de l'accident. </a:t>
            </a:r>
            <a:endParaRPr lang="de-CH" dirty="0"/>
          </a:p>
          <a:p>
            <a:pPr marL="183591" indent="-183591" defTabSz="944267">
              <a:buFont typeface="Arial" pitchFamily="34" charset="0"/>
              <a:buChar char="•"/>
              <a:tabLst>
                <a:tab pos="183607" algn="l"/>
              </a:tabLst>
            </a:pPr>
            <a:r>
              <a:rPr lang="fr-CH" dirty="0"/>
              <a:t>Une plateforme élévatrice. </a:t>
            </a:r>
          </a:p>
          <a:p>
            <a:pPr marL="183591" indent="-183591" defTabSz="944267">
              <a:buFont typeface="Arial" pitchFamily="34" charset="0"/>
              <a:buChar char="•"/>
              <a:tabLst>
                <a:tab pos="183607" algn="l"/>
              </a:tabLst>
            </a:pPr>
            <a:r>
              <a:rPr lang="fr-CH" dirty="0"/>
              <a:t>Un opérateur effectue des travaux de maintenance sur le système hydraulique en-dessous de la plateforme. </a:t>
            </a:r>
          </a:p>
          <a:p>
            <a:pPr marL="183591" indent="-183591" defTabSz="944267">
              <a:buFont typeface="Arial" pitchFamily="34" charset="0"/>
              <a:buChar char="•"/>
              <a:tabLst>
                <a:tab pos="183607" algn="l"/>
              </a:tabLst>
            </a:pPr>
            <a:r>
              <a:rPr lang="fr-CH" dirty="0"/>
              <a:t>Le système hydraulique fuit et perd du liquide: la plateforme s'abaisse de manière intempestive. </a:t>
            </a:r>
          </a:p>
          <a:p>
            <a:pPr marL="183591" indent="-183591" defTabSz="944267">
              <a:buFont typeface="Arial" pitchFamily="34" charset="0"/>
              <a:buChar char="•"/>
              <a:tabLst>
                <a:tab pos="183607" algn="l"/>
              </a:tabLst>
            </a:pPr>
            <a:r>
              <a:rPr lang="fr-CH" dirty="0"/>
              <a:t>Le collaborateur ne parvient pas à se dégager à temps. Il se fait écraser. </a:t>
            </a:r>
          </a:p>
          <a:p>
            <a:pPr marL="183591" indent="-183591" defTabSz="944267">
              <a:buFont typeface="Arial" pitchFamily="34" charset="0"/>
              <a:buChar char="•"/>
              <a:tabLst>
                <a:tab pos="183607" algn="l"/>
              </a:tabLst>
            </a:pPr>
            <a:r>
              <a:rPr lang="fr-CH" dirty="0"/>
              <a:t>La plateforme n'était pas protégée contre le risque d'abaissement intempestif. </a:t>
            </a:r>
          </a:p>
          <a:p>
            <a:pPr marL="183591" indent="-183591" defTabSz="944267">
              <a:buFont typeface="Arial" pitchFamily="34" charset="0"/>
              <a:buChar char="•"/>
              <a:tabLst>
                <a:tab pos="183607" algn="l"/>
              </a:tabLst>
            </a:pPr>
            <a:r>
              <a:rPr lang="fr-CH" dirty="0"/>
              <a:t>La manette de sécurité rouge aurait permis d'éviter la mort de l'opérateur. </a:t>
            </a:r>
            <a:endParaRPr lang="de-CH" dirty="0"/>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7</a:t>
            </a:fld>
            <a:endParaRPr lang="en-US"/>
          </a:p>
        </p:txBody>
      </p:sp>
    </p:spTree>
    <p:extLst>
      <p:ext uri="{BB962C8B-B14F-4D97-AF65-F5344CB8AC3E}">
        <p14:creationId xmlns:p14="http://schemas.microsoft.com/office/powerpoint/2010/main" val="29282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dirty="0"/>
              <a:t>La zone d'entraînement des rouleaux est très dangereuse. </a:t>
            </a:r>
            <a:endParaRPr lang="de-CH" dirty="0"/>
          </a:p>
          <a:p>
            <a:pPr>
              <a:buNone/>
            </a:pPr>
            <a:r>
              <a:rPr lang="fr-CH" dirty="0"/>
              <a:t>Développez cette affirmation en posant quelques questions. </a:t>
            </a:r>
          </a:p>
          <a:p>
            <a:pPr lvl="0"/>
            <a:endParaRPr lang="de-CH" dirty="0"/>
          </a:p>
          <a:p>
            <a:pPr marL="183591" indent="-183591" defTabSz="944267">
              <a:buFont typeface="Arial" pitchFamily="34" charset="0"/>
              <a:buChar char="•"/>
              <a:tabLst>
                <a:tab pos="183607" algn="l"/>
              </a:tabLst>
            </a:pPr>
            <a:r>
              <a:rPr lang="fr-CH" kern="1200" dirty="0">
                <a:solidFill>
                  <a:schemeClr val="tx1"/>
                </a:solidFill>
                <a:ea typeface="+mn-ea"/>
              </a:rPr>
              <a:t>Pourquoi la zone d'entraînement est-elle dépourvue de protecteur? </a:t>
            </a:r>
          </a:p>
          <a:p>
            <a:pPr marL="183591" indent="-183591" defTabSz="944267">
              <a:buFont typeface="Arial" pitchFamily="34" charset="0"/>
              <a:buChar char="•"/>
              <a:tabLst>
                <a:tab pos="183607" algn="l"/>
              </a:tabLst>
            </a:pPr>
            <a:r>
              <a:rPr lang="fr-CH" kern="1200" dirty="0">
                <a:solidFill>
                  <a:schemeClr val="tx1"/>
                </a:solidFill>
                <a:ea typeface="+mn-ea"/>
              </a:rPr>
              <a:t>L'ouvrier l'a-t-il démonté pour nettoyer la machine et a-t-il oublié de le remonter après avoir terminé les travaux? </a:t>
            </a:r>
          </a:p>
          <a:p>
            <a:pPr marL="183591" indent="-183591" defTabSz="944267">
              <a:buFont typeface="Arial" pitchFamily="34" charset="0"/>
              <a:buChar char="•"/>
              <a:tabLst>
                <a:tab pos="183607" algn="l"/>
              </a:tabLst>
            </a:pPr>
            <a:r>
              <a:rPr lang="fr-CH" kern="1200" dirty="0">
                <a:solidFill>
                  <a:schemeClr val="tx1"/>
                </a:solidFill>
                <a:ea typeface="+mn-ea"/>
              </a:rPr>
              <a:t>L'opérateur de maintenance a-t-il oublié de le remonter après sa dernière intervention? </a:t>
            </a:r>
          </a:p>
          <a:p>
            <a:pPr lvl="0"/>
            <a:endParaRPr lang="de-CH" dirty="0"/>
          </a:p>
          <a:p>
            <a:r>
              <a:rPr lang="fr-CH" b="1" dirty="0"/>
              <a:t>Infos complémentaires </a:t>
            </a:r>
            <a:endParaRPr lang="de-CH" dirty="0"/>
          </a:p>
          <a:p>
            <a:pPr marL="183591" indent="-183591" defTabSz="944267">
              <a:buFont typeface="Arial" pitchFamily="34" charset="0"/>
              <a:buChar char="•"/>
              <a:tabLst>
                <a:tab pos="183607" algn="l"/>
              </a:tabLst>
            </a:pPr>
            <a:r>
              <a:rPr lang="fr-CH" kern="1200" dirty="0">
                <a:solidFill>
                  <a:schemeClr val="tx1"/>
                </a:solidFill>
                <a:ea typeface="+mn-ea"/>
              </a:rPr>
              <a:t>Les zones d'entraînement sont très dangereuses et provoquent des accidents extrêmement graves. </a:t>
            </a:r>
          </a:p>
          <a:p>
            <a:pPr marL="183591" indent="-183591" defTabSz="944267">
              <a:buFont typeface="Arial" pitchFamily="34" charset="0"/>
              <a:buChar char="•"/>
              <a:tabLst>
                <a:tab pos="183607" algn="l"/>
              </a:tabLst>
            </a:pPr>
            <a:r>
              <a:rPr lang="fr-CH" kern="1200" dirty="0">
                <a:solidFill>
                  <a:schemeClr val="tx1"/>
                </a:solidFill>
                <a:ea typeface="+mn-ea"/>
              </a:rPr>
              <a:t>Le manque d'importance accordée à la sécurité de la part des employeurs et des travailleurs constitue l'une des principales causes de fautes d'inattention graves. </a:t>
            </a: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8</a:t>
            </a:fld>
            <a:endParaRPr lang="en-US"/>
          </a:p>
        </p:txBody>
      </p:sp>
    </p:spTree>
    <p:extLst>
      <p:ext uri="{BB962C8B-B14F-4D97-AF65-F5344CB8AC3E}">
        <p14:creationId xmlns:p14="http://schemas.microsoft.com/office/powerpoint/2010/main" val="267077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4267">
              <a:tabLst>
                <a:tab pos="183607" algn="l"/>
              </a:tabLst>
            </a:pPr>
            <a:r>
              <a:rPr lang="fr-CH" kern="1200" dirty="0">
                <a:solidFill>
                  <a:schemeClr val="tx1"/>
                </a:solidFill>
                <a:ea typeface="+mn-ea"/>
              </a:rPr>
              <a:t>Les accidents mortels sont avant tout imputables aux dangers suivants. </a:t>
            </a:r>
          </a:p>
          <a:p>
            <a:pPr marL="183591" indent="-183591" defTabSz="944267">
              <a:buFont typeface="Arial" pitchFamily="34" charset="0"/>
              <a:buChar char="•"/>
              <a:tabLst>
                <a:tab pos="183607" algn="l"/>
              </a:tabLst>
            </a:pPr>
            <a:r>
              <a:rPr lang="fr-CH" kern="1200" dirty="0">
                <a:solidFill>
                  <a:schemeClr val="tx1"/>
                </a:solidFill>
                <a:ea typeface="+mn-ea"/>
              </a:rPr>
              <a:t>50 %: risques mécaniques (être coincé, être entraîné par des rouleaux en rotation, être écrasé par une charge, etc.)</a:t>
            </a:r>
          </a:p>
          <a:p>
            <a:pPr marL="183591" indent="-183591" defTabSz="944267">
              <a:buFont typeface="Arial" pitchFamily="34" charset="0"/>
              <a:buChar char="•"/>
              <a:tabLst>
                <a:tab pos="183607" algn="l"/>
              </a:tabLst>
            </a:pPr>
            <a:r>
              <a:rPr lang="fr-CH" kern="1200" dirty="0">
                <a:solidFill>
                  <a:schemeClr val="tx1"/>
                </a:solidFill>
                <a:ea typeface="+mn-ea"/>
              </a:rPr>
              <a:t>20 %: chutes de hauteur </a:t>
            </a:r>
          </a:p>
          <a:p>
            <a:pPr marL="183591" indent="-183591" defTabSz="944267">
              <a:buFont typeface="Arial" pitchFamily="34" charset="0"/>
              <a:buChar char="•"/>
              <a:tabLst>
                <a:tab pos="183607" algn="l"/>
              </a:tabLst>
            </a:pPr>
            <a:r>
              <a:rPr lang="fr-CH" kern="1200" dirty="0">
                <a:solidFill>
                  <a:schemeClr val="tx1"/>
                </a:solidFill>
                <a:ea typeface="+mn-ea"/>
              </a:rPr>
              <a:t>12 %: électrocutions</a:t>
            </a:r>
          </a:p>
          <a:p>
            <a:pPr marL="183591" indent="-183591" defTabSz="944267">
              <a:buFont typeface="Arial" pitchFamily="34" charset="0"/>
              <a:buChar char="•"/>
              <a:tabLst>
                <a:tab pos="183607" algn="l"/>
              </a:tabLst>
            </a:pPr>
            <a:r>
              <a:rPr lang="fr-CH" kern="1200" dirty="0">
                <a:solidFill>
                  <a:schemeClr val="tx1"/>
                </a:solidFill>
                <a:ea typeface="+mn-ea"/>
              </a:rPr>
              <a:t>12 %: explosions, incendies, intoxications et asphyxies. Asphyxies en particulier dans les locaux exigus = risque prioritaire </a:t>
            </a:r>
          </a:p>
          <a:p>
            <a:pPr marL="183591" indent="-183591" defTabSz="944267">
              <a:buFont typeface="Arial" pitchFamily="34" charset="0"/>
              <a:buChar char="•"/>
              <a:tabLst>
                <a:tab pos="183607" algn="l"/>
              </a:tabLst>
            </a:pPr>
            <a:r>
              <a:rPr lang="fr-CH" kern="1200" dirty="0">
                <a:solidFill>
                  <a:schemeClr val="tx1"/>
                </a:solidFill>
                <a:ea typeface="+mn-ea"/>
              </a:rPr>
              <a:t>6 %: autres dangers</a:t>
            </a:r>
          </a:p>
        </p:txBody>
      </p:sp>
      <p:sp>
        <p:nvSpPr>
          <p:cNvPr id="4" name="Foliennummernplatzhalter 3"/>
          <p:cNvSpPr>
            <a:spLocks noGrp="1"/>
          </p:cNvSpPr>
          <p:nvPr>
            <p:ph type="sldNum" sz="quarter" idx="10"/>
          </p:nvPr>
        </p:nvSpPr>
        <p:spPr>
          <a:xfrm>
            <a:off x="3884613" y="8685213"/>
            <a:ext cx="2971800" cy="458787"/>
          </a:xfrm>
          <a:prstGeom prst="rect">
            <a:avLst/>
          </a:prstGeom>
        </p:spPr>
        <p:txBody>
          <a:bodyPr/>
          <a:lstStyle/>
          <a:p>
            <a:fld id="{7A598EF2-3FE4-4244-93B5-BDDBC036C6E0}" type="slidenum">
              <a:rPr lang="en-US" smtClean="0"/>
              <a:t>9</a:t>
            </a:fld>
            <a:endParaRPr lang="en-US"/>
          </a:p>
        </p:txBody>
      </p:sp>
    </p:spTree>
    <p:extLst>
      <p:ext uri="{BB962C8B-B14F-4D97-AF65-F5344CB8AC3E}">
        <p14:creationId xmlns:p14="http://schemas.microsoft.com/office/powerpoint/2010/main" val="4242972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9145016" cy="1152128"/>
          </a:xfrm>
        </p:spPr>
        <p:txBody>
          <a:bodyPr anchor="b"/>
          <a:lstStyle>
            <a:lvl1pPr algn="l">
              <a:lnSpc>
                <a:spcPct val="90000"/>
              </a:lnSpc>
              <a:defRPr sz="36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9145016"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r>
              <a:rPr lang="de-DE"/>
              <a:t>Bild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87639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24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6FBE615-59AB-43FA-AD56-B2490B7B2CB2}"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5446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24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7E028A22-EC16-43A5-B316-945CD9971D9A}"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187399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trenner (wei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lvl1pPr>
          </a:lstStyle>
          <a:p>
            <a:r>
              <a:rPr lang="de-DE"/>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p>
            <a:fld id="{51895C78-CED8-4E2D-A77E-844F8CC4593D}" type="datetime1">
              <a:rPr lang="de-CH" smtClean="0"/>
              <a:t>16.10.2018</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p>
            <a:fld id="{09EDB04E-74A2-4A0D-967A-E14B7EA8D983}" type="slidenum">
              <a:rPr lang="de-CH" smtClean="0"/>
              <a:pPr/>
              <a:t>‹Nr.›</a:t>
            </a:fld>
            <a:endParaRPr lang="de-CH" dirty="0"/>
          </a:p>
        </p:txBody>
      </p:sp>
    </p:spTree>
    <p:extLst>
      <p:ext uri="{BB962C8B-B14F-4D97-AF65-F5344CB8AC3E}">
        <p14:creationId xmlns:p14="http://schemas.microsoft.com/office/powerpoint/2010/main" val="348355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trenner (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DE"/>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16.10.2018</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5F57451D-4E66-4E74-B1E0-6A7594FFE79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5986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renner (bla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DE"/>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16.10.2018</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139F98D0-71E7-43F5-BAC0-8CEC7D1F1CA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23376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5B65F90-CB8F-4C63-AE2B-73BBDDDDDEFF}"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BE9C04B6-EBA7-4B56-9795-C52254F82918}"/>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94966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lvl1pPr>
              <a:lnSpc>
                <a:spcPct val="100000"/>
              </a:lnSpc>
              <a:spcBef>
                <a:spcPts val="0"/>
              </a:spcBef>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lvl1pPr>
              <a:spcBef>
                <a:spcPts val="0"/>
              </a:spcBef>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D6272DC-1DD4-4C31-841F-2D9D77224C99}"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0B81620F-AD20-4E8C-A925-B83E66494C8D}"/>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17237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519170F2-E97E-4942-9B60-9F2326C4FF62}"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6383338" y="5985917"/>
            <a:ext cx="5257800" cy="179387"/>
          </a:xfrm>
        </p:spPr>
        <p:txBody>
          <a:bodyPr/>
          <a:lstStyle>
            <a:lvl1pPr marL="0" indent="0">
              <a:buNone/>
              <a:defRPr sz="1200"/>
            </a:lvl1pPr>
          </a:lstStyle>
          <a:p>
            <a:pPr lvl="0"/>
            <a:r>
              <a:rPr lang="de-CH"/>
              <a:t>Quellenangabe</a:t>
            </a:r>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6383338" y="1628774"/>
            <a:ext cx="5808662" cy="4320505"/>
          </a:xfrm>
          <a:solidFill>
            <a:schemeClr val="accent6">
              <a:lumMod val="20000"/>
              <a:lumOff val="80000"/>
            </a:schemeClr>
          </a:solidFill>
        </p:spPr>
        <p:txBody>
          <a:bodyPr/>
          <a:lstStyle>
            <a:lvl1pPr marL="0" indent="0" algn="ctr">
              <a:buNone/>
              <a:defRPr/>
            </a:lvl1pPr>
          </a:lstStyle>
          <a:p>
            <a:r>
              <a:rPr lang="de-DE"/>
              <a:t>Bild durch Klicken auf Symbol hinzufügen</a:t>
            </a:r>
            <a:endParaRPr lang="en-US"/>
          </a:p>
        </p:txBody>
      </p:sp>
    </p:spTree>
    <p:extLst>
      <p:ext uri="{BB962C8B-B14F-4D97-AF65-F5344CB8AC3E}">
        <p14:creationId xmlns:p14="http://schemas.microsoft.com/office/powerpoint/2010/main" val="211382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D1E2AAAB-366F-4F48-8A88-EF975B78BC7E}"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550863" y="1628774"/>
            <a:ext cx="11641137" cy="4537076"/>
          </a:xfrm>
          <a:solidFill>
            <a:schemeClr val="accent6">
              <a:lumMod val="20000"/>
              <a:lumOff val="80000"/>
            </a:schemeClr>
          </a:solidFill>
        </p:spPr>
        <p:txBody>
          <a:bodyPr/>
          <a:lstStyle>
            <a:lvl1pPr marL="0" indent="0" algn="ctr">
              <a:buNone/>
              <a:defRPr/>
            </a:lvl1pPr>
          </a:lstStyle>
          <a:p>
            <a:r>
              <a:rPr lang="de-DE"/>
              <a:t>Bild durch Klicken auf Symbol hinzufügen</a:t>
            </a:r>
            <a:endParaRPr lang="en-US"/>
          </a:p>
        </p:txBody>
      </p:sp>
    </p:spTree>
    <p:extLst>
      <p:ext uri="{BB962C8B-B14F-4D97-AF65-F5344CB8AC3E}">
        <p14:creationId xmlns:p14="http://schemas.microsoft.com/office/powerpoint/2010/main" val="247885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grossflächi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B6AE3244-0D8A-4D1A-AD55-BB0F44359387}"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1" y="0"/>
            <a:ext cx="12192000" cy="6165850"/>
          </a:xfrm>
          <a:solidFill>
            <a:schemeClr val="accent6">
              <a:lumMod val="20000"/>
              <a:lumOff val="80000"/>
            </a:schemeClr>
          </a:solidFill>
        </p:spPr>
        <p:txBody>
          <a:bodyPr/>
          <a:lstStyle>
            <a:lvl1pPr marL="0" indent="0" algn="ctr">
              <a:buNone/>
              <a:defRPr/>
            </a:lvl1pPr>
          </a:lstStyle>
          <a:p>
            <a:r>
              <a:rPr lang="de-DE"/>
              <a:t>Bild durch Klicken auf Symbol hinzufügen</a:t>
            </a:r>
            <a:endParaRPr lang="en-US"/>
          </a:p>
        </p:txBody>
      </p:sp>
    </p:spTree>
    <p:extLst>
      <p:ext uri="{BB962C8B-B14F-4D97-AF65-F5344CB8AC3E}">
        <p14:creationId xmlns:p14="http://schemas.microsoft.com/office/powerpoint/2010/main" val="36461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7776864" cy="1152128"/>
          </a:xfrm>
        </p:spPr>
        <p:txBody>
          <a:bodyPr anchor="b"/>
          <a:lstStyle>
            <a:lvl1pPr algn="l">
              <a:lnSpc>
                <a:spcPct val="90000"/>
              </a:lnSpc>
              <a:defRPr sz="36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7776864"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r>
              <a:rPr lang="de-DE"/>
              <a:t>Bild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10" name="Picture Placeholder 8">
            <a:extLst>
              <a:ext uri="{FF2B5EF4-FFF2-40B4-BE49-F238E27FC236}">
                <a16:creationId xmlns:a16="http://schemas.microsoft.com/office/drawing/2014/main" id="{E8237610-DD2B-43F8-878C-2B011C2CF700}"/>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312363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Video">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16.10.2018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F2DFA0A9-9546-47F1-8E53-927F52F202EF}" type="slidenum">
              <a:rPr lang="de-CH" smtClean="0"/>
              <a:pPr/>
              <a:t>‹Nr.›</a:t>
            </a:fld>
            <a:endParaRPr lang="de-CH" dirty="0"/>
          </a:p>
        </p:txBody>
      </p:sp>
      <p:sp>
        <p:nvSpPr>
          <p:cNvPr id="2" name="Title 1">
            <a:extLst>
              <a:ext uri="{FF2B5EF4-FFF2-40B4-BE49-F238E27FC236}">
                <a16:creationId xmlns:a16="http://schemas.microsoft.com/office/drawing/2014/main" id="{E4B1B9A2-1C30-457A-A137-52D4E0E7B968}"/>
              </a:ext>
            </a:extLst>
          </p:cNvPr>
          <p:cNvSpPr>
            <a:spLocks noGrp="1"/>
          </p:cNvSpPr>
          <p:nvPr>
            <p:ph type="title"/>
          </p:nvPr>
        </p:nvSpPr>
        <p:spPr/>
        <p:txBody>
          <a:bodyPr/>
          <a:lstStyle/>
          <a:p>
            <a:r>
              <a:rPr lang="de-DE"/>
              <a:t>Mastertitelformat bearbeiten</a:t>
            </a:r>
            <a:endParaRPr lang="de-CH" dirty="0"/>
          </a:p>
        </p:txBody>
      </p:sp>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39899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grossflächi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xfrm>
            <a:off x="0" y="0"/>
            <a:ext cx="12192000" cy="6858000"/>
          </a:xfrm>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05698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tner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DE"/>
              <a:t>Mastertitelformat bearbeiten</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16.10.2018</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87D905E-D175-43FB-911E-14D3B49B171A}" type="slidenum">
              <a:rPr lang="de-CH" smtClean="0"/>
              <a:pPr/>
              <a:t>‹Nr.›</a:t>
            </a:fld>
            <a:endParaRPr lang="de-CH" dirty="0"/>
          </a:p>
        </p:txBody>
      </p:sp>
      <p:sp>
        <p:nvSpPr>
          <p:cNvPr id="7" name="Rectangle 6">
            <a:extLst>
              <a:ext uri="{FF2B5EF4-FFF2-40B4-BE49-F238E27FC236}">
                <a16:creationId xmlns:a16="http://schemas.microsoft.com/office/drawing/2014/main" id="{ADB8D6D7-947A-464D-BC7F-EF23BB984C3E}"/>
              </a:ext>
            </a:extLst>
          </p:cNvPr>
          <p:cNvSpPr/>
          <p:nvPr userDrawn="1"/>
        </p:nvSpPr>
        <p:spPr>
          <a:xfrm>
            <a:off x="551384" y="1557338"/>
            <a:ext cx="11089754" cy="46085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e-CH" sz="1400" b="1" dirty="0"/>
          </a:p>
        </p:txBody>
      </p:sp>
      <p:pic>
        <p:nvPicPr>
          <p:cNvPr id="9" name="Picture 8">
            <a:extLst>
              <a:ext uri="{FF2B5EF4-FFF2-40B4-BE49-F238E27FC236}">
                <a16:creationId xmlns:a16="http://schemas.microsoft.com/office/drawing/2014/main" id="{228FC0F7-045B-4A77-A5CF-A58CF8F17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438" y="3375596"/>
            <a:ext cx="4166459" cy="1045489"/>
          </a:xfrm>
          <a:prstGeom prst="rect">
            <a:avLst/>
          </a:prstGeom>
        </p:spPr>
      </p:pic>
      <p:sp>
        <p:nvSpPr>
          <p:cNvPr id="12" name="Picture Placeholder 8">
            <a:extLst>
              <a:ext uri="{FF2B5EF4-FFF2-40B4-BE49-F238E27FC236}">
                <a16:creationId xmlns:a16="http://schemas.microsoft.com/office/drawing/2014/main" id="{D4C1395A-7C97-400A-B51D-F7A7F8B2C91D}"/>
              </a:ext>
            </a:extLst>
          </p:cNvPr>
          <p:cNvSpPr>
            <a:spLocks noGrp="1"/>
          </p:cNvSpPr>
          <p:nvPr>
            <p:ph type="pic" sz="quarter" idx="13" hasCustomPrompt="1"/>
          </p:nvPr>
        </p:nvSpPr>
        <p:spPr>
          <a:xfrm>
            <a:off x="7824192" y="2848092"/>
            <a:ext cx="2088232" cy="2089184"/>
          </a:xfrm>
          <a:no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408447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itat (weis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16.10.2018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FF699B72-7FBE-4F8D-8428-1230818AD9F9}"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39860"/>
          </a:xfrm>
        </p:spPr>
        <p:txBody>
          <a:bodyPr anchor="b"/>
          <a:lstStyle>
            <a:lvl1pPr>
              <a:defRPr sz="4400">
                <a:solidFill>
                  <a:schemeClr val="accent3"/>
                </a:solidFill>
              </a:defRPr>
            </a:lvl1pPr>
          </a:lstStyle>
          <a:p>
            <a:r>
              <a:rPr lang="de-DE"/>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Tree>
    <p:extLst>
      <p:ext uri="{BB962C8B-B14F-4D97-AF65-F5344CB8AC3E}">
        <p14:creationId xmlns:p14="http://schemas.microsoft.com/office/powerpoint/2010/main" val="195312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Zitat (blau)">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16.10.2018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CD1CA1D8-EB92-4908-AF20-BCAA06C7A08A}"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DE"/>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9" name="Picture 8">
            <a:extLst>
              <a:ext uri="{FF2B5EF4-FFF2-40B4-BE49-F238E27FC236}">
                <a16:creationId xmlns:a16="http://schemas.microsoft.com/office/drawing/2014/main" id="{1A209181-9C63-49AD-B190-1EF3172CAB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61988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Zitat (Hintergrundbild)">
    <p:bg>
      <p:bgPr>
        <a:blipFill dpi="0" rotWithShape="1">
          <a:blip r:embed="rId2">
            <a:lum/>
            <a:extLst>
              <a:ext uri="{28A0092B-C50C-407E-A947-70E740481C1C}">
                <a14:useLocalDpi xmlns:a14="http://schemas.microsoft.com/office/drawing/2010/main" val="0"/>
              </a:ext>
            </a:extLst>
          </a:blip>
          <a:srcRect/>
          <a:stretch>
            <a:fillRect t="-12000" b="-12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16.10.2018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8BFC54A6-73CC-48F7-98D1-B842A8965978}"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DE"/>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Tree>
    <p:extLst>
      <p:ext uri="{BB962C8B-B14F-4D97-AF65-F5344CB8AC3E}">
        <p14:creationId xmlns:p14="http://schemas.microsoft.com/office/powerpoint/2010/main" val="92523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DE"/>
              <a:t>Mastertitelformat bearbeiten</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16.10.2018</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08E0235-58F6-4F55-AB7C-7287270B1087}" type="slidenum">
              <a:rPr lang="de-CH" smtClean="0"/>
              <a:pPr/>
              <a:t>‹Nr.›</a:t>
            </a:fld>
            <a:endParaRPr lang="de-CH" dirty="0"/>
          </a:p>
        </p:txBody>
      </p:sp>
      <p:sp>
        <p:nvSpPr>
          <p:cNvPr id="6" name="Text Placeholder 8">
            <a:extLst>
              <a:ext uri="{FF2B5EF4-FFF2-40B4-BE49-F238E27FC236}">
                <a16:creationId xmlns:a16="http://schemas.microsoft.com/office/drawing/2014/main" id="{5F202EA8-BF78-45FC-B765-3FB9AED1CB3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75444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16.10.2018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8D0DD059-129C-482D-8740-69B920497CC5}" type="slidenum">
              <a:rPr lang="de-CH" smtClean="0"/>
              <a:pPr/>
              <a:t>‹Nr.›</a:t>
            </a:fld>
            <a:endParaRPr lang="de-CH" dirty="0"/>
          </a:p>
        </p:txBody>
      </p:sp>
    </p:spTree>
    <p:extLst>
      <p:ext uri="{BB962C8B-B14F-4D97-AF65-F5344CB8AC3E}">
        <p14:creationId xmlns:p14="http://schemas.microsoft.com/office/powerpoint/2010/main" val="191660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DE"/>
              <a:t>Mastertitelformat bearbeiten</a:t>
            </a:r>
            <a:endParaRPr lang="de-CH" dirty="0"/>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DE"/>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DE"/>
              <a:t>Mastertextformat bearbeiten</a:t>
            </a:r>
          </a:p>
        </p:txBody>
      </p:sp>
      <p:sp>
        <p:nvSpPr>
          <p:cNvPr id="12" name="Text Placeholder 9">
            <a:extLst>
              <a:ext uri="{FF2B5EF4-FFF2-40B4-BE49-F238E27FC236}">
                <a16:creationId xmlns:a16="http://schemas.microsoft.com/office/drawing/2014/main" id="{FB60F4C8-C38F-4032-B18C-C40E13684124}"/>
              </a:ext>
            </a:extLst>
          </p:cNvPr>
          <p:cNvSpPr>
            <a:spLocks noGrp="1"/>
          </p:cNvSpPr>
          <p:nvPr>
            <p:ph type="body" sz="quarter" idx="12"/>
          </p:nvPr>
        </p:nvSpPr>
        <p:spPr>
          <a:xfrm>
            <a:off x="7248128" y="3429000"/>
            <a:ext cx="2736850" cy="2736850"/>
          </a:xfrm>
        </p:spPr>
        <p:txBody>
          <a:bodyPr anchor="b"/>
          <a:lstStyle>
            <a:lvl1pPr marL="0" indent="0">
              <a:buNone/>
              <a:defRPr sz="1600"/>
            </a:lvl1pPr>
          </a:lstStyle>
          <a:p>
            <a:pPr lvl="0"/>
            <a:r>
              <a:rPr lang="de-DE"/>
              <a:t>Mastertextformat bearbeiten</a:t>
            </a:r>
          </a:p>
        </p:txBody>
      </p:sp>
    </p:spTree>
    <p:extLst>
      <p:ext uri="{BB962C8B-B14F-4D97-AF65-F5344CB8AC3E}">
        <p14:creationId xmlns:p14="http://schemas.microsoft.com/office/powerpoint/2010/main" val="42455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hlussfolie (co-Brand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DE"/>
              <a:t>Mastertitelformat bearbeiten</a:t>
            </a:r>
            <a:endParaRPr lang="de-CH" dirty="0"/>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DE"/>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DE"/>
              <a:t>Mastertextformat bearbeiten</a:t>
            </a:r>
          </a:p>
        </p:txBody>
      </p:sp>
      <p:sp>
        <p:nvSpPr>
          <p:cNvPr id="6" name="Picture Placeholder 8">
            <a:extLst>
              <a:ext uri="{FF2B5EF4-FFF2-40B4-BE49-F238E27FC236}">
                <a16:creationId xmlns:a16="http://schemas.microsoft.com/office/drawing/2014/main" id="{CB9BFD92-D848-42C2-9A37-32EEF01F8FDE}"/>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pic>
        <p:nvPicPr>
          <p:cNvPr id="8" name="Picture 7">
            <a:extLst>
              <a:ext uri="{FF2B5EF4-FFF2-40B4-BE49-F238E27FC236}">
                <a16:creationId xmlns:a16="http://schemas.microsoft.com/office/drawing/2014/main" id="{5E2F9851-372F-43BB-95A6-5B4E762857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729423664"/>
      </p:ext>
    </p:extLst>
  </p:cSld>
  <p:clrMapOvr>
    <a:masterClrMapping/>
  </p:clrMapOvr>
  <p:extLst mod="1">
    <p:ext uri="{DCECCB84-F9BA-43D5-87BE-67443E8EF086}">
      <p15:sldGuideLst xmlns:p15="http://schemas.microsoft.com/office/powerpoint/2012/main">
        <p15:guide id="1"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hne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08850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ohne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8" name="Picture Placeholder 8">
            <a:extLst>
              <a:ext uri="{FF2B5EF4-FFF2-40B4-BE49-F238E27FC236}">
                <a16:creationId xmlns:a16="http://schemas.microsoft.com/office/drawing/2014/main" id="{C8C6438A-657A-434C-BF4C-CF90B9BD243B}"/>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240665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marL="358775" indent="-358775">
              <a:lnSpc>
                <a:spcPct val="100000"/>
              </a:lnSpc>
              <a:spcBef>
                <a:spcPts val="1600"/>
              </a:spcBef>
              <a:buFont typeface="+mj-lt"/>
              <a:buAutoNum type="arabicPeriod"/>
              <a:defRPr b="1"/>
            </a:lvl1pPr>
            <a:lvl2pPr marL="628650" indent="-261938">
              <a:defRPr/>
            </a:lvl2pPr>
            <a:lvl3pPr marL="1077913" indent="-269875">
              <a:defRPr/>
            </a:lvl3pPr>
            <a:lvl4pPr marL="1436688" indent="-228600">
              <a:defRPr/>
            </a:lvl4pPr>
            <a:lvl5pPr marL="1881188" indent="-2286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89500850-F1BF-4783-BAD3-3D381EA24A86}"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2FE21D3F-E201-4FDC-91C5-D658BB790A7C}" type="slidenum">
              <a:rPr lang="de-CH" smtClean="0"/>
              <a:pPr/>
              <a:t>‹Nr.›</a:t>
            </a:fld>
            <a:endParaRPr lang="de-CH" dirty="0"/>
          </a:p>
        </p:txBody>
      </p:sp>
    </p:spTree>
    <p:extLst>
      <p:ext uri="{BB962C8B-B14F-4D97-AF65-F5344CB8AC3E}">
        <p14:creationId xmlns:p14="http://schemas.microsoft.com/office/powerpoint/2010/main" val="5119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lvl1pPr>
              <a:defRPr/>
            </a:lvl1pPr>
          </a:lstStyle>
          <a:p>
            <a:r>
              <a:rPr lang="fr-CH" dirty="0"/>
              <a:t>La sécurité des opérateurs de maintenance nous concerne tous!</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30610E4D-9146-49B5-86AC-7010CE3F736E}" type="slidenum">
              <a:rPr lang="de-CH" smtClean="0"/>
              <a:pPr/>
              <a:t>‹Nr.›</a:t>
            </a:fld>
            <a:endParaRPr lang="de-CH" dirty="0"/>
          </a:p>
        </p:txBody>
      </p:sp>
    </p:spTree>
    <p:extLst>
      <p:ext uri="{BB962C8B-B14F-4D97-AF65-F5344CB8AC3E}">
        <p14:creationId xmlns:p14="http://schemas.microsoft.com/office/powerpoint/2010/main" val="38410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16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9FCCD98-490F-4A2A-934D-D27647B78CAC}"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33142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a:lvl1pPr>
            <a:lvl4pPr marL="987425" indent="-268288">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905133B1-196B-4806-87F8-E97E62673179}"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22084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20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a:lvl1pPr>
            <a:lvl4pPr marL="987425" indent="-268288">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472CB2D6-DB26-494C-B415-EEE27489C551}"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00382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FC17E-321B-4008-A509-7E5184EC4A30}"/>
              </a:ext>
            </a:extLst>
          </p:cNvPr>
          <p:cNvSpPr>
            <a:spLocks noGrp="1"/>
          </p:cNvSpPr>
          <p:nvPr>
            <p:ph type="title"/>
          </p:nvPr>
        </p:nvSpPr>
        <p:spPr>
          <a:xfrm>
            <a:off x="551384" y="476672"/>
            <a:ext cx="11089232" cy="864096"/>
          </a:xfrm>
          <a:prstGeom prst="rect">
            <a:avLst/>
          </a:prstGeom>
        </p:spPr>
        <p:txBody>
          <a:bodyPr vert="horz" lIns="0" tIns="0" rIns="0" bIns="0" rtlCol="0" anchor="t">
            <a:noAutofit/>
          </a:bodyPr>
          <a:lstStyle/>
          <a:p>
            <a:r>
              <a:rPr lang="de-DE"/>
              <a:t>Mastertitelformat bearbeiten</a:t>
            </a:r>
            <a:endParaRPr lang="de-CH" dirty="0"/>
          </a:p>
        </p:txBody>
      </p:sp>
      <p:sp>
        <p:nvSpPr>
          <p:cNvPr id="3" name="Text Placeholder 2">
            <a:extLst>
              <a:ext uri="{FF2B5EF4-FFF2-40B4-BE49-F238E27FC236}">
                <a16:creationId xmlns:a16="http://schemas.microsoft.com/office/drawing/2014/main" id="{441BE9E9-71C8-4301-87F2-0B38A8ED3FAB}"/>
              </a:ext>
            </a:extLst>
          </p:cNvPr>
          <p:cNvSpPr>
            <a:spLocks noGrp="1"/>
          </p:cNvSpPr>
          <p:nvPr>
            <p:ph type="body" idx="1"/>
          </p:nvPr>
        </p:nvSpPr>
        <p:spPr>
          <a:xfrm>
            <a:off x="551384" y="1556792"/>
            <a:ext cx="11089232" cy="4608513"/>
          </a:xfrm>
          <a:prstGeom prst="rect">
            <a:avLst/>
          </a:prstGeom>
        </p:spPr>
        <p:txBody>
          <a:bodyPr vert="horz" lIns="0" tIns="0" rIns="0" bIns="0" rtlCol="0">
            <a:noAutofit/>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4" name="Date Placeholder 3">
            <a:extLst>
              <a:ext uri="{FF2B5EF4-FFF2-40B4-BE49-F238E27FC236}">
                <a16:creationId xmlns:a16="http://schemas.microsoft.com/office/drawing/2014/main" id="{4B776680-C298-4B77-A9AF-1F2197D1DB8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accent5"/>
                </a:solidFill>
              </a:defRPr>
            </a:lvl1pPr>
          </a:lstStyle>
          <a:p>
            <a:fld id="{5D591EB3-407D-493F-8A6B-E74825AE0D5D}" type="datetime1">
              <a:rPr lang="de-CH" smtClean="0"/>
              <a:pPr/>
              <a:t>16.10.2018</a:t>
            </a:fld>
            <a:endParaRPr lang="de-CH" dirty="0"/>
          </a:p>
        </p:txBody>
      </p:sp>
      <p:sp>
        <p:nvSpPr>
          <p:cNvPr id="5" name="Footer Placeholder 4">
            <a:extLst>
              <a:ext uri="{FF2B5EF4-FFF2-40B4-BE49-F238E27FC236}">
                <a16:creationId xmlns:a16="http://schemas.microsoft.com/office/drawing/2014/main" id="{CBBA90F4-BE6A-4B43-813B-8514C6A80B85}"/>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accent5"/>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6F55AC4C-41CB-4962-8F28-46204D1D8C76}"/>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accent5"/>
                </a:solidFill>
              </a:defRPr>
            </a:lvl1pPr>
          </a:lstStyle>
          <a:p>
            <a:fld id="{412089B8-B5CE-4061-B9F1-3C6A87901BAB}" type="slidenum">
              <a:rPr lang="de-CH" smtClean="0"/>
              <a:pPr/>
              <a:t>‹Nr.›</a:t>
            </a:fld>
            <a:endParaRPr lang="de-CH" dirty="0"/>
          </a:p>
        </p:txBody>
      </p:sp>
      <p:pic>
        <p:nvPicPr>
          <p:cNvPr id="9" name="Picture 8">
            <a:extLst>
              <a:ext uri="{FF2B5EF4-FFF2-40B4-BE49-F238E27FC236}">
                <a16:creationId xmlns:a16="http://schemas.microsoft.com/office/drawing/2014/main" id="{91687E1B-9237-476D-8BC1-EADDAC2A1CD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00272812"/>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49" r:id="rId3"/>
    <p:sldLayoutId id="2147483678" r:id="rId4"/>
    <p:sldLayoutId id="2147483662" r:id="rId5"/>
    <p:sldLayoutId id="2147483664" r:id="rId6"/>
    <p:sldLayoutId id="2147483681" r:id="rId7"/>
    <p:sldLayoutId id="2147483650" r:id="rId8"/>
    <p:sldLayoutId id="2147483682" r:id="rId9"/>
    <p:sldLayoutId id="2147483663" r:id="rId10"/>
    <p:sldLayoutId id="2147483683" r:id="rId11"/>
    <p:sldLayoutId id="2147483651" r:id="rId12"/>
    <p:sldLayoutId id="2147483666" r:id="rId13"/>
    <p:sldLayoutId id="2147483667" r:id="rId14"/>
    <p:sldLayoutId id="2147483652" r:id="rId15"/>
    <p:sldLayoutId id="2147483665" r:id="rId16"/>
    <p:sldLayoutId id="2147483668" r:id="rId17"/>
    <p:sldLayoutId id="2147483669" r:id="rId18"/>
    <p:sldLayoutId id="2147483670" r:id="rId19"/>
    <p:sldLayoutId id="2147483671" r:id="rId20"/>
    <p:sldLayoutId id="2147483672" r:id="rId21"/>
    <p:sldLayoutId id="2147483680" r:id="rId22"/>
    <p:sldLayoutId id="2147483673" r:id="rId23"/>
    <p:sldLayoutId id="2147483674" r:id="rId24"/>
    <p:sldLayoutId id="2147483675" r:id="rId25"/>
    <p:sldLayoutId id="2147483654" r:id="rId26"/>
    <p:sldLayoutId id="2147483655" r:id="rId27"/>
    <p:sldLayoutId id="2147483676" r:id="rId28"/>
    <p:sldLayoutId id="2147483679" r:id="rId29"/>
  </p:sldLayoutIdLst>
  <p:hf hdr="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userDrawn="1">
          <p15:clr>
            <a:srgbClr val="F26B43"/>
          </p15:clr>
        </p15:guide>
        <p15:guide id="2" orient="horz" pos="482" userDrawn="1">
          <p15:clr>
            <a:srgbClr val="F26B43"/>
          </p15:clr>
        </p15:guide>
        <p15:guide id="3" pos="7333" userDrawn="1">
          <p15:clr>
            <a:srgbClr val="F26B43"/>
          </p15:clr>
        </p15:guide>
        <p15:guide id="4" orient="horz" pos="981" userDrawn="1">
          <p15:clr>
            <a:srgbClr val="F26B43"/>
          </p15:clr>
        </p15:guide>
        <p15:guide id="5" orient="horz" pos="3884" userDrawn="1">
          <p15:clr>
            <a:srgbClr val="F26B43"/>
          </p15:clr>
        </p15:guide>
        <p15:guide id="6" orient="horz" pos="41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hyperlink" Target="http://www.suva.ch/33079.f" TargetMode="Externa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suva.ch/unfallbeispiele"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www.charte-securite.ch/" TargetMode="External"/><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www.suva.ch/regles" TargetMode="External"/><Relationship Id="rId2" Type="http://schemas.openxmlformats.org/officeDocument/2006/relationships/hyperlink" Target="http://www.suva.ch/maintenance" TargetMode="External"/><Relationship Id="rId1" Type="http://schemas.openxmlformats.org/officeDocument/2006/relationships/slideLayout" Target="../slideLayouts/slideLayout6.xml"/><Relationship Id="rId6" Type="http://schemas.openxmlformats.org/officeDocument/2006/relationships/hyperlink" Target="http://www.suva.ch/" TargetMode="External"/><Relationship Id="rId5" Type="http://schemas.openxmlformats.org/officeDocument/2006/relationships/hyperlink" Target="http://www.sapros.ch/" TargetMode="External"/><Relationship Id="rId4" Type="http://schemas.openxmlformats.org/officeDocument/2006/relationships/hyperlink" Target="http://www.suva.ch/exemples-accidents"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www.suva.ch/maintenance"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suva.ch/exemples-accid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B047-F8F7-4066-A12B-5F2C8FC02237}"/>
              </a:ext>
            </a:extLst>
          </p:cNvPr>
          <p:cNvSpPr>
            <a:spLocks noGrp="1"/>
          </p:cNvSpPr>
          <p:nvPr>
            <p:ph type="ctrTitle"/>
          </p:nvPr>
        </p:nvSpPr>
        <p:spPr/>
        <p:txBody>
          <a:bodyPr/>
          <a:lstStyle/>
          <a:p>
            <a:r>
              <a:rPr lang="fr-CH" dirty="0"/>
              <a:t>La sécurité des opérateurs de maintenance nous concerne tous!</a:t>
            </a:r>
            <a:endParaRPr lang="de-CH" noProof="0" dirty="0"/>
          </a:p>
        </p:txBody>
      </p:sp>
      <p:sp>
        <p:nvSpPr>
          <p:cNvPr id="3" name="Subtitle 2">
            <a:extLst>
              <a:ext uri="{FF2B5EF4-FFF2-40B4-BE49-F238E27FC236}">
                <a16:creationId xmlns:a16="http://schemas.microsoft.com/office/drawing/2014/main" id="{D1898D4D-5C94-4D58-BA8C-3586A40A30C4}"/>
              </a:ext>
            </a:extLst>
          </p:cNvPr>
          <p:cNvSpPr>
            <a:spLocks noGrp="1"/>
          </p:cNvSpPr>
          <p:nvPr>
            <p:ph type="subTitle" idx="1"/>
          </p:nvPr>
        </p:nvSpPr>
        <p:spPr/>
        <p:txBody>
          <a:bodyPr/>
          <a:lstStyle/>
          <a:p>
            <a:r>
              <a:rPr lang="de-CH" dirty="0"/>
              <a:t>Workshop; Version 2019 V1</a:t>
            </a:r>
            <a:endParaRPr lang="de-CH" noProof="0" dirty="0"/>
          </a:p>
        </p:txBody>
      </p:sp>
      <p:pic>
        <p:nvPicPr>
          <p:cNvPr id="7" name="Picture Placeholder 19">
            <a:extLst>
              <a:ext uri="{FF2B5EF4-FFF2-40B4-BE49-F238E27FC236}">
                <a16:creationId xmlns:a16="http://schemas.microsoft.com/office/drawing/2014/main" id="{36D1B080-8AF4-4B98-BE98-6A49427384C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0" y="528309"/>
            <a:ext cx="11641138" cy="3887788"/>
          </a:xfrm>
        </p:spPr>
      </p:pic>
    </p:spTree>
    <p:extLst>
      <p:ext uri="{BB962C8B-B14F-4D97-AF65-F5344CB8AC3E}">
        <p14:creationId xmlns:p14="http://schemas.microsoft.com/office/powerpoint/2010/main" val="404187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03216-5B41-46EA-82B4-DF9358ED9776}"/>
              </a:ext>
            </a:extLst>
          </p:cNvPr>
          <p:cNvSpPr>
            <a:spLocks noGrp="1"/>
          </p:cNvSpPr>
          <p:nvPr>
            <p:ph type="title"/>
          </p:nvPr>
        </p:nvSpPr>
        <p:spPr/>
        <p:txBody>
          <a:bodyPr/>
          <a:lstStyle/>
          <a:p>
            <a:r>
              <a:rPr lang="fr-CH" sz="2800" dirty="0"/>
              <a:t>Causes et responsabilités </a:t>
            </a:r>
            <a:endParaRPr lang="de-CH" sz="2800" dirty="0"/>
          </a:p>
        </p:txBody>
      </p:sp>
      <p:sp>
        <p:nvSpPr>
          <p:cNvPr id="3" name="Datumsplatzhalter 2">
            <a:extLst>
              <a:ext uri="{FF2B5EF4-FFF2-40B4-BE49-F238E27FC236}">
                <a16:creationId xmlns:a16="http://schemas.microsoft.com/office/drawing/2014/main" id="{35B79929-46D5-4E62-B9A7-3DBE6390338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505E1761-8C72-491C-92A1-2E2ECB612534}"/>
              </a:ext>
            </a:extLst>
          </p:cNvPr>
          <p:cNvSpPr>
            <a:spLocks noGrp="1"/>
          </p:cNvSpPr>
          <p:nvPr>
            <p:ph type="ftr" sz="quarter" idx="11"/>
          </p:nvPr>
        </p:nvSpPr>
        <p:spPr/>
        <p:txBody>
          <a:bodyPr/>
          <a:lstStyle/>
          <a:p>
            <a:r>
              <a:rPr lang="fr-CH" dirty="0"/>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E353B575-947D-47D1-8103-7B0CC5BD70B9}"/>
              </a:ext>
            </a:extLst>
          </p:cNvPr>
          <p:cNvSpPr>
            <a:spLocks noGrp="1"/>
          </p:cNvSpPr>
          <p:nvPr>
            <p:ph type="sldNum" sz="quarter" idx="12"/>
          </p:nvPr>
        </p:nvSpPr>
        <p:spPr/>
        <p:txBody>
          <a:bodyPr/>
          <a:lstStyle/>
          <a:p>
            <a:fld id="{30610E4D-9146-49B5-86AC-7010CE3F736E}" type="slidenum">
              <a:rPr lang="de-CH" smtClean="0"/>
              <a:pPr/>
              <a:t>10</a:t>
            </a:fld>
            <a:endParaRPr lang="de-CH" dirty="0"/>
          </a:p>
        </p:txBody>
      </p:sp>
      <p:sp>
        <p:nvSpPr>
          <p:cNvPr id="6" name="Inhaltsplatzhalter 2">
            <a:extLst>
              <a:ext uri="{FF2B5EF4-FFF2-40B4-BE49-F238E27FC236}">
                <a16:creationId xmlns:a16="http://schemas.microsoft.com/office/drawing/2014/main" id="{6EBB4D3F-F12B-4139-81C3-988D08A202B7}"/>
              </a:ext>
            </a:extLst>
          </p:cNvPr>
          <p:cNvSpPr txBox="1">
            <a:spLocks/>
          </p:cNvSpPr>
          <p:nvPr/>
        </p:nvSpPr>
        <p:spPr>
          <a:xfrm>
            <a:off x="467683" y="1282861"/>
            <a:ext cx="7068477" cy="4792662"/>
          </a:xfrm>
          <a:prstGeom prst="rect">
            <a:avLst/>
          </a:prstGeom>
        </p:spPr>
        <p:txBody>
          <a:bodyPr>
            <a:norm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Clr>
                <a:srgbClr val="FF8200"/>
              </a:buClr>
              <a:buSzPct val="60000"/>
              <a:buFont typeface="Wingdings 2" pitchFamily="18" charset="2"/>
              <a:buChar char="¿"/>
              <a:tabLst>
                <a:tab pos="341313" algn="l"/>
              </a:tabLst>
            </a:pPr>
            <a:r>
              <a:rPr lang="fr-CH" sz="2400" dirty="0"/>
              <a:t>Manque de planification ou de préparation du travail </a:t>
            </a:r>
            <a:endParaRPr lang="de-CH" sz="2400" b="1" dirty="0"/>
          </a:p>
          <a:p>
            <a:pPr marL="342900" lvl="1" indent="-342900">
              <a:buClr>
                <a:srgbClr val="FF8200"/>
              </a:buClr>
              <a:buSzPct val="60000"/>
              <a:buFont typeface="Wingdings 2" pitchFamily="18" charset="2"/>
              <a:buChar char="¿"/>
              <a:tabLst>
                <a:tab pos="341313" algn="l"/>
              </a:tabLst>
            </a:pPr>
            <a:r>
              <a:rPr lang="fr-CH" sz="2400" dirty="0"/>
              <a:t>Absence ou manque d'</a:t>
            </a:r>
            <a:r>
              <a:rPr lang="fr-CH" sz="2400" b="1" dirty="0"/>
              <a:t>instructions</a:t>
            </a:r>
          </a:p>
          <a:p>
            <a:pPr marL="342900" lvl="1" indent="-342900">
              <a:buClr>
                <a:srgbClr val="FF8200"/>
              </a:buClr>
              <a:buSzPct val="60000"/>
              <a:buFont typeface="Wingdings 2" pitchFamily="18" charset="2"/>
              <a:buChar char="¿"/>
              <a:tabLst>
                <a:tab pos="341313" algn="l"/>
              </a:tabLst>
            </a:pPr>
            <a:r>
              <a:rPr lang="fr-CH" sz="2400" dirty="0"/>
              <a:t>Absence de </a:t>
            </a:r>
            <a:r>
              <a:rPr lang="fr-CH" sz="2400" b="1" dirty="0"/>
              <a:t>contrôles</a:t>
            </a:r>
            <a:r>
              <a:rPr lang="fr-CH" sz="2400" dirty="0"/>
              <a:t> sur le lieu d'intervention</a:t>
            </a:r>
            <a:br>
              <a:rPr lang="fr-CH" sz="2400" dirty="0"/>
            </a:br>
            <a:endParaRPr lang="fr-CH" sz="2400" dirty="0"/>
          </a:p>
          <a:p>
            <a:pPr marL="342900" lvl="1" indent="-342900">
              <a:buClr>
                <a:srgbClr val="FF8200"/>
              </a:buClr>
              <a:buSzPct val="60000"/>
              <a:buFont typeface="Wingdings 2" pitchFamily="18" charset="2"/>
              <a:buChar char="¿"/>
              <a:tabLst>
                <a:tab pos="341313" algn="l"/>
              </a:tabLst>
            </a:pPr>
            <a:r>
              <a:rPr lang="fr-CH" sz="2400" b="1" dirty="0"/>
              <a:t>«Arrêt incomplet» </a:t>
            </a:r>
            <a:r>
              <a:rPr lang="fr-CH" sz="2400" dirty="0"/>
              <a:t>de l'installation </a:t>
            </a:r>
          </a:p>
          <a:p>
            <a:pPr marL="342900" lvl="1" indent="-342900">
              <a:buClr>
                <a:srgbClr val="FF8200"/>
              </a:buClr>
              <a:buSzPct val="60000"/>
              <a:buFont typeface="Wingdings 2" pitchFamily="18" charset="2"/>
              <a:buChar char="¿"/>
              <a:tabLst>
                <a:tab pos="341313" algn="l"/>
              </a:tabLst>
            </a:pPr>
            <a:r>
              <a:rPr lang="fr-CH" sz="2400" b="1" dirty="0"/>
              <a:t>Manipulation</a:t>
            </a:r>
            <a:r>
              <a:rPr lang="fr-CH" sz="2400" dirty="0"/>
              <a:t> des dispositifs de protection</a:t>
            </a:r>
          </a:p>
          <a:p>
            <a:pPr marL="342900" lvl="1" indent="-342900">
              <a:buClr>
                <a:srgbClr val="FF8200"/>
              </a:buClr>
              <a:buSzPct val="60000"/>
              <a:buFont typeface="Wingdings 2" pitchFamily="18" charset="2"/>
              <a:buChar char="¿"/>
              <a:tabLst>
                <a:tab pos="341313" algn="l"/>
              </a:tabLst>
            </a:pPr>
            <a:r>
              <a:rPr lang="fr-CH" sz="2400" b="1" dirty="0"/>
              <a:t>Stress, urgence </a:t>
            </a:r>
          </a:p>
          <a:p>
            <a:pPr marL="342900" lvl="1" indent="-342900">
              <a:buClr>
                <a:srgbClr val="FF8200"/>
              </a:buClr>
              <a:buSzPct val="60000"/>
              <a:buFont typeface="Wingdings 2" pitchFamily="18" charset="2"/>
              <a:buChar char="¿"/>
              <a:tabLst>
                <a:tab pos="341313" algn="l"/>
              </a:tabLst>
            </a:pPr>
            <a:r>
              <a:rPr lang="fr-CH" sz="2400" b="1" dirty="0"/>
              <a:t>Improvisation</a:t>
            </a:r>
            <a:br>
              <a:rPr lang="fr-CH" sz="2400" b="1" dirty="0"/>
            </a:br>
            <a:endParaRPr lang="fr-CH" sz="2400" b="1" dirty="0"/>
          </a:p>
          <a:p>
            <a:pPr marL="342900" lvl="1" indent="-342900">
              <a:buClr>
                <a:srgbClr val="FF8200"/>
              </a:buClr>
              <a:buSzPct val="60000"/>
              <a:buFont typeface="Wingdings 2" pitchFamily="18" charset="2"/>
              <a:buChar char="¿"/>
              <a:tabLst>
                <a:tab pos="341313" algn="l"/>
              </a:tabLst>
            </a:pPr>
            <a:r>
              <a:rPr lang="fr-CH" sz="2400" dirty="0"/>
              <a:t>Lacunes techniques (absence de </a:t>
            </a:r>
            <a:r>
              <a:rPr lang="fr-CH" sz="2400" b="1" dirty="0"/>
              <a:t>dispositif de marche particulière</a:t>
            </a:r>
            <a:r>
              <a:rPr lang="fr-CH" sz="2400" dirty="0"/>
              <a:t>) </a:t>
            </a:r>
            <a:endParaRPr lang="de-CH" dirty="0"/>
          </a:p>
        </p:txBody>
      </p:sp>
      <p:sp>
        <p:nvSpPr>
          <p:cNvPr id="7" name="Textplatzhalter 3">
            <a:extLst>
              <a:ext uri="{FF2B5EF4-FFF2-40B4-BE49-F238E27FC236}">
                <a16:creationId xmlns:a16="http://schemas.microsoft.com/office/drawing/2014/main" id="{CA71D638-3987-4E21-AE04-1339D4D25FD1}"/>
              </a:ext>
            </a:extLst>
          </p:cNvPr>
          <p:cNvSpPr txBox="1">
            <a:spLocks/>
          </p:cNvSpPr>
          <p:nvPr/>
        </p:nvSpPr>
        <p:spPr>
          <a:xfrm>
            <a:off x="8040216" y="1481112"/>
            <a:ext cx="3600400" cy="4396159"/>
          </a:xfrm>
          <a:prstGeom prst="rect">
            <a:avLst/>
          </a:prstGeom>
        </p:spPr>
        <p:txBody>
          <a:bodyPr/>
          <a:lstStyle/>
          <a:p>
            <a:pPr marL="357188" lvl="3" indent="-357188">
              <a:lnSpc>
                <a:spcPts val="3200"/>
              </a:lnSpc>
              <a:spcAft>
                <a:spcPts val="600"/>
              </a:spcAft>
              <a:buFont typeface="Wingdings" pitchFamily="2" charset="2"/>
              <a:buChar char="Ø"/>
              <a:defRPr/>
            </a:pPr>
            <a:r>
              <a:rPr lang="de-CH" sz="2400" b="1" dirty="0" err="1">
                <a:solidFill>
                  <a:srgbClr val="FF8200"/>
                </a:solidFill>
                <a:cs typeface="Arial" pitchFamily="34" charset="0"/>
              </a:rPr>
              <a:t>Supérieur</a:t>
            </a:r>
            <a:br>
              <a:rPr kumimoji="0" lang="de-CH" sz="2400" b="1" i="0" u="none" strike="noStrike" kern="1200" cap="none" spc="0" normalizeH="0" baseline="0" noProof="0" dirty="0">
                <a:ln>
                  <a:noFill/>
                </a:ln>
                <a:solidFill>
                  <a:srgbClr val="FF8200"/>
                </a:solidFill>
                <a:effectLst/>
                <a:uLnTx/>
                <a:uFillTx/>
                <a:ea typeface="+mn-ea"/>
                <a:cs typeface="Arial" pitchFamily="34" charset="0"/>
              </a:rPr>
            </a:br>
            <a:br>
              <a:rPr kumimoji="0" lang="de-CH" sz="2400" b="1" i="0" u="none" strike="noStrike" kern="1200" cap="none" spc="0" normalizeH="0" baseline="0" noProof="0" dirty="0">
                <a:ln>
                  <a:noFill/>
                </a:ln>
                <a:solidFill>
                  <a:srgbClr val="FF8200"/>
                </a:solidFill>
                <a:effectLst/>
                <a:uLnTx/>
                <a:uFillTx/>
                <a:ea typeface="+mn-ea"/>
                <a:cs typeface="Arial" pitchFamily="34" charset="0"/>
              </a:rPr>
            </a:br>
            <a:br>
              <a:rPr kumimoji="0" lang="de-CH" sz="2400" b="1" i="0" u="none" strike="noStrike" kern="1200" cap="none" spc="0" normalizeH="0" baseline="0" noProof="0" dirty="0">
                <a:ln>
                  <a:noFill/>
                </a:ln>
                <a:solidFill>
                  <a:srgbClr val="FF8200"/>
                </a:solidFill>
                <a:effectLst/>
                <a:uLnTx/>
                <a:uFillTx/>
                <a:ea typeface="+mn-ea"/>
                <a:cs typeface="Arial" pitchFamily="34" charset="0"/>
              </a:rPr>
            </a:br>
            <a:endParaRPr kumimoji="0" lang="de-CH" sz="2400" b="1" i="0" u="none" strike="noStrike" kern="1200" cap="none" spc="0" normalizeH="0" baseline="0" noProof="0" dirty="0">
              <a:ln>
                <a:noFill/>
              </a:ln>
              <a:solidFill>
                <a:srgbClr val="FF8200"/>
              </a:solidFill>
              <a:effectLst/>
              <a:uLnTx/>
              <a:uFillTx/>
              <a:ea typeface="+mn-ea"/>
              <a:cs typeface="Arial" pitchFamily="34" charset="0"/>
            </a:endParaRPr>
          </a:p>
          <a:p>
            <a:pPr marL="357188" lvl="3" indent="-357188">
              <a:lnSpc>
                <a:spcPts val="3200"/>
              </a:lnSpc>
              <a:spcAft>
                <a:spcPts val="600"/>
              </a:spcAft>
              <a:buFont typeface="Wingdings" pitchFamily="2" charset="2"/>
              <a:buChar char="Ø"/>
              <a:defRPr/>
            </a:pPr>
            <a:r>
              <a:rPr lang="de-CH" sz="2400" b="1" dirty="0" err="1">
                <a:solidFill>
                  <a:srgbClr val="FF8200"/>
                </a:solidFill>
                <a:cs typeface="Arial" pitchFamily="34" charset="0"/>
              </a:rPr>
              <a:t>Collaborateur</a:t>
            </a:r>
            <a:br>
              <a:rPr kumimoji="0" lang="de-CH" sz="2400" b="1" i="0" u="none" strike="noStrike" kern="1200" cap="none" spc="0" normalizeH="0" baseline="0" noProof="0" dirty="0">
                <a:ln>
                  <a:noFill/>
                </a:ln>
                <a:solidFill>
                  <a:srgbClr val="FF8200"/>
                </a:solidFill>
                <a:effectLst/>
                <a:uLnTx/>
                <a:uFillTx/>
                <a:ea typeface="+mn-ea"/>
                <a:cs typeface="Arial" pitchFamily="34" charset="0"/>
              </a:rPr>
            </a:br>
            <a:endParaRPr kumimoji="0" lang="de-CH" sz="2400" b="1" i="0" u="none" strike="noStrike" kern="1200" cap="none" spc="0" normalizeH="0" baseline="0" noProof="0" dirty="0">
              <a:ln>
                <a:noFill/>
              </a:ln>
              <a:solidFill>
                <a:srgbClr val="FF8200"/>
              </a:solidFill>
              <a:effectLst/>
              <a:uLnTx/>
              <a:uFillTx/>
              <a:ea typeface="+mn-ea"/>
              <a:cs typeface="Arial" pitchFamily="34" charset="0"/>
            </a:endParaRPr>
          </a:p>
          <a:p>
            <a:pPr marL="0" lvl="3">
              <a:lnSpc>
                <a:spcPts val="3200"/>
              </a:lnSpc>
              <a:spcAft>
                <a:spcPts val="600"/>
              </a:spcAft>
              <a:defRPr/>
            </a:pPr>
            <a:br>
              <a:rPr kumimoji="0" lang="de-CH" sz="2400" b="1" i="0" u="none" strike="noStrike" kern="1200" cap="none" spc="0" normalizeH="0" baseline="0" noProof="0" dirty="0">
                <a:ln>
                  <a:noFill/>
                </a:ln>
                <a:solidFill>
                  <a:srgbClr val="FF8200"/>
                </a:solidFill>
                <a:effectLst/>
                <a:uLnTx/>
                <a:uFillTx/>
                <a:ea typeface="+mn-ea"/>
                <a:cs typeface="Arial" pitchFamily="34" charset="0"/>
              </a:rPr>
            </a:br>
            <a:endParaRPr kumimoji="0" lang="de-CH" sz="2400" b="1" i="0" u="none" strike="noStrike" kern="1200" cap="none" spc="0" normalizeH="0" baseline="0" noProof="0" dirty="0">
              <a:ln>
                <a:noFill/>
              </a:ln>
              <a:solidFill>
                <a:srgbClr val="FF8200"/>
              </a:solidFill>
              <a:effectLst/>
              <a:uLnTx/>
              <a:uFillTx/>
              <a:ea typeface="+mn-ea"/>
              <a:cs typeface="Arial" pitchFamily="34" charset="0"/>
            </a:endParaRPr>
          </a:p>
          <a:p>
            <a:pPr marL="357188" lvl="3" indent="-357188">
              <a:spcAft>
                <a:spcPts val="600"/>
              </a:spcAft>
              <a:buFont typeface="Wingdings" pitchFamily="2" charset="2"/>
              <a:buChar char="Ø"/>
              <a:defRPr/>
            </a:pPr>
            <a:r>
              <a:rPr lang="fr-FR" sz="2400" b="1" dirty="0">
                <a:solidFill>
                  <a:srgbClr val="FF8200"/>
                </a:solidFill>
                <a:cs typeface="Arial" pitchFamily="34" charset="0"/>
              </a:rPr>
              <a:t>Responsable de la mise sur le marché </a:t>
            </a:r>
          </a:p>
        </p:txBody>
      </p:sp>
    </p:spTree>
    <p:extLst>
      <p:ext uri="{BB962C8B-B14F-4D97-AF65-F5344CB8AC3E}">
        <p14:creationId xmlns:p14="http://schemas.microsoft.com/office/powerpoint/2010/main" val="83751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7FDEF-BD73-409C-BC7D-05D6029FA087}"/>
              </a:ext>
            </a:extLst>
          </p:cNvPr>
          <p:cNvSpPr>
            <a:spLocks noGrp="1"/>
          </p:cNvSpPr>
          <p:nvPr>
            <p:ph type="title"/>
          </p:nvPr>
        </p:nvSpPr>
        <p:spPr/>
        <p:txBody>
          <a:bodyPr/>
          <a:lstStyle/>
          <a:p>
            <a:r>
              <a:rPr lang="fr-CH" sz="2800" dirty="0"/>
              <a:t>Analyse des accidents </a:t>
            </a:r>
            <a:r>
              <a:rPr lang="fr-CH" b="0" dirty="0"/>
              <a:t>(Accidents analysés par la Suva)</a:t>
            </a:r>
            <a:endParaRPr lang="de-CH" sz="2800" b="0" dirty="0"/>
          </a:p>
        </p:txBody>
      </p:sp>
      <p:sp>
        <p:nvSpPr>
          <p:cNvPr id="3" name="Datumsplatzhalter 2">
            <a:extLst>
              <a:ext uri="{FF2B5EF4-FFF2-40B4-BE49-F238E27FC236}">
                <a16:creationId xmlns:a16="http://schemas.microsoft.com/office/drawing/2014/main" id="{7AD171B0-9D62-4A47-BB6D-0E04047CF36F}"/>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E0303AB9-06A0-4FD5-89E5-CAC6EC2C1501}"/>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9F0790B0-1884-4464-9881-6BFEE143D74F}"/>
              </a:ext>
            </a:extLst>
          </p:cNvPr>
          <p:cNvSpPr>
            <a:spLocks noGrp="1"/>
          </p:cNvSpPr>
          <p:nvPr>
            <p:ph type="sldNum" sz="quarter" idx="12"/>
          </p:nvPr>
        </p:nvSpPr>
        <p:spPr/>
        <p:txBody>
          <a:bodyPr/>
          <a:lstStyle/>
          <a:p>
            <a:fld id="{30610E4D-9146-49B5-86AC-7010CE3F736E}" type="slidenum">
              <a:rPr lang="de-CH" smtClean="0"/>
              <a:pPr/>
              <a:t>11</a:t>
            </a:fld>
            <a:endParaRPr lang="de-CH" dirty="0"/>
          </a:p>
        </p:txBody>
      </p:sp>
      <p:graphicFrame>
        <p:nvGraphicFramePr>
          <p:cNvPr id="6" name="Diagrammplatzhalter 4">
            <a:extLst>
              <a:ext uri="{FF2B5EF4-FFF2-40B4-BE49-F238E27FC236}">
                <a16:creationId xmlns:a16="http://schemas.microsoft.com/office/drawing/2014/main" id="{1F427A6B-E90C-48FC-9420-08BE84DEF944}"/>
              </a:ext>
            </a:extLst>
          </p:cNvPr>
          <p:cNvGraphicFramePr>
            <a:graphicFrameLocks/>
          </p:cNvGraphicFramePr>
          <p:nvPr>
            <p:extLst>
              <p:ext uri="{D42A27DB-BD31-4B8C-83A1-F6EECF244321}">
                <p14:modId xmlns:p14="http://schemas.microsoft.com/office/powerpoint/2010/main" val="1385794761"/>
              </p:ext>
            </p:extLst>
          </p:nvPr>
        </p:nvGraphicFramePr>
        <p:xfrm>
          <a:off x="551385" y="1125673"/>
          <a:ext cx="11088150" cy="2951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platzhalter 4">
            <a:extLst>
              <a:ext uri="{FF2B5EF4-FFF2-40B4-BE49-F238E27FC236}">
                <a16:creationId xmlns:a16="http://schemas.microsoft.com/office/drawing/2014/main" id="{FB5B59FC-7AE7-4B42-A467-0D87D2812027}"/>
              </a:ext>
            </a:extLst>
          </p:cNvPr>
          <p:cNvGraphicFramePr>
            <a:graphicFrameLocks/>
          </p:cNvGraphicFramePr>
          <p:nvPr>
            <p:extLst>
              <p:ext uri="{D42A27DB-BD31-4B8C-83A1-F6EECF244321}">
                <p14:modId xmlns:p14="http://schemas.microsoft.com/office/powerpoint/2010/main" val="2494297133"/>
              </p:ext>
            </p:extLst>
          </p:nvPr>
        </p:nvGraphicFramePr>
        <p:xfrm>
          <a:off x="552466" y="4077072"/>
          <a:ext cx="11088150" cy="19442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50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22349-6505-4945-AF05-6D2E019FE8C4}"/>
              </a:ext>
            </a:extLst>
          </p:cNvPr>
          <p:cNvSpPr>
            <a:spLocks noGrp="1"/>
          </p:cNvSpPr>
          <p:nvPr>
            <p:ph type="title"/>
          </p:nvPr>
        </p:nvSpPr>
        <p:spPr/>
        <p:txBody>
          <a:bodyPr/>
          <a:lstStyle/>
          <a:p>
            <a:r>
              <a:rPr lang="fr-CH" sz="2800" dirty="0"/>
              <a:t>Chaque collaborateur doit prendre ses responsabilités </a:t>
            </a:r>
            <a:endParaRPr lang="de-CH" sz="2800" dirty="0"/>
          </a:p>
        </p:txBody>
      </p:sp>
      <p:sp>
        <p:nvSpPr>
          <p:cNvPr id="3" name="Datumsplatzhalter 2">
            <a:extLst>
              <a:ext uri="{FF2B5EF4-FFF2-40B4-BE49-F238E27FC236}">
                <a16:creationId xmlns:a16="http://schemas.microsoft.com/office/drawing/2014/main" id="{4D1220A5-494E-4CE8-B48B-6D9BACDDACA5}"/>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1FEA23FC-6574-4923-AFE3-989D57CC9B1D}"/>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EF04C0C6-5B5C-4F6F-BAA9-27841F83CBE6}"/>
              </a:ext>
            </a:extLst>
          </p:cNvPr>
          <p:cNvSpPr>
            <a:spLocks noGrp="1"/>
          </p:cNvSpPr>
          <p:nvPr>
            <p:ph type="sldNum" sz="quarter" idx="12"/>
          </p:nvPr>
        </p:nvSpPr>
        <p:spPr/>
        <p:txBody>
          <a:bodyPr/>
          <a:lstStyle/>
          <a:p>
            <a:fld id="{30610E4D-9146-49B5-86AC-7010CE3F736E}" type="slidenum">
              <a:rPr lang="de-CH" smtClean="0"/>
              <a:pPr/>
              <a:t>12</a:t>
            </a:fld>
            <a:endParaRPr lang="de-CH" dirty="0"/>
          </a:p>
        </p:txBody>
      </p:sp>
      <p:sp>
        <p:nvSpPr>
          <p:cNvPr id="7" name="Inhaltsplatzhalter 6">
            <a:extLst>
              <a:ext uri="{FF2B5EF4-FFF2-40B4-BE49-F238E27FC236}">
                <a16:creationId xmlns:a16="http://schemas.microsoft.com/office/drawing/2014/main" id="{3976FB11-B911-4D39-93F7-23061DCF576E}"/>
              </a:ext>
            </a:extLst>
          </p:cNvPr>
          <p:cNvSpPr txBox="1">
            <a:spLocks/>
          </p:cNvSpPr>
          <p:nvPr/>
        </p:nvSpPr>
        <p:spPr>
          <a:xfrm>
            <a:off x="528014" y="1556792"/>
            <a:ext cx="11112602" cy="3456384"/>
          </a:xfrm>
          <a:prstGeom prst="rect">
            <a:avLst/>
          </a:prstGeom>
        </p:spPr>
        <p:txBody>
          <a:bodyPr vert="horz" lIns="0" tIns="0" rIns="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Nos cadres </a:t>
            </a:r>
          </a:p>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Nos opérateurs de maintenance </a:t>
            </a:r>
          </a:p>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Les entreprises de maintenance mandatées par nos soins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Sans oublier...</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Le personnel chargé du nettoyage, du réglage et de la remise en route des installations </a:t>
            </a:r>
            <a:r>
              <a:rPr kumimoji="0" lang="fr-CH" sz="2400" b="0" i="0" u="none" strike="noStrike" kern="1200" cap="none" spc="0" normalizeH="0" baseline="0" noProof="0" dirty="0">
                <a:ln>
                  <a:noFill/>
                </a:ln>
                <a:solidFill>
                  <a:schemeClr val="accent1"/>
                </a:solidFill>
                <a:effectLst/>
                <a:uLnTx/>
                <a:uFillTx/>
                <a:latin typeface="+mn-lt"/>
                <a:ea typeface="+mn-ea"/>
                <a:cs typeface="Arial" pitchFamily="34" charset="0"/>
              </a:rPr>
              <a:t>en cas de panne ou de dysfonctionnement</a:t>
            </a: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1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2855858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B2EA2-CC87-41A3-BD6F-7EE3DFB2F60E}"/>
              </a:ext>
            </a:extLst>
          </p:cNvPr>
          <p:cNvSpPr>
            <a:spLocks noGrp="1"/>
          </p:cNvSpPr>
          <p:nvPr>
            <p:ph type="title"/>
          </p:nvPr>
        </p:nvSpPr>
        <p:spPr/>
        <p:txBody>
          <a:bodyPr/>
          <a:lstStyle/>
          <a:p>
            <a:r>
              <a:rPr lang="fr-CH" sz="2800" dirty="0"/>
              <a:t>La maintenance comprend les tâches suivantes:</a:t>
            </a:r>
            <a:endParaRPr lang="de-CH" sz="2800" dirty="0"/>
          </a:p>
        </p:txBody>
      </p:sp>
      <p:sp>
        <p:nvSpPr>
          <p:cNvPr id="3" name="Datumsplatzhalter 2">
            <a:extLst>
              <a:ext uri="{FF2B5EF4-FFF2-40B4-BE49-F238E27FC236}">
                <a16:creationId xmlns:a16="http://schemas.microsoft.com/office/drawing/2014/main" id="{71130A1A-2A48-4323-B6C8-CFCC7939621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549B4146-AD0E-4618-A660-B3B5E8B50EF9}"/>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965D17F8-7AB3-4446-9278-9F4265CE39BA}"/>
              </a:ext>
            </a:extLst>
          </p:cNvPr>
          <p:cNvSpPr>
            <a:spLocks noGrp="1"/>
          </p:cNvSpPr>
          <p:nvPr>
            <p:ph type="sldNum" sz="quarter" idx="12"/>
          </p:nvPr>
        </p:nvSpPr>
        <p:spPr/>
        <p:txBody>
          <a:bodyPr/>
          <a:lstStyle/>
          <a:p>
            <a:fld id="{30610E4D-9146-49B5-86AC-7010CE3F736E}" type="slidenum">
              <a:rPr lang="de-CH" smtClean="0"/>
              <a:pPr/>
              <a:t>13</a:t>
            </a:fld>
            <a:endParaRPr lang="de-CH" dirty="0"/>
          </a:p>
        </p:txBody>
      </p:sp>
      <p:sp>
        <p:nvSpPr>
          <p:cNvPr id="9" name="Inhaltsplatzhalter 2">
            <a:extLst>
              <a:ext uri="{FF2B5EF4-FFF2-40B4-BE49-F238E27FC236}">
                <a16:creationId xmlns:a16="http://schemas.microsoft.com/office/drawing/2014/main" id="{5E9766A1-D2E4-4BE4-8054-BADF6D72E3A5}"/>
              </a:ext>
            </a:extLst>
          </p:cNvPr>
          <p:cNvSpPr txBox="1">
            <a:spLocks/>
          </p:cNvSpPr>
          <p:nvPr/>
        </p:nvSpPr>
        <p:spPr>
          <a:xfrm>
            <a:off x="551384" y="1400860"/>
            <a:ext cx="11089232" cy="4404404"/>
          </a:xfrm>
          <a:prstGeom prst="rect">
            <a:avLst/>
          </a:prstGeom>
        </p:spPr>
        <p:txBody>
          <a:bodyPr vert="horz" lIns="0" tIns="0" rIns="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Inspection</a:t>
            </a:r>
          </a:p>
          <a:p>
            <a:pPr marL="342900" marR="0" lvl="0" indent="-342900" algn="l" defTabSz="914400" rtl="0" eaLnBrk="1" fontAlgn="auto" latinLnBrk="0" hangingPunct="1">
              <a:lnSpc>
                <a:spcPct val="100000"/>
              </a:lnSpc>
              <a:spcBef>
                <a:spcPts val="0"/>
              </a:spcBef>
              <a:spcAft>
                <a:spcPts val="2400"/>
              </a:spcAft>
              <a:buClr>
                <a:srgbClr val="FF8200"/>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Evaluation de l’état de la machine</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Maintenance</a:t>
            </a:r>
          </a:p>
          <a:p>
            <a:pPr marL="342900" marR="0" lvl="0" indent="-342900" algn="l" defTabSz="914400" rtl="0" eaLnBrk="1" fontAlgn="auto" latinLnBrk="0" hangingPunct="1">
              <a:lnSpc>
                <a:spcPct val="100000"/>
              </a:lnSpc>
              <a:spcBef>
                <a:spcPts val="0"/>
              </a:spcBef>
              <a:spcAft>
                <a:spcPts val="24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Maintien en état </a:t>
            </a:r>
            <a:r>
              <a:rPr kumimoji="0" lang="fr-CH" sz="24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sym typeface="Wingdings"/>
              </a:rPr>
              <a:t></a:t>
            </a:r>
            <a:r>
              <a:rPr kumimoji="0" lang="fr-CH" sz="24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 Nettoyage, réglage, ajustage, entretien</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Remise en état</a:t>
            </a:r>
          </a:p>
          <a:p>
            <a:pPr marL="342900" marR="0" lvl="0" indent="-342900" algn="l" defTabSz="914400" rtl="0" eaLnBrk="1" fontAlgn="auto" latinLnBrk="0" hangingPunct="1">
              <a:lnSpc>
                <a:spcPct val="100000"/>
              </a:lnSpc>
              <a:spcBef>
                <a:spcPts val="0"/>
              </a:spcBef>
              <a:spcAft>
                <a:spcPts val="24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Rétablissement de l’état d’origine </a:t>
            </a:r>
            <a:r>
              <a:rPr kumimoji="0" lang="fr-CH" sz="24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sym typeface="Wingdings"/>
              </a:rPr>
              <a:t></a:t>
            </a:r>
            <a:r>
              <a:rPr kumimoji="0" lang="fr-CH" sz="24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 Dépannage, réparation</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Amélioration</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Conditions de sécurité de fonctionnement de la machine</a:t>
            </a: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8119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75810-DC49-415E-A6F7-171C5B67BDB6}"/>
              </a:ext>
            </a:extLst>
          </p:cNvPr>
          <p:cNvSpPr>
            <a:spLocks noGrp="1"/>
          </p:cNvSpPr>
          <p:nvPr>
            <p:ph type="title"/>
          </p:nvPr>
        </p:nvSpPr>
        <p:spPr/>
        <p:txBody>
          <a:bodyPr/>
          <a:lstStyle/>
          <a:p>
            <a:r>
              <a:rPr lang="fr-CH" sz="2800" dirty="0"/>
              <a:t>1</a:t>
            </a:r>
            <a:r>
              <a:rPr lang="fr-CH" sz="2800" baseline="30000" dirty="0"/>
              <a:t>er</a:t>
            </a:r>
            <a:r>
              <a:rPr lang="fr-CH" sz="2800" dirty="0"/>
              <a:t> travail de groupe «Dangers»</a:t>
            </a:r>
            <a:endParaRPr lang="de-CH" sz="2800" dirty="0"/>
          </a:p>
        </p:txBody>
      </p:sp>
      <p:sp>
        <p:nvSpPr>
          <p:cNvPr id="3" name="Datumsplatzhalter 2">
            <a:extLst>
              <a:ext uri="{FF2B5EF4-FFF2-40B4-BE49-F238E27FC236}">
                <a16:creationId xmlns:a16="http://schemas.microsoft.com/office/drawing/2014/main" id="{F93AA8C2-4EE6-4EDC-AB8E-30377E8C1E6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FEF7DA8F-4130-486A-82B3-F0093A87C634}"/>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6CEE66CA-1F02-42F5-8C90-1692C139B1A3}"/>
              </a:ext>
            </a:extLst>
          </p:cNvPr>
          <p:cNvSpPr>
            <a:spLocks noGrp="1"/>
          </p:cNvSpPr>
          <p:nvPr>
            <p:ph type="sldNum" sz="quarter" idx="12"/>
          </p:nvPr>
        </p:nvSpPr>
        <p:spPr/>
        <p:txBody>
          <a:bodyPr/>
          <a:lstStyle/>
          <a:p>
            <a:fld id="{30610E4D-9146-49B5-86AC-7010CE3F736E}" type="slidenum">
              <a:rPr lang="de-CH" smtClean="0"/>
              <a:pPr/>
              <a:t>14</a:t>
            </a:fld>
            <a:endParaRPr lang="de-CH" dirty="0"/>
          </a:p>
        </p:txBody>
      </p:sp>
      <p:pic>
        <p:nvPicPr>
          <p:cNvPr id="6" name="Bildplatzhalter 12">
            <a:extLst>
              <a:ext uri="{FF2B5EF4-FFF2-40B4-BE49-F238E27FC236}">
                <a16:creationId xmlns:a16="http://schemas.microsoft.com/office/drawing/2014/main" id="{8046FA55-0A50-4F23-8854-50B0BE75C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65" y="1268760"/>
            <a:ext cx="11088470" cy="4608512"/>
          </a:xfrm>
          <a:prstGeom prst="rect">
            <a:avLst/>
          </a:prstGeom>
        </p:spPr>
      </p:pic>
    </p:spTree>
    <p:extLst>
      <p:ext uri="{BB962C8B-B14F-4D97-AF65-F5344CB8AC3E}">
        <p14:creationId xmlns:p14="http://schemas.microsoft.com/office/powerpoint/2010/main" val="32295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B18BE-100E-4E36-97EA-54F618D6BEEE}"/>
              </a:ext>
            </a:extLst>
          </p:cNvPr>
          <p:cNvSpPr>
            <a:spLocks noGrp="1"/>
          </p:cNvSpPr>
          <p:nvPr>
            <p:ph type="title"/>
          </p:nvPr>
        </p:nvSpPr>
        <p:spPr/>
        <p:txBody>
          <a:bodyPr/>
          <a:lstStyle/>
          <a:p>
            <a:r>
              <a:rPr lang="fr-CH" sz="2800" dirty="0"/>
              <a:t>Travail de groupe «Dangers»</a:t>
            </a:r>
            <a:br>
              <a:rPr lang="fr-CH" sz="2800" dirty="0"/>
            </a:br>
            <a:r>
              <a:rPr lang="fr-CH" sz="2800" dirty="0"/>
              <a:t>Exemple «plateforme élévatrice»</a:t>
            </a:r>
            <a:endParaRPr lang="de-CH" sz="2800" dirty="0"/>
          </a:p>
        </p:txBody>
      </p:sp>
      <p:sp>
        <p:nvSpPr>
          <p:cNvPr id="3" name="Datumsplatzhalter 2">
            <a:extLst>
              <a:ext uri="{FF2B5EF4-FFF2-40B4-BE49-F238E27FC236}">
                <a16:creationId xmlns:a16="http://schemas.microsoft.com/office/drawing/2014/main" id="{61CF0A44-4B17-46C1-9439-18C141A1A882}"/>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BB695293-CBEE-4B33-82C3-5FBE0C7B1467}"/>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3B3D7909-5431-4DDD-884D-71694470A2A2}"/>
              </a:ext>
            </a:extLst>
          </p:cNvPr>
          <p:cNvSpPr>
            <a:spLocks noGrp="1"/>
          </p:cNvSpPr>
          <p:nvPr>
            <p:ph type="sldNum" sz="quarter" idx="12"/>
          </p:nvPr>
        </p:nvSpPr>
        <p:spPr/>
        <p:txBody>
          <a:bodyPr/>
          <a:lstStyle/>
          <a:p>
            <a:fld id="{30610E4D-9146-49B5-86AC-7010CE3F736E}" type="slidenum">
              <a:rPr lang="de-CH" smtClean="0"/>
              <a:pPr/>
              <a:t>15</a:t>
            </a:fld>
            <a:endParaRPr lang="de-CH" dirty="0"/>
          </a:p>
        </p:txBody>
      </p:sp>
      <p:sp>
        <p:nvSpPr>
          <p:cNvPr id="6" name="Inhaltsplatzhalter 12">
            <a:extLst>
              <a:ext uri="{FF2B5EF4-FFF2-40B4-BE49-F238E27FC236}">
                <a16:creationId xmlns:a16="http://schemas.microsoft.com/office/drawing/2014/main" id="{A97F2113-3B8C-4324-A996-565935DE4DBC}"/>
              </a:ext>
            </a:extLst>
          </p:cNvPr>
          <p:cNvSpPr txBox="1">
            <a:spLocks/>
          </p:cNvSpPr>
          <p:nvPr/>
        </p:nvSpPr>
        <p:spPr>
          <a:xfrm>
            <a:off x="479376" y="1628800"/>
            <a:ext cx="6408712" cy="3946825"/>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2400" b="1" dirty="0"/>
              <a:t>Situation </a:t>
            </a:r>
          </a:p>
          <a:p>
            <a:pPr marL="0" indent="0">
              <a:buNone/>
            </a:pPr>
            <a:r>
              <a:rPr lang="fr-CH" sz="2400" dirty="0"/>
              <a:t>Le système hydraulique fuit et doit être réparé.</a:t>
            </a:r>
          </a:p>
          <a:p>
            <a:pPr marL="0" indent="0">
              <a:buNone/>
            </a:pPr>
            <a:endParaRPr lang="fr-CH" sz="2400" b="1" dirty="0"/>
          </a:p>
          <a:p>
            <a:pPr marL="0" indent="0">
              <a:buNone/>
            </a:pPr>
            <a:r>
              <a:rPr lang="fr-CH" sz="2400" b="1" dirty="0"/>
              <a:t>Exercice </a:t>
            </a:r>
          </a:p>
          <a:p>
            <a:pPr marL="0" indent="0">
              <a:buNone/>
            </a:pPr>
            <a:r>
              <a:rPr lang="fr-CH" sz="2400" dirty="0"/>
              <a:t>Quels sont les dangers pouvant se manifester en cours d'intervention?</a:t>
            </a:r>
            <a:br>
              <a:rPr lang="fr-CH" sz="2400" dirty="0"/>
            </a:br>
            <a:endParaRPr lang="fr-CH" sz="2400" dirty="0"/>
          </a:p>
          <a:p>
            <a:pPr marL="0" indent="0">
              <a:buNone/>
            </a:pPr>
            <a:r>
              <a:rPr lang="fr-CH" dirty="0"/>
              <a:t>Utilisez le catalogue de dangers «Maintenance sûre». </a:t>
            </a:r>
          </a:p>
        </p:txBody>
      </p:sp>
      <p:pic>
        <p:nvPicPr>
          <p:cNvPr id="7" name="Picture 3" descr="P:\Ablagen\ProLiv_Kampagnen\300107_Maintenance\20 Aus Unfällen lernen\Teilprojekt_Aus Unfällen lernen\Unfallbeispiele\Unfallbeispiele für Regel4_Hebebühne\_Archiv\Fotos Hebebühne\Hebebühne oben2_Querformat_1000.jpeg">
            <a:extLst>
              <a:ext uri="{FF2B5EF4-FFF2-40B4-BE49-F238E27FC236}">
                <a16:creationId xmlns:a16="http://schemas.microsoft.com/office/drawing/2014/main" id="{C58F5251-54D8-40C5-9BCC-7BA5EAFA6037}"/>
              </a:ext>
            </a:extLst>
          </p:cNvPr>
          <p:cNvPicPr>
            <a:picLocks/>
          </p:cNvPicPr>
          <p:nvPr/>
        </p:nvPicPr>
        <p:blipFill>
          <a:blip r:embed="rId3" cstate="email">
            <a:extLst>
              <a:ext uri="{28A0092B-C50C-407E-A947-70E740481C1C}">
                <a14:useLocalDpi xmlns:a14="http://schemas.microsoft.com/office/drawing/2010/main" val="0"/>
              </a:ext>
            </a:extLst>
          </a:blip>
          <a:srcRect/>
          <a:stretch>
            <a:fillRect/>
          </a:stretch>
        </p:blipFill>
        <p:spPr>
          <a:xfrm>
            <a:off x="7752184" y="1626477"/>
            <a:ext cx="3888432" cy="4536504"/>
          </a:xfrm>
          <a:prstGeom prst="rect">
            <a:avLst/>
          </a:prstGeom>
        </p:spPr>
      </p:pic>
    </p:spTree>
    <p:extLst>
      <p:ext uri="{BB962C8B-B14F-4D97-AF65-F5344CB8AC3E}">
        <p14:creationId xmlns:p14="http://schemas.microsoft.com/office/powerpoint/2010/main" val="3179782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407BC-70A5-4D25-A980-644D889FBC40}"/>
              </a:ext>
            </a:extLst>
          </p:cNvPr>
          <p:cNvSpPr>
            <a:spLocks noGrp="1"/>
          </p:cNvSpPr>
          <p:nvPr>
            <p:ph type="title"/>
          </p:nvPr>
        </p:nvSpPr>
        <p:spPr/>
        <p:txBody>
          <a:bodyPr/>
          <a:lstStyle/>
          <a:p>
            <a:r>
              <a:rPr lang="fr-CH" sz="2800" dirty="0"/>
              <a:t>Risques - Mesures</a:t>
            </a:r>
            <a:endParaRPr lang="de-CH" sz="2800" dirty="0"/>
          </a:p>
        </p:txBody>
      </p:sp>
      <p:sp>
        <p:nvSpPr>
          <p:cNvPr id="3" name="Datumsplatzhalter 2">
            <a:extLst>
              <a:ext uri="{FF2B5EF4-FFF2-40B4-BE49-F238E27FC236}">
                <a16:creationId xmlns:a16="http://schemas.microsoft.com/office/drawing/2014/main" id="{9F054578-BBDA-4913-B04C-D6DBF665375E}"/>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0931EE68-C19F-4C09-AFDC-8DD910E8E4A3}"/>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3577437C-3335-41DF-B207-2BE69E199E55}"/>
              </a:ext>
            </a:extLst>
          </p:cNvPr>
          <p:cNvSpPr>
            <a:spLocks noGrp="1"/>
          </p:cNvSpPr>
          <p:nvPr>
            <p:ph type="sldNum" sz="quarter" idx="12"/>
          </p:nvPr>
        </p:nvSpPr>
        <p:spPr/>
        <p:txBody>
          <a:bodyPr/>
          <a:lstStyle/>
          <a:p>
            <a:fld id="{30610E4D-9146-49B5-86AC-7010CE3F736E}" type="slidenum">
              <a:rPr lang="de-CH" smtClean="0"/>
              <a:pPr/>
              <a:t>16</a:t>
            </a:fld>
            <a:endParaRPr lang="de-CH" dirty="0"/>
          </a:p>
        </p:txBody>
      </p:sp>
      <p:pic>
        <p:nvPicPr>
          <p:cNvPr id="6" name="Bildplatzhalter 4" descr="STOP Krokodil.jpg">
            <a:extLst>
              <a:ext uri="{FF2B5EF4-FFF2-40B4-BE49-F238E27FC236}">
                <a16:creationId xmlns:a16="http://schemas.microsoft.com/office/drawing/2014/main" id="{10BE37F6-1D60-476B-B9FE-7B275388BD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51384" y="2405779"/>
            <a:ext cx="11089232" cy="1888605"/>
          </a:xfrm>
          <a:prstGeom prst="rect">
            <a:avLst/>
          </a:prstGeom>
        </p:spPr>
      </p:pic>
      <p:sp>
        <p:nvSpPr>
          <p:cNvPr id="7" name="Textfeld 6">
            <a:extLst>
              <a:ext uri="{FF2B5EF4-FFF2-40B4-BE49-F238E27FC236}">
                <a16:creationId xmlns:a16="http://schemas.microsoft.com/office/drawing/2014/main" id="{1A548241-6BBD-4B72-A433-74C74C7764CC}"/>
              </a:ext>
            </a:extLst>
          </p:cNvPr>
          <p:cNvSpPr txBox="1"/>
          <p:nvPr/>
        </p:nvSpPr>
        <p:spPr>
          <a:xfrm>
            <a:off x="551384" y="1170819"/>
            <a:ext cx="11089232" cy="461665"/>
          </a:xfrm>
          <a:prstGeom prst="rect">
            <a:avLst/>
          </a:prstGeom>
          <a:noFill/>
        </p:spPr>
        <p:txBody>
          <a:bodyPr wrap="square" rtlCol="0">
            <a:spAutoFit/>
          </a:bodyPr>
          <a:lstStyle/>
          <a:p>
            <a:pPr algn="ctr"/>
            <a:r>
              <a:rPr lang="fr-CH" sz="2400" dirty="0">
                <a:solidFill>
                  <a:srgbClr val="FF0000"/>
                </a:solidFill>
              </a:rPr>
              <a:t>Crocodile = danger</a:t>
            </a:r>
            <a:endParaRPr lang="de-CH" sz="2400" u="sng" dirty="0">
              <a:solidFill>
                <a:srgbClr val="FF0000"/>
              </a:solidFill>
            </a:endParaRPr>
          </a:p>
        </p:txBody>
      </p:sp>
      <p:cxnSp>
        <p:nvCxnSpPr>
          <p:cNvPr id="8" name="Gerade Verbindung mit Pfeil 7">
            <a:extLst>
              <a:ext uri="{FF2B5EF4-FFF2-40B4-BE49-F238E27FC236}">
                <a16:creationId xmlns:a16="http://schemas.microsoft.com/office/drawing/2014/main" id="{1B9F4C34-63EC-4108-8E7B-417F206AAAEB}"/>
              </a:ext>
            </a:extLst>
          </p:cNvPr>
          <p:cNvCxnSpPr/>
          <p:nvPr/>
        </p:nvCxnSpPr>
        <p:spPr>
          <a:xfrm flipH="1">
            <a:off x="2520339" y="1750346"/>
            <a:ext cx="1512168" cy="1440160"/>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1B6B767A-9666-4653-8F32-976A0D4DBE63}"/>
              </a:ext>
            </a:extLst>
          </p:cNvPr>
          <p:cNvCxnSpPr/>
          <p:nvPr/>
        </p:nvCxnSpPr>
        <p:spPr>
          <a:xfrm flipH="1">
            <a:off x="4583832" y="1844824"/>
            <a:ext cx="648072" cy="1656184"/>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C0B94FDC-6293-4B46-86C1-54DEF39CE7C8}"/>
              </a:ext>
            </a:extLst>
          </p:cNvPr>
          <p:cNvCxnSpPr/>
          <p:nvPr/>
        </p:nvCxnSpPr>
        <p:spPr>
          <a:xfrm>
            <a:off x="6888088" y="1844824"/>
            <a:ext cx="360040" cy="1440160"/>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2C7F4DE8-790C-489C-96AF-1994B10E0285}"/>
              </a:ext>
            </a:extLst>
          </p:cNvPr>
          <p:cNvCxnSpPr>
            <a:cxnSpLocks/>
          </p:cNvCxnSpPr>
          <p:nvPr/>
        </p:nvCxnSpPr>
        <p:spPr>
          <a:xfrm>
            <a:off x="8328248" y="1862108"/>
            <a:ext cx="1353413" cy="1684975"/>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A1A30C56-AF64-47DF-A996-14F0D75FDD22}"/>
              </a:ext>
            </a:extLst>
          </p:cNvPr>
          <p:cNvCxnSpPr>
            <a:cxnSpLocks/>
          </p:cNvCxnSpPr>
          <p:nvPr/>
        </p:nvCxnSpPr>
        <p:spPr>
          <a:xfrm flipH="1" flipV="1">
            <a:off x="4511824" y="4030776"/>
            <a:ext cx="288032" cy="1036903"/>
          </a:xfrm>
          <a:prstGeom prst="straightConnector1">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13A8752-2533-4415-AC7D-9B3421B78BBE}"/>
              </a:ext>
            </a:extLst>
          </p:cNvPr>
          <p:cNvCxnSpPr>
            <a:cxnSpLocks/>
          </p:cNvCxnSpPr>
          <p:nvPr/>
        </p:nvCxnSpPr>
        <p:spPr>
          <a:xfrm flipV="1">
            <a:off x="7464152" y="3645024"/>
            <a:ext cx="432048" cy="1380264"/>
          </a:xfrm>
          <a:prstGeom prst="straightConnector1">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8354651D-DC7A-42FD-A7F5-B299CF69FAE0}"/>
              </a:ext>
            </a:extLst>
          </p:cNvPr>
          <p:cNvCxnSpPr>
            <a:cxnSpLocks/>
          </p:cNvCxnSpPr>
          <p:nvPr/>
        </p:nvCxnSpPr>
        <p:spPr>
          <a:xfrm flipV="1">
            <a:off x="9552384" y="3675833"/>
            <a:ext cx="1296144" cy="1512168"/>
          </a:xfrm>
          <a:prstGeom prst="straightConnector1">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123270F9-A79A-413A-8361-F259AF376405}"/>
              </a:ext>
            </a:extLst>
          </p:cNvPr>
          <p:cNvCxnSpPr>
            <a:cxnSpLocks/>
          </p:cNvCxnSpPr>
          <p:nvPr/>
        </p:nvCxnSpPr>
        <p:spPr>
          <a:xfrm flipH="1" flipV="1">
            <a:off x="1847529" y="3140969"/>
            <a:ext cx="1205501" cy="2047032"/>
          </a:xfrm>
          <a:prstGeom prst="straightConnector1">
            <a:avLst/>
          </a:prstGeom>
          <a:ln w="57150">
            <a:solidFill>
              <a:srgbClr val="00B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94C5F4F-1A87-41BB-9DE5-6E4335310632}"/>
              </a:ext>
            </a:extLst>
          </p:cNvPr>
          <p:cNvSpPr txBox="1"/>
          <p:nvPr/>
        </p:nvSpPr>
        <p:spPr>
          <a:xfrm>
            <a:off x="551384" y="5254912"/>
            <a:ext cx="11089232" cy="461665"/>
          </a:xfrm>
          <a:prstGeom prst="rect">
            <a:avLst/>
          </a:prstGeom>
          <a:noFill/>
        </p:spPr>
        <p:txBody>
          <a:bodyPr wrap="square" rtlCol="0">
            <a:spAutoFit/>
          </a:bodyPr>
          <a:lstStyle/>
          <a:p>
            <a:pPr algn="ctr"/>
            <a:r>
              <a:rPr lang="fr-FR" sz="2400" u="sng" dirty="0">
                <a:solidFill>
                  <a:srgbClr val="009900"/>
                </a:solidFill>
              </a:rPr>
              <a:t>Mesures avec niveau de protection différent</a:t>
            </a:r>
          </a:p>
        </p:txBody>
      </p:sp>
    </p:spTree>
    <p:extLst>
      <p:ext uri="{BB962C8B-B14F-4D97-AF65-F5344CB8AC3E}">
        <p14:creationId xmlns:p14="http://schemas.microsoft.com/office/powerpoint/2010/main" val="34911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8DB5A-E3FA-4A34-9D43-F74191B27486}"/>
              </a:ext>
            </a:extLst>
          </p:cNvPr>
          <p:cNvSpPr>
            <a:spLocks noGrp="1"/>
          </p:cNvSpPr>
          <p:nvPr>
            <p:ph type="title"/>
          </p:nvPr>
        </p:nvSpPr>
        <p:spPr/>
        <p:txBody>
          <a:bodyPr/>
          <a:lstStyle/>
          <a:p>
            <a:r>
              <a:rPr lang="fr-CH" sz="2800" dirty="0"/>
              <a:t>Catalogue de dangers</a:t>
            </a:r>
            <a:endParaRPr lang="de-CH" sz="2800" dirty="0"/>
          </a:p>
        </p:txBody>
      </p:sp>
      <p:sp>
        <p:nvSpPr>
          <p:cNvPr id="3" name="Datumsplatzhalter 2">
            <a:extLst>
              <a:ext uri="{FF2B5EF4-FFF2-40B4-BE49-F238E27FC236}">
                <a16:creationId xmlns:a16="http://schemas.microsoft.com/office/drawing/2014/main" id="{3B527525-3316-473C-93BE-176C22F9B0B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9364425D-A0DB-41C9-BCB4-989F642612DD}"/>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E718112E-ACA2-4E28-95CC-0347BE6D41C6}"/>
              </a:ext>
            </a:extLst>
          </p:cNvPr>
          <p:cNvSpPr>
            <a:spLocks noGrp="1"/>
          </p:cNvSpPr>
          <p:nvPr>
            <p:ph type="sldNum" sz="quarter" idx="12"/>
          </p:nvPr>
        </p:nvSpPr>
        <p:spPr/>
        <p:txBody>
          <a:bodyPr/>
          <a:lstStyle/>
          <a:p>
            <a:fld id="{30610E4D-9146-49B5-86AC-7010CE3F736E}" type="slidenum">
              <a:rPr lang="de-CH" smtClean="0"/>
              <a:pPr/>
              <a:t>17</a:t>
            </a:fld>
            <a:endParaRPr lang="de-CH" dirty="0"/>
          </a:p>
        </p:txBody>
      </p:sp>
      <p:pic>
        <p:nvPicPr>
          <p:cNvPr id="6" name="Picture 2">
            <a:extLst>
              <a:ext uri="{FF2B5EF4-FFF2-40B4-BE49-F238E27FC236}">
                <a16:creationId xmlns:a16="http://schemas.microsoft.com/office/drawing/2014/main" id="{2AE38ECC-0A13-4AA6-81AC-2FFF6123FA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1384" y="1355509"/>
            <a:ext cx="10930608" cy="3816424"/>
          </a:xfrm>
          <a:prstGeom prst="rect">
            <a:avLst/>
          </a:prstGeom>
          <a:noFill/>
          <a:ln w="9525">
            <a:noFill/>
            <a:miter lim="800000"/>
            <a:headEnd/>
            <a:tailEnd/>
          </a:ln>
        </p:spPr>
      </p:pic>
    </p:spTree>
    <p:extLst>
      <p:ext uri="{BB962C8B-B14F-4D97-AF65-F5344CB8AC3E}">
        <p14:creationId xmlns:p14="http://schemas.microsoft.com/office/powerpoint/2010/main" val="4212622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9DD34-7016-45CF-B782-58D04E8F6008}"/>
              </a:ext>
            </a:extLst>
          </p:cNvPr>
          <p:cNvSpPr>
            <a:spLocks noGrp="1"/>
          </p:cNvSpPr>
          <p:nvPr>
            <p:ph type="title"/>
          </p:nvPr>
        </p:nvSpPr>
        <p:spPr/>
        <p:txBody>
          <a:bodyPr/>
          <a:lstStyle/>
          <a:p>
            <a:r>
              <a:rPr lang="fr-CH" sz="2800" dirty="0"/>
              <a:t>Travail de groupe «Dangers»</a:t>
            </a:r>
            <a:br>
              <a:rPr lang="fr-CH" sz="2800" dirty="0"/>
            </a:br>
            <a:r>
              <a:rPr lang="fr-CH" sz="2800" dirty="0"/>
              <a:t>Exemple «pont roulant» (hauteur: 8 m)</a:t>
            </a:r>
            <a:endParaRPr lang="de-CH" sz="2800" dirty="0"/>
          </a:p>
        </p:txBody>
      </p:sp>
      <p:sp>
        <p:nvSpPr>
          <p:cNvPr id="3" name="Datumsplatzhalter 2">
            <a:extLst>
              <a:ext uri="{FF2B5EF4-FFF2-40B4-BE49-F238E27FC236}">
                <a16:creationId xmlns:a16="http://schemas.microsoft.com/office/drawing/2014/main" id="{68FA640D-55E0-4E19-92FC-6CABD004631E}"/>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9C8E9B89-1884-4DA2-970A-CD17DDB8BDE7}"/>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E62ABBE6-CF65-474D-AA8A-295CC3471A20}"/>
              </a:ext>
            </a:extLst>
          </p:cNvPr>
          <p:cNvSpPr>
            <a:spLocks noGrp="1"/>
          </p:cNvSpPr>
          <p:nvPr>
            <p:ph type="sldNum" sz="quarter" idx="12"/>
          </p:nvPr>
        </p:nvSpPr>
        <p:spPr/>
        <p:txBody>
          <a:bodyPr/>
          <a:lstStyle/>
          <a:p>
            <a:fld id="{30610E4D-9146-49B5-86AC-7010CE3F736E}" type="slidenum">
              <a:rPr lang="de-CH" smtClean="0"/>
              <a:pPr/>
              <a:t>18</a:t>
            </a:fld>
            <a:endParaRPr lang="de-CH" dirty="0"/>
          </a:p>
        </p:txBody>
      </p:sp>
      <p:sp>
        <p:nvSpPr>
          <p:cNvPr id="7" name="Inhaltsplatzhalter 3">
            <a:extLst>
              <a:ext uri="{FF2B5EF4-FFF2-40B4-BE49-F238E27FC236}">
                <a16:creationId xmlns:a16="http://schemas.microsoft.com/office/drawing/2014/main" id="{D0A6158E-F02B-4DF5-AD73-972C63A0D4EF}"/>
              </a:ext>
            </a:extLst>
          </p:cNvPr>
          <p:cNvSpPr txBox="1">
            <a:spLocks/>
          </p:cNvSpPr>
          <p:nvPr/>
        </p:nvSpPr>
        <p:spPr>
          <a:xfrm>
            <a:off x="551384" y="1766209"/>
            <a:ext cx="6768752" cy="3717186"/>
          </a:xfrm>
          <a:prstGeom prst="rect">
            <a:avLst/>
          </a:prstGeom>
        </p:spPr>
        <p:txBody>
          <a:bodyPr vert="horz" lIns="0" tIns="0" rIns="36000" bIns="45720" rtlCol="0">
            <a:normAutofit/>
          </a:bodyPr>
          <a:lstStyle>
            <a:lvl1pPr marL="0" indent="0" algn="l" defTabSz="914400" rtl="0" eaLnBrk="1" latinLnBrk="0" hangingPunct="1">
              <a:spcBef>
                <a:spcPts val="0"/>
              </a:spcBef>
              <a:spcAft>
                <a:spcPts val="600"/>
              </a:spcAft>
              <a:buClr>
                <a:srgbClr val="E3362B"/>
              </a:buClr>
              <a:buSzPct val="60000"/>
              <a:buFont typeface="Wingdings 2" pitchFamily="18" charset="2"/>
              <a:buNone/>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defRPr/>
            </a:pPr>
            <a: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t>Situation </a:t>
            </a:r>
          </a:p>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b="0" i="0" u="none" strike="noStrike" kern="1200" cap="none" spc="0" normalizeH="0" baseline="0" noProof="0" dirty="0">
                <a:ln>
                  <a:noFill/>
                </a:ln>
                <a:solidFill>
                  <a:sysClr val="windowText" lastClr="000000"/>
                </a:solidFill>
                <a:effectLst/>
                <a:uLnTx/>
                <a:uFillTx/>
                <a:latin typeface="+mn-lt"/>
                <a:ea typeface="+mn-ea"/>
                <a:cs typeface="Arial" pitchFamily="34" charset="0"/>
              </a:rPr>
              <a:t>Remplacement </a:t>
            </a:r>
            <a:r>
              <a:rPr kumimoji="0" lang="fr-FR" b="0" i="0" u="none" strike="noStrike" kern="1200" cap="none" spc="0" normalizeH="0" baseline="0" noProof="0" dirty="0">
                <a:ln>
                  <a:noFill/>
                </a:ln>
                <a:solidFill>
                  <a:sysClr val="windowText" lastClr="000000"/>
                </a:solidFill>
                <a:effectLst/>
                <a:uLnTx/>
                <a:uFillTx/>
                <a:latin typeface="+mn-lt"/>
                <a:ea typeface="+mn-ea"/>
                <a:cs typeface="Arial" pitchFamily="34" charset="0"/>
              </a:rPr>
              <a:t>du câble du treuil du pont roulant</a:t>
            </a:r>
            <a:r>
              <a:rPr kumimoji="0" lang="fr-CH" b="0" i="0" u="none" strike="noStrike" kern="1200" cap="none" spc="0" normalizeH="0" baseline="0" noProof="0" dirty="0">
                <a:ln>
                  <a:noFill/>
                </a:ln>
                <a:solidFill>
                  <a:sysClr val="windowText" lastClr="000000"/>
                </a:solidFill>
                <a:effectLst/>
                <a:uLnTx/>
                <a:uFillTx/>
                <a:latin typeface="+mn-lt"/>
                <a:ea typeface="+mn-ea"/>
                <a:cs typeface="Arial" pitchFamily="34" charset="0"/>
              </a:rPr>
              <a:t>. </a:t>
            </a:r>
          </a:p>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endParaRPr kumimoji="0" lang="de-CH"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defRPr/>
            </a:pPr>
            <a: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t>Exercice </a:t>
            </a:r>
          </a:p>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b="0" i="0" u="none" strike="noStrike" kern="1200" cap="none" spc="0" normalizeH="0" baseline="0" noProof="0" dirty="0">
                <a:ln>
                  <a:noFill/>
                </a:ln>
                <a:solidFill>
                  <a:sysClr val="windowText" lastClr="000000"/>
                </a:solidFill>
                <a:effectLst/>
                <a:uLnTx/>
                <a:uFillTx/>
                <a:latin typeface="+mn-lt"/>
                <a:ea typeface="+mn-ea"/>
                <a:cs typeface="Arial" pitchFamily="34" charset="0"/>
              </a:rPr>
              <a:t>Quels sont les dangers pouvant se manifester en cours d'intervention? </a:t>
            </a:r>
          </a:p>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endParaRPr kumimoji="0" lang="de-CH"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Utilisez le catalogue de dangers «Maintenance sûre». </a:t>
            </a:r>
            <a:endParaRPr kumimoji="0" lang="de-CH" sz="20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pic>
        <p:nvPicPr>
          <p:cNvPr id="8" name="Picture 2">
            <a:extLst>
              <a:ext uri="{FF2B5EF4-FFF2-40B4-BE49-F238E27FC236}">
                <a16:creationId xmlns:a16="http://schemas.microsoft.com/office/drawing/2014/main" id="{E15A5C96-5B2B-4ED3-B330-7B618225D90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7848771" y="1766209"/>
            <a:ext cx="3791845" cy="4377330"/>
          </a:xfrm>
          <a:prstGeom prst="rect">
            <a:avLst/>
          </a:prstGeom>
        </p:spPr>
      </p:pic>
    </p:spTree>
    <p:extLst>
      <p:ext uri="{BB962C8B-B14F-4D97-AF65-F5344CB8AC3E}">
        <p14:creationId xmlns:p14="http://schemas.microsoft.com/office/powerpoint/2010/main" val="2801964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A914E-0FF3-4539-8650-74480C277F43}"/>
              </a:ext>
            </a:extLst>
          </p:cNvPr>
          <p:cNvSpPr>
            <a:spLocks noGrp="1"/>
          </p:cNvSpPr>
          <p:nvPr>
            <p:ph type="title"/>
          </p:nvPr>
        </p:nvSpPr>
        <p:spPr/>
        <p:txBody>
          <a:bodyPr/>
          <a:lstStyle/>
          <a:p>
            <a:r>
              <a:rPr lang="fr-CH" sz="2800" dirty="0"/>
              <a:t>Travail de groupe «Dangers» Exemple de l'entreprise</a:t>
            </a:r>
            <a:endParaRPr lang="de-CH" sz="2800" dirty="0"/>
          </a:p>
        </p:txBody>
      </p:sp>
      <p:sp>
        <p:nvSpPr>
          <p:cNvPr id="3" name="Datumsplatzhalter 2">
            <a:extLst>
              <a:ext uri="{FF2B5EF4-FFF2-40B4-BE49-F238E27FC236}">
                <a16:creationId xmlns:a16="http://schemas.microsoft.com/office/drawing/2014/main" id="{C6C49DE8-BA1A-4657-8B1D-64799A5CF72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A986FDDB-8276-4E6E-AAB6-F3BF799F0319}"/>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5EB728DB-DE9C-42A9-9A61-9AD56CB59EAF}"/>
              </a:ext>
            </a:extLst>
          </p:cNvPr>
          <p:cNvSpPr>
            <a:spLocks noGrp="1"/>
          </p:cNvSpPr>
          <p:nvPr>
            <p:ph type="sldNum" sz="quarter" idx="12"/>
          </p:nvPr>
        </p:nvSpPr>
        <p:spPr/>
        <p:txBody>
          <a:bodyPr/>
          <a:lstStyle/>
          <a:p>
            <a:fld id="{30610E4D-9146-49B5-86AC-7010CE3F736E}" type="slidenum">
              <a:rPr lang="de-CH" smtClean="0"/>
              <a:pPr/>
              <a:t>19</a:t>
            </a:fld>
            <a:endParaRPr lang="de-CH" dirty="0"/>
          </a:p>
        </p:txBody>
      </p:sp>
      <p:sp>
        <p:nvSpPr>
          <p:cNvPr id="6" name="Inhaltsplatzhalter 3">
            <a:extLst>
              <a:ext uri="{FF2B5EF4-FFF2-40B4-BE49-F238E27FC236}">
                <a16:creationId xmlns:a16="http://schemas.microsoft.com/office/drawing/2014/main" id="{D97E779F-FA38-480F-8C97-C3C3A9C4072C}"/>
              </a:ext>
            </a:extLst>
          </p:cNvPr>
          <p:cNvSpPr txBox="1">
            <a:spLocks/>
          </p:cNvSpPr>
          <p:nvPr/>
        </p:nvSpPr>
        <p:spPr>
          <a:xfrm>
            <a:off x="551384" y="1528906"/>
            <a:ext cx="6408712" cy="4049340"/>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2400" b="1" dirty="0"/>
              <a:t>Situation </a:t>
            </a:r>
          </a:p>
          <a:p>
            <a:pPr marL="0" indent="0">
              <a:buNone/>
            </a:pPr>
            <a:r>
              <a:rPr lang="fr-CH" sz="2400" dirty="0"/>
              <a:t>Décrivez l'intervention de maintenance nécessaire. </a:t>
            </a:r>
          </a:p>
          <a:p>
            <a:endParaRPr lang="de-CH" sz="2400" dirty="0"/>
          </a:p>
          <a:p>
            <a:pPr marL="0" indent="0">
              <a:buNone/>
            </a:pPr>
            <a:r>
              <a:rPr lang="fr-CH" sz="2400" b="1" dirty="0"/>
              <a:t>Exercice </a:t>
            </a:r>
          </a:p>
          <a:p>
            <a:pPr marL="0" indent="0">
              <a:spcAft>
                <a:spcPts val="2400"/>
              </a:spcAft>
              <a:buNone/>
            </a:pPr>
            <a:r>
              <a:rPr lang="fr-CH" sz="2400" dirty="0"/>
              <a:t>Quels sont les dangers pouvant se manifester en cours d'intervention? </a:t>
            </a:r>
            <a:endParaRPr lang="de-CH" sz="2400" dirty="0"/>
          </a:p>
          <a:p>
            <a:pPr marL="0" indent="0">
              <a:buNone/>
            </a:pPr>
            <a:r>
              <a:rPr lang="fr-CH" dirty="0"/>
              <a:t>Utilisez le catalogue de dangers «Maintenance sûre». </a:t>
            </a:r>
            <a:endParaRPr lang="de-CH" dirty="0"/>
          </a:p>
        </p:txBody>
      </p:sp>
      <p:pic>
        <p:nvPicPr>
          <p:cNvPr id="7" name="Picture 3" descr="P:\Ablagen\ProLiv_Kampagnen\300107_Maintenance\20 Aus Unfällen lernen\Teilprojekt_Aus Unfällen lernen\Unfallbeispiele\Unfallbeispiele für Regel4_Hebebühne\_Archiv\Fotos Hebebühne\Hebebühne oben2_Querformat_1000.jpeg">
            <a:extLst>
              <a:ext uri="{FF2B5EF4-FFF2-40B4-BE49-F238E27FC236}">
                <a16:creationId xmlns:a16="http://schemas.microsoft.com/office/drawing/2014/main" id="{4F96A451-B0F2-4472-B46C-2EB9FEB59331}"/>
              </a:ext>
            </a:extLst>
          </p:cNvPr>
          <p:cNvPicPr>
            <a:picLocks/>
          </p:cNvPicPr>
          <p:nvPr/>
        </p:nvPicPr>
        <p:blipFill>
          <a:blip r:embed="rId3" cstate="email">
            <a:extLst>
              <a:ext uri="{28A0092B-C50C-407E-A947-70E740481C1C}">
                <a14:useLocalDpi xmlns:a14="http://schemas.microsoft.com/office/drawing/2010/main" val="0"/>
              </a:ext>
            </a:extLst>
          </a:blip>
          <a:srcRect/>
          <a:stretch>
            <a:fillRect/>
          </a:stretch>
        </p:blipFill>
        <p:spPr>
          <a:xfrm>
            <a:off x="7752184" y="1340768"/>
            <a:ext cx="3888432" cy="4552461"/>
          </a:xfrm>
          <a:prstGeom prst="rect">
            <a:avLst/>
          </a:prstGeom>
        </p:spPr>
      </p:pic>
    </p:spTree>
    <p:extLst>
      <p:ext uri="{BB962C8B-B14F-4D97-AF65-F5344CB8AC3E}">
        <p14:creationId xmlns:p14="http://schemas.microsoft.com/office/powerpoint/2010/main" val="19331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BD5BC-E2D5-4B80-98A2-0C536FE1F1CD}"/>
              </a:ext>
            </a:extLst>
          </p:cNvPr>
          <p:cNvSpPr>
            <a:spLocks noGrp="1"/>
          </p:cNvSpPr>
          <p:nvPr>
            <p:ph type="title"/>
          </p:nvPr>
        </p:nvSpPr>
        <p:spPr/>
        <p:txBody>
          <a:bodyPr/>
          <a:lstStyle/>
          <a:p>
            <a:r>
              <a:rPr lang="fr-CH" sz="2800" dirty="0"/>
              <a:t>Modèle de programme de cours</a:t>
            </a:r>
            <a:endParaRPr lang="de-CH" sz="2800" dirty="0"/>
          </a:p>
        </p:txBody>
      </p:sp>
      <p:sp>
        <p:nvSpPr>
          <p:cNvPr id="4" name="Datumsplatzhalter 3">
            <a:extLst>
              <a:ext uri="{FF2B5EF4-FFF2-40B4-BE49-F238E27FC236}">
                <a16:creationId xmlns:a16="http://schemas.microsoft.com/office/drawing/2014/main" id="{E835343F-18A4-4D9B-B2F8-A664CA4CE3FC}"/>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5" name="Fußzeilenplatzhalter 4">
            <a:extLst>
              <a:ext uri="{FF2B5EF4-FFF2-40B4-BE49-F238E27FC236}">
                <a16:creationId xmlns:a16="http://schemas.microsoft.com/office/drawing/2014/main" id="{D33D464C-B85B-4B08-A67B-5BE9BA31B093}"/>
              </a:ext>
            </a:extLst>
          </p:cNvPr>
          <p:cNvSpPr>
            <a:spLocks noGrp="1"/>
          </p:cNvSpPr>
          <p:nvPr>
            <p:ph type="ftr" sz="quarter" idx="11"/>
          </p:nvPr>
        </p:nvSpPr>
        <p:spPr>
          <a:xfrm>
            <a:off x="2423592" y="6448691"/>
            <a:ext cx="7848872" cy="180000"/>
          </a:xfrm>
        </p:spPr>
        <p:txBody>
          <a:bodyPr/>
          <a:lstStyle/>
          <a:p>
            <a:r>
              <a:rPr lang="fr-CH" dirty="0"/>
              <a:t>La sécurité des opérateurs de maintenance nous concerne tous!</a:t>
            </a:r>
            <a:endParaRPr lang="de-CH" dirty="0"/>
          </a:p>
        </p:txBody>
      </p:sp>
      <p:sp>
        <p:nvSpPr>
          <p:cNvPr id="6" name="Foliennummernplatzhalter 5">
            <a:extLst>
              <a:ext uri="{FF2B5EF4-FFF2-40B4-BE49-F238E27FC236}">
                <a16:creationId xmlns:a16="http://schemas.microsoft.com/office/drawing/2014/main" id="{B6662D10-99D8-4399-8E14-5F749A22B9ED}"/>
              </a:ext>
            </a:extLst>
          </p:cNvPr>
          <p:cNvSpPr>
            <a:spLocks noGrp="1"/>
          </p:cNvSpPr>
          <p:nvPr>
            <p:ph type="sldNum" sz="quarter" idx="12"/>
          </p:nvPr>
        </p:nvSpPr>
        <p:spPr/>
        <p:txBody>
          <a:bodyPr/>
          <a:lstStyle/>
          <a:p>
            <a:fld id="{30610E4D-9146-49B5-86AC-7010CE3F736E}" type="slidenum">
              <a:rPr lang="de-CH" smtClean="0"/>
              <a:pPr/>
              <a:t>2</a:t>
            </a:fld>
            <a:endParaRPr lang="de-CH" dirty="0"/>
          </a:p>
        </p:txBody>
      </p:sp>
      <p:sp>
        <p:nvSpPr>
          <p:cNvPr id="8" name="Inhaltsplatzhalter 2">
            <a:extLst>
              <a:ext uri="{FF2B5EF4-FFF2-40B4-BE49-F238E27FC236}">
                <a16:creationId xmlns:a16="http://schemas.microsoft.com/office/drawing/2014/main" id="{6C3EEFD7-021A-4932-9974-822C9A5A1DFD}"/>
              </a:ext>
            </a:extLst>
          </p:cNvPr>
          <p:cNvSpPr txBox="1">
            <a:spLocks/>
          </p:cNvSpPr>
          <p:nvPr/>
        </p:nvSpPr>
        <p:spPr>
          <a:xfrm>
            <a:off x="440024" y="1340768"/>
            <a:ext cx="11089232" cy="4792662"/>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2335213" algn="l"/>
              </a:tabLst>
            </a:pPr>
            <a:r>
              <a:rPr lang="fr-CH" sz="2400" dirty="0"/>
              <a:t>13.30 - 13.40	Introduction </a:t>
            </a:r>
          </a:p>
          <a:p>
            <a:pPr marL="0" indent="0">
              <a:buFont typeface="Arial" panose="020B0604020202020204" pitchFamily="34" charset="0"/>
              <a:buNone/>
              <a:tabLst>
                <a:tab pos="2335213" algn="l"/>
              </a:tabLst>
            </a:pPr>
            <a:r>
              <a:rPr lang="fr-CH" sz="2400" dirty="0"/>
              <a:t>13.40 - 13.50	Film «Un vendredi noir» (en option) </a:t>
            </a:r>
          </a:p>
          <a:p>
            <a:pPr marL="0" indent="0">
              <a:buFont typeface="Arial" panose="020B0604020202020204" pitchFamily="34" charset="0"/>
              <a:buNone/>
              <a:tabLst>
                <a:tab pos="2335213" algn="l"/>
              </a:tabLst>
            </a:pPr>
            <a:r>
              <a:rPr lang="fr-CH" sz="2400" dirty="0"/>
              <a:t>13.50 - 14.00	Exemples d'accidents, risques prioritaires </a:t>
            </a:r>
          </a:p>
          <a:p>
            <a:pPr marL="0" indent="0">
              <a:buFont typeface="Arial" panose="020B0604020202020204" pitchFamily="34" charset="0"/>
              <a:buNone/>
              <a:tabLst>
                <a:tab pos="2335213" algn="l"/>
              </a:tabLst>
            </a:pPr>
            <a:r>
              <a:rPr lang="fr-CH" sz="2400" dirty="0"/>
              <a:t>14.00 - 14.30	Dangers </a:t>
            </a:r>
          </a:p>
          <a:p>
            <a:pPr marL="0" indent="0">
              <a:buFont typeface="Arial" panose="020B0604020202020204" pitchFamily="34" charset="0"/>
              <a:buNone/>
              <a:tabLst>
                <a:tab pos="2335213" algn="l"/>
              </a:tabLst>
            </a:pPr>
            <a:r>
              <a:rPr lang="fr-CH" sz="2400" dirty="0"/>
              <a:t>	Travail de groupe (20 min)</a:t>
            </a:r>
          </a:p>
          <a:p>
            <a:pPr marL="0" indent="0">
              <a:buFont typeface="Arial" panose="020B0604020202020204" pitchFamily="34" charset="0"/>
              <a:buNone/>
              <a:tabLst>
                <a:tab pos="2335213" algn="l"/>
              </a:tabLst>
            </a:pPr>
            <a:r>
              <a:rPr lang="fr-CH" sz="2400" dirty="0"/>
              <a:t>14.35 - 15.15	</a:t>
            </a:r>
            <a:r>
              <a:rPr lang="fr-CH" sz="2400" b="1" dirty="0">
                <a:solidFill>
                  <a:srgbClr val="FF8200"/>
                </a:solidFill>
              </a:rPr>
              <a:t>«Huit règles vitales»</a:t>
            </a:r>
            <a:r>
              <a:rPr lang="fr-CH" sz="2400" dirty="0">
                <a:solidFill>
                  <a:srgbClr val="FF8200"/>
                </a:solidFill>
              </a:rPr>
              <a:t> </a:t>
            </a:r>
          </a:p>
          <a:p>
            <a:pPr marL="0" indent="0">
              <a:buFont typeface="Arial" panose="020B0604020202020204" pitchFamily="34" charset="0"/>
              <a:buNone/>
              <a:tabLst>
                <a:tab pos="2335213" algn="l"/>
              </a:tabLst>
            </a:pPr>
            <a:r>
              <a:rPr lang="fr-CH" sz="2400" dirty="0"/>
              <a:t>15.15 - 15.30	Pause </a:t>
            </a:r>
          </a:p>
          <a:p>
            <a:pPr marL="0" indent="0">
              <a:buFont typeface="Arial" panose="020B0604020202020204" pitchFamily="34" charset="0"/>
              <a:buNone/>
              <a:tabLst>
                <a:tab pos="2335213" algn="l"/>
              </a:tabLst>
            </a:pPr>
            <a:r>
              <a:rPr lang="fr-CH" sz="2400" dirty="0"/>
              <a:t>15.30 - 16.00	Mesures </a:t>
            </a:r>
          </a:p>
          <a:p>
            <a:pPr marL="0" indent="0">
              <a:buFont typeface="Arial" panose="020B0604020202020204" pitchFamily="34" charset="0"/>
              <a:buNone/>
              <a:tabLst>
                <a:tab pos="2335213" algn="l"/>
              </a:tabLst>
            </a:pPr>
            <a:r>
              <a:rPr lang="fr-CH" sz="2400" dirty="0"/>
              <a:t>	Travail de groupe (20 min) </a:t>
            </a:r>
          </a:p>
          <a:p>
            <a:pPr marL="0" indent="0">
              <a:buFont typeface="Arial" panose="020B0604020202020204" pitchFamily="34" charset="0"/>
              <a:buNone/>
              <a:tabLst>
                <a:tab pos="2335213" algn="l"/>
              </a:tabLst>
            </a:pPr>
            <a:r>
              <a:rPr lang="fr-CH" sz="2400" dirty="0"/>
              <a:t>16.00 - 16.30	Bases légales</a:t>
            </a:r>
            <a:br>
              <a:rPr lang="fr-CH" sz="2400" dirty="0"/>
            </a:br>
            <a:r>
              <a:rPr lang="fr-CH" sz="2400" dirty="0"/>
              <a:t>	Fin du cours </a:t>
            </a:r>
            <a:endParaRPr lang="de-CH" sz="2400" dirty="0"/>
          </a:p>
        </p:txBody>
      </p:sp>
    </p:spTree>
    <p:extLst>
      <p:ext uri="{BB962C8B-B14F-4D97-AF65-F5344CB8AC3E}">
        <p14:creationId xmlns:p14="http://schemas.microsoft.com/office/powerpoint/2010/main" val="105182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153E7DB-2CE9-4491-BE97-1E414BC375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1564400"/>
            <a:ext cx="8208912" cy="4645305"/>
          </a:xfrm>
          <a:prstGeom prst="rect">
            <a:avLst/>
          </a:prstGeom>
          <a:noFill/>
          <a:ln w="9525">
            <a:noFill/>
            <a:miter lim="800000"/>
            <a:headEnd/>
            <a:tailEnd/>
          </a:ln>
          <a:effectLst/>
        </p:spPr>
      </p:pic>
      <p:sp>
        <p:nvSpPr>
          <p:cNvPr id="2" name="Titel 1">
            <a:extLst>
              <a:ext uri="{FF2B5EF4-FFF2-40B4-BE49-F238E27FC236}">
                <a16:creationId xmlns:a16="http://schemas.microsoft.com/office/drawing/2014/main" id="{3F69FCAC-905F-413B-A134-8B76E4D15D9D}"/>
              </a:ext>
            </a:extLst>
          </p:cNvPr>
          <p:cNvSpPr>
            <a:spLocks noGrp="1"/>
          </p:cNvSpPr>
          <p:nvPr>
            <p:ph type="title"/>
          </p:nvPr>
        </p:nvSpPr>
        <p:spPr/>
        <p:txBody>
          <a:bodyPr/>
          <a:lstStyle/>
          <a:p>
            <a:r>
              <a:rPr lang="de-CH" sz="2800" dirty="0" err="1"/>
              <a:t>Accident</a:t>
            </a:r>
            <a:r>
              <a:rPr lang="de-CH" sz="2800" dirty="0"/>
              <a:t> </a:t>
            </a:r>
            <a:r>
              <a:rPr lang="de-CH" sz="2800" dirty="0" err="1"/>
              <a:t>tragique</a:t>
            </a:r>
            <a:br>
              <a:rPr lang="de-CH" sz="2800" dirty="0"/>
            </a:br>
            <a:r>
              <a:rPr lang="de-CH" sz="2800" dirty="0" err="1"/>
              <a:t>Regard</a:t>
            </a:r>
            <a:r>
              <a:rPr lang="de-CH" sz="2800" dirty="0"/>
              <a:t> </a:t>
            </a:r>
            <a:r>
              <a:rPr lang="de-CH" sz="2800" dirty="0" err="1"/>
              <a:t>retrospectif</a:t>
            </a:r>
            <a:r>
              <a:rPr lang="de-CH" sz="2800" dirty="0"/>
              <a:t> des </a:t>
            </a:r>
            <a:r>
              <a:rPr lang="de-CH" sz="2800" dirty="0" err="1"/>
              <a:t>personnens</a:t>
            </a:r>
            <a:r>
              <a:rPr lang="de-CH" sz="2800" dirty="0"/>
              <a:t> </a:t>
            </a:r>
            <a:r>
              <a:rPr lang="de-CH" sz="2800" dirty="0" err="1"/>
              <a:t>concernées</a:t>
            </a:r>
            <a:endParaRPr lang="de-CH" sz="2800" dirty="0"/>
          </a:p>
        </p:txBody>
      </p:sp>
      <p:sp>
        <p:nvSpPr>
          <p:cNvPr id="3" name="Datumsplatzhalter 2">
            <a:extLst>
              <a:ext uri="{FF2B5EF4-FFF2-40B4-BE49-F238E27FC236}">
                <a16:creationId xmlns:a16="http://schemas.microsoft.com/office/drawing/2014/main" id="{8280344F-2C9A-4688-A12E-9CE5ED3BF8FC}"/>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D10CAFAD-38A8-4850-84CB-14E6C217B67C}"/>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38B3A306-4EAC-433D-9B44-AA239F1A6899}"/>
              </a:ext>
            </a:extLst>
          </p:cNvPr>
          <p:cNvSpPr>
            <a:spLocks noGrp="1"/>
          </p:cNvSpPr>
          <p:nvPr>
            <p:ph type="sldNum" sz="quarter" idx="12"/>
          </p:nvPr>
        </p:nvSpPr>
        <p:spPr/>
        <p:txBody>
          <a:bodyPr/>
          <a:lstStyle/>
          <a:p>
            <a:fld id="{30610E4D-9146-49B5-86AC-7010CE3F736E}" type="slidenum">
              <a:rPr lang="de-CH" smtClean="0"/>
              <a:pPr/>
              <a:t>20</a:t>
            </a:fld>
            <a:endParaRPr lang="de-CH" dirty="0"/>
          </a:p>
        </p:txBody>
      </p:sp>
    </p:spTree>
    <p:extLst>
      <p:ext uri="{BB962C8B-B14F-4D97-AF65-F5344CB8AC3E}">
        <p14:creationId xmlns:p14="http://schemas.microsoft.com/office/powerpoint/2010/main" val="258975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531A9-265B-488A-8B92-028E2BAF0243}"/>
              </a:ext>
            </a:extLst>
          </p:cNvPr>
          <p:cNvSpPr>
            <a:spLocks noGrp="1"/>
          </p:cNvSpPr>
          <p:nvPr>
            <p:ph type="title"/>
          </p:nvPr>
        </p:nvSpPr>
        <p:spPr/>
        <p:txBody>
          <a:bodyPr/>
          <a:lstStyle/>
          <a:p>
            <a:r>
              <a:rPr lang="fr-CH" sz="2800" dirty="0"/>
              <a:t>Protégez-vous en respectant les huit règles vitales! </a:t>
            </a:r>
            <a:endParaRPr lang="de-CH" sz="2800" dirty="0"/>
          </a:p>
        </p:txBody>
      </p:sp>
      <p:sp>
        <p:nvSpPr>
          <p:cNvPr id="3" name="Datumsplatzhalter 2">
            <a:extLst>
              <a:ext uri="{FF2B5EF4-FFF2-40B4-BE49-F238E27FC236}">
                <a16:creationId xmlns:a16="http://schemas.microsoft.com/office/drawing/2014/main" id="{E7812579-4FF0-4590-9074-7ED9A5CCD4C3}"/>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63D2F70A-D9A1-4A3C-ADC1-E60B9ADB8BFE}"/>
              </a:ext>
            </a:extLst>
          </p:cNvPr>
          <p:cNvSpPr>
            <a:spLocks noGrp="1"/>
          </p:cNvSpPr>
          <p:nvPr>
            <p:ph type="ftr" sz="quarter" idx="11"/>
          </p:nvPr>
        </p:nvSpPr>
        <p:spPr/>
        <p:txBody>
          <a:bodyPr/>
          <a:lstStyle/>
          <a:p>
            <a:r>
              <a:rPr lang="fr-CH" dirty="0"/>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7F043B9C-DB4A-4CFE-B916-178BF749137E}"/>
              </a:ext>
            </a:extLst>
          </p:cNvPr>
          <p:cNvSpPr>
            <a:spLocks noGrp="1"/>
          </p:cNvSpPr>
          <p:nvPr>
            <p:ph type="sldNum" sz="quarter" idx="12"/>
          </p:nvPr>
        </p:nvSpPr>
        <p:spPr/>
        <p:txBody>
          <a:bodyPr/>
          <a:lstStyle/>
          <a:p>
            <a:fld id="{30610E4D-9146-49B5-86AC-7010CE3F736E}" type="slidenum">
              <a:rPr lang="de-CH" smtClean="0"/>
              <a:pPr/>
              <a:t>21</a:t>
            </a:fld>
            <a:endParaRPr lang="de-CH" dirty="0"/>
          </a:p>
        </p:txBody>
      </p:sp>
      <p:sp>
        <p:nvSpPr>
          <p:cNvPr id="21" name="Richtungspfeil 4">
            <a:extLst>
              <a:ext uri="{FF2B5EF4-FFF2-40B4-BE49-F238E27FC236}">
                <a16:creationId xmlns:a16="http://schemas.microsoft.com/office/drawing/2014/main" id="{289CFFA2-B3D6-4403-BFBB-016F761EEFF7}"/>
              </a:ext>
            </a:extLst>
          </p:cNvPr>
          <p:cNvSpPr/>
          <p:nvPr/>
        </p:nvSpPr>
        <p:spPr>
          <a:xfrm>
            <a:off x="571667" y="1250103"/>
            <a:ext cx="4453901" cy="968748"/>
          </a:xfrm>
          <a:prstGeom prst="homePlate">
            <a:avLst>
              <a:gd name="adj" fmla="val 3065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b="1" dirty="0"/>
              <a:t>Dangers </a:t>
            </a:r>
            <a:endParaRPr lang="de-CH" sz="2800" b="1" dirty="0"/>
          </a:p>
        </p:txBody>
      </p:sp>
      <p:sp>
        <p:nvSpPr>
          <p:cNvPr id="22" name="Richtungspfeil 5">
            <a:extLst>
              <a:ext uri="{FF2B5EF4-FFF2-40B4-BE49-F238E27FC236}">
                <a16:creationId xmlns:a16="http://schemas.microsoft.com/office/drawing/2014/main" id="{8606F1D5-699D-4E52-A929-7AD86899EA79}"/>
              </a:ext>
            </a:extLst>
          </p:cNvPr>
          <p:cNvSpPr/>
          <p:nvPr/>
        </p:nvSpPr>
        <p:spPr>
          <a:xfrm>
            <a:off x="580847" y="2263332"/>
            <a:ext cx="4444721" cy="905351"/>
          </a:xfrm>
          <a:prstGeom prst="homePlate">
            <a:avLst>
              <a:gd name="adj" fmla="val 29303"/>
            </a:avLst>
          </a:prstGeom>
          <a:solidFill>
            <a:schemeClr val="accent2">
              <a:lumMod val="60000"/>
              <a:lumOff val="40000"/>
              <a:alpha val="2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rPr>
              <a:t>Manque d'organisation </a:t>
            </a:r>
          </a:p>
        </p:txBody>
      </p:sp>
      <p:sp>
        <p:nvSpPr>
          <p:cNvPr id="23" name="Richtungspfeil 6">
            <a:extLst>
              <a:ext uri="{FF2B5EF4-FFF2-40B4-BE49-F238E27FC236}">
                <a16:creationId xmlns:a16="http://schemas.microsoft.com/office/drawing/2014/main" id="{2BB87C75-5259-468C-8DC6-0B4CD65119C9}"/>
              </a:ext>
            </a:extLst>
          </p:cNvPr>
          <p:cNvSpPr/>
          <p:nvPr/>
        </p:nvSpPr>
        <p:spPr>
          <a:xfrm>
            <a:off x="580847" y="3226042"/>
            <a:ext cx="4444721" cy="909497"/>
          </a:xfrm>
          <a:prstGeom prst="homePlate">
            <a:avLst>
              <a:gd name="adj" fmla="val 2775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a:solidFill>
                  <a:schemeClr val="tx1"/>
                </a:solidFill>
              </a:rPr>
              <a:t>Risque mécanique </a:t>
            </a:r>
            <a:endParaRPr lang="de-CH" sz="2400" dirty="0">
              <a:solidFill>
                <a:schemeClr val="tx1"/>
              </a:solidFill>
            </a:endParaRPr>
          </a:p>
        </p:txBody>
      </p:sp>
      <p:sp>
        <p:nvSpPr>
          <p:cNvPr id="24" name="Richtungspfeil 7">
            <a:extLst>
              <a:ext uri="{FF2B5EF4-FFF2-40B4-BE49-F238E27FC236}">
                <a16:creationId xmlns:a16="http://schemas.microsoft.com/office/drawing/2014/main" id="{D0637AD4-04C0-4B13-A926-B59CC241AFD2}"/>
              </a:ext>
            </a:extLst>
          </p:cNvPr>
          <p:cNvSpPr/>
          <p:nvPr/>
        </p:nvSpPr>
        <p:spPr>
          <a:xfrm>
            <a:off x="575509" y="4194923"/>
            <a:ext cx="4440991" cy="462891"/>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a:solidFill>
                  <a:schemeClr val="tx1"/>
                </a:solidFill>
              </a:rPr>
              <a:t>Chute de hauteur </a:t>
            </a:r>
            <a:endParaRPr lang="de-CH" sz="2400" dirty="0">
              <a:solidFill>
                <a:schemeClr val="tx1"/>
              </a:solidFill>
            </a:endParaRPr>
          </a:p>
        </p:txBody>
      </p:sp>
      <p:sp>
        <p:nvSpPr>
          <p:cNvPr id="25" name="Richtungspfeil 8">
            <a:extLst>
              <a:ext uri="{FF2B5EF4-FFF2-40B4-BE49-F238E27FC236}">
                <a16:creationId xmlns:a16="http://schemas.microsoft.com/office/drawing/2014/main" id="{2ADFE474-C2D0-4212-AC91-3B940EBBE5A0}"/>
              </a:ext>
            </a:extLst>
          </p:cNvPr>
          <p:cNvSpPr/>
          <p:nvPr/>
        </p:nvSpPr>
        <p:spPr>
          <a:xfrm>
            <a:off x="580847" y="5228586"/>
            <a:ext cx="4444721" cy="896283"/>
          </a:xfrm>
          <a:prstGeom prst="homePlate">
            <a:avLst>
              <a:gd name="adj" fmla="val 2407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rPr>
              <a:t>Atmosphère dangereuse</a:t>
            </a:r>
          </a:p>
        </p:txBody>
      </p:sp>
      <p:sp>
        <p:nvSpPr>
          <p:cNvPr id="26" name="Richtungspfeil 9">
            <a:extLst>
              <a:ext uri="{FF2B5EF4-FFF2-40B4-BE49-F238E27FC236}">
                <a16:creationId xmlns:a16="http://schemas.microsoft.com/office/drawing/2014/main" id="{0BE8C15B-C8E9-4213-B022-01CE775F9095}"/>
              </a:ext>
            </a:extLst>
          </p:cNvPr>
          <p:cNvSpPr/>
          <p:nvPr/>
        </p:nvSpPr>
        <p:spPr>
          <a:xfrm>
            <a:off x="580605" y="4710009"/>
            <a:ext cx="4444963" cy="462891"/>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a:solidFill>
                  <a:schemeClr val="tx1"/>
                </a:solidFill>
              </a:rPr>
              <a:t>Electricité</a:t>
            </a:r>
            <a:endParaRPr lang="de-CH" sz="2400" dirty="0">
              <a:solidFill>
                <a:schemeClr val="tx1"/>
              </a:solidFill>
            </a:endParaRPr>
          </a:p>
        </p:txBody>
      </p:sp>
      <p:sp>
        <p:nvSpPr>
          <p:cNvPr id="27" name="Richtungspfeil 10">
            <a:extLst>
              <a:ext uri="{FF2B5EF4-FFF2-40B4-BE49-F238E27FC236}">
                <a16:creationId xmlns:a16="http://schemas.microsoft.com/office/drawing/2014/main" id="{ACA8E7E1-8595-41C9-96DF-5156A12D8459}"/>
              </a:ext>
            </a:extLst>
          </p:cNvPr>
          <p:cNvSpPr/>
          <p:nvPr/>
        </p:nvSpPr>
        <p:spPr>
          <a:xfrm>
            <a:off x="5195104" y="1255299"/>
            <a:ext cx="6465795" cy="969264"/>
          </a:xfrm>
          <a:prstGeom prst="homePlate">
            <a:avLst>
              <a:gd name="adj" fmla="val 22935"/>
            </a:avLst>
          </a:prstGeom>
          <a:solidFill>
            <a:srgbClr val="80A545">
              <a:alpha val="9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b="1"/>
              <a:t>Huit règles vitales </a:t>
            </a:r>
            <a:endParaRPr lang="de-CH" sz="2800" b="1" dirty="0"/>
          </a:p>
        </p:txBody>
      </p:sp>
      <p:sp>
        <p:nvSpPr>
          <p:cNvPr id="28" name="Richtungspfeil 11">
            <a:extLst>
              <a:ext uri="{FF2B5EF4-FFF2-40B4-BE49-F238E27FC236}">
                <a16:creationId xmlns:a16="http://schemas.microsoft.com/office/drawing/2014/main" id="{3D298302-2BBE-4B3B-82CE-ABD40C171389}"/>
              </a:ext>
            </a:extLst>
          </p:cNvPr>
          <p:cNvSpPr/>
          <p:nvPr/>
        </p:nvSpPr>
        <p:spPr>
          <a:xfrm>
            <a:off x="5201986" y="2260011"/>
            <a:ext cx="6439151" cy="408672"/>
          </a:xfrm>
          <a:prstGeom prst="homePlate">
            <a:avLst/>
          </a:prstGeom>
          <a:solidFill>
            <a:srgbClr val="92D050">
              <a:alpha val="26000"/>
            </a:srgbClr>
          </a:solid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lvl="0" indent="-357188">
              <a:buClr>
                <a:srgbClr val="E3362B"/>
              </a:buClr>
              <a:buSzPct val="60000"/>
              <a:defRPr/>
            </a:pPr>
            <a:r>
              <a:rPr lang="fr-CH" sz="2400">
                <a:solidFill>
                  <a:schemeClr val="tx1"/>
                </a:solidFill>
              </a:rPr>
              <a:t>Planifier les travaux </a:t>
            </a:r>
          </a:p>
        </p:txBody>
      </p:sp>
      <p:sp>
        <p:nvSpPr>
          <p:cNvPr id="29" name="Richtungspfeil 12">
            <a:extLst>
              <a:ext uri="{FF2B5EF4-FFF2-40B4-BE49-F238E27FC236}">
                <a16:creationId xmlns:a16="http://schemas.microsoft.com/office/drawing/2014/main" id="{65C73210-30F6-459E-AB5D-32913A870D7F}"/>
              </a:ext>
            </a:extLst>
          </p:cNvPr>
          <p:cNvSpPr/>
          <p:nvPr/>
        </p:nvSpPr>
        <p:spPr>
          <a:xfrm>
            <a:off x="5204241" y="2751621"/>
            <a:ext cx="6436897" cy="417062"/>
          </a:xfrm>
          <a:prstGeom prst="homePlate">
            <a:avLst/>
          </a:prstGeom>
          <a:solidFill>
            <a:srgbClr val="92D050">
              <a:alpha val="26000"/>
            </a:srgbClr>
          </a:solid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fr-CH" sz="2400">
                <a:solidFill>
                  <a:schemeClr val="tx1"/>
                </a:solidFill>
              </a:rPr>
              <a:t>Ne pas improviser!</a:t>
            </a:r>
          </a:p>
        </p:txBody>
      </p:sp>
      <p:sp>
        <p:nvSpPr>
          <p:cNvPr id="30" name="Richtungspfeil 13">
            <a:extLst>
              <a:ext uri="{FF2B5EF4-FFF2-40B4-BE49-F238E27FC236}">
                <a16:creationId xmlns:a16="http://schemas.microsoft.com/office/drawing/2014/main" id="{9056FCB9-C3A5-4E24-9B57-27E9215C4A02}"/>
              </a:ext>
            </a:extLst>
          </p:cNvPr>
          <p:cNvSpPr/>
          <p:nvPr/>
        </p:nvSpPr>
        <p:spPr>
          <a:xfrm>
            <a:off x="5207183" y="4223020"/>
            <a:ext cx="6433955" cy="397384"/>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fr-CH" sz="2400">
                <a:solidFill>
                  <a:schemeClr val="tx1"/>
                </a:solidFill>
              </a:rPr>
              <a:t>Prévenir les chutes </a:t>
            </a:r>
          </a:p>
        </p:txBody>
      </p:sp>
      <p:sp>
        <p:nvSpPr>
          <p:cNvPr id="31" name="Richtungspfeil 14">
            <a:extLst>
              <a:ext uri="{FF2B5EF4-FFF2-40B4-BE49-F238E27FC236}">
                <a16:creationId xmlns:a16="http://schemas.microsoft.com/office/drawing/2014/main" id="{4F2ABF8F-B7BE-456C-88B2-55D01713261E}"/>
              </a:ext>
            </a:extLst>
          </p:cNvPr>
          <p:cNvSpPr/>
          <p:nvPr/>
        </p:nvSpPr>
        <p:spPr>
          <a:xfrm>
            <a:off x="5187136" y="3736566"/>
            <a:ext cx="6454001" cy="395653"/>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fr-CH" sz="2400">
                <a:solidFill>
                  <a:schemeClr val="tx1"/>
                </a:solidFill>
              </a:rPr>
              <a:t>Neutraliser les énergies résiduelles </a:t>
            </a:r>
          </a:p>
        </p:txBody>
      </p:sp>
      <p:sp>
        <p:nvSpPr>
          <p:cNvPr id="32" name="Richtungspfeil 15">
            <a:extLst>
              <a:ext uri="{FF2B5EF4-FFF2-40B4-BE49-F238E27FC236}">
                <a16:creationId xmlns:a16="http://schemas.microsoft.com/office/drawing/2014/main" id="{B0988776-2A88-4460-8879-A45F52463A69}"/>
              </a:ext>
            </a:extLst>
          </p:cNvPr>
          <p:cNvSpPr/>
          <p:nvPr/>
        </p:nvSpPr>
        <p:spPr>
          <a:xfrm>
            <a:off x="5196264" y="3241085"/>
            <a:ext cx="6444874" cy="417587"/>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fr-CH" sz="2400">
                <a:solidFill>
                  <a:schemeClr val="tx1"/>
                </a:solidFill>
              </a:rPr>
              <a:t>Arrêter et sécuriser l’installation </a:t>
            </a:r>
          </a:p>
        </p:txBody>
      </p:sp>
      <p:sp>
        <p:nvSpPr>
          <p:cNvPr id="33" name="Richtungspfeil 16">
            <a:extLst>
              <a:ext uri="{FF2B5EF4-FFF2-40B4-BE49-F238E27FC236}">
                <a16:creationId xmlns:a16="http://schemas.microsoft.com/office/drawing/2014/main" id="{18FB4D2B-EB9A-4B57-9994-CD9DD52C5123}"/>
              </a:ext>
            </a:extLst>
          </p:cNvPr>
          <p:cNvSpPr/>
          <p:nvPr/>
        </p:nvSpPr>
        <p:spPr>
          <a:xfrm>
            <a:off x="5207183" y="4730469"/>
            <a:ext cx="6433955" cy="408213"/>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spcBef>
                <a:spcPct val="20000"/>
              </a:spcBef>
              <a:buClr>
                <a:srgbClr val="E3362B"/>
              </a:buClr>
              <a:buSzPct val="60000"/>
              <a:defRPr/>
            </a:pPr>
            <a:r>
              <a:rPr lang="fr-CH" sz="2200" dirty="0">
                <a:solidFill>
                  <a:schemeClr val="tx1"/>
                </a:solidFill>
              </a:rPr>
              <a:t>Confier les travaux électriques à des pros </a:t>
            </a:r>
            <a:endParaRPr lang="de-CH" sz="2200" kern="0" dirty="0">
              <a:solidFill>
                <a:srgbClr val="000000"/>
              </a:solidFill>
            </a:endParaRPr>
          </a:p>
        </p:txBody>
      </p:sp>
      <p:sp>
        <p:nvSpPr>
          <p:cNvPr id="34" name="Richtungspfeil 17">
            <a:extLst>
              <a:ext uri="{FF2B5EF4-FFF2-40B4-BE49-F238E27FC236}">
                <a16:creationId xmlns:a16="http://schemas.microsoft.com/office/drawing/2014/main" id="{83F963FA-981E-4F24-9E8E-110A1AFAD5D3}"/>
              </a:ext>
            </a:extLst>
          </p:cNvPr>
          <p:cNvSpPr/>
          <p:nvPr/>
        </p:nvSpPr>
        <p:spPr>
          <a:xfrm>
            <a:off x="5214030" y="5230269"/>
            <a:ext cx="6427108" cy="414117"/>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fr-CH" sz="2200" dirty="0">
                <a:solidFill>
                  <a:schemeClr val="tx1"/>
                </a:solidFill>
              </a:rPr>
              <a:t>Empêcher les incendies et les explosions </a:t>
            </a:r>
          </a:p>
        </p:txBody>
      </p:sp>
      <p:sp>
        <p:nvSpPr>
          <p:cNvPr id="35" name="Richtungspfeil 18">
            <a:extLst>
              <a:ext uri="{FF2B5EF4-FFF2-40B4-BE49-F238E27FC236}">
                <a16:creationId xmlns:a16="http://schemas.microsoft.com/office/drawing/2014/main" id="{31D230DA-2C74-4D65-A71D-39F0ACDA6912}"/>
              </a:ext>
            </a:extLst>
          </p:cNvPr>
          <p:cNvSpPr/>
          <p:nvPr/>
        </p:nvSpPr>
        <p:spPr>
          <a:xfrm>
            <a:off x="5219262" y="5698107"/>
            <a:ext cx="6427588" cy="419309"/>
          </a:xfrm>
          <a:prstGeom prst="homePlate">
            <a:avLst/>
          </a:prstGeom>
          <a:noFill/>
          <a:ln>
            <a:solidFill>
              <a:srgbClr val="98A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Clr>
                <a:srgbClr val="E3362B"/>
              </a:buClr>
              <a:buSzPct val="60000"/>
              <a:defRPr/>
            </a:pPr>
            <a:r>
              <a:rPr lang="fr-CH" sz="2400">
                <a:solidFill>
                  <a:schemeClr val="tx1"/>
                </a:solidFill>
              </a:rPr>
              <a:t>Ventiler les locaux exigus </a:t>
            </a:r>
          </a:p>
        </p:txBody>
      </p:sp>
      <p:sp>
        <p:nvSpPr>
          <p:cNvPr id="36" name="Textfeld 35">
            <a:extLst>
              <a:ext uri="{FF2B5EF4-FFF2-40B4-BE49-F238E27FC236}">
                <a16:creationId xmlns:a16="http://schemas.microsoft.com/office/drawing/2014/main" id="{A502653C-0523-4DAB-B567-547AE9BD0170}"/>
              </a:ext>
            </a:extLst>
          </p:cNvPr>
          <p:cNvSpPr txBox="1"/>
          <p:nvPr/>
        </p:nvSpPr>
        <p:spPr>
          <a:xfrm>
            <a:off x="10848528" y="2238376"/>
            <a:ext cx="624771" cy="461665"/>
          </a:xfrm>
          <a:prstGeom prst="rect">
            <a:avLst/>
          </a:prstGeom>
          <a:noFill/>
        </p:spPr>
        <p:txBody>
          <a:bodyPr wrap="square" rtlCol="0">
            <a:spAutoFit/>
          </a:bodyPr>
          <a:lstStyle/>
          <a:p>
            <a:r>
              <a:rPr lang="fr-CH" sz="2400" b="1" dirty="0">
                <a:solidFill>
                  <a:schemeClr val="accent1"/>
                </a:solidFill>
              </a:rPr>
              <a:t>1</a:t>
            </a:r>
            <a:endParaRPr lang="de-CH" sz="2400" b="1" dirty="0">
              <a:solidFill>
                <a:schemeClr val="accent1"/>
              </a:solidFill>
            </a:endParaRPr>
          </a:p>
        </p:txBody>
      </p:sp>
      <p:sp>
        <p:nvSpPr>
          <p:cNvPr id="37" name="Textfeld 36">
            <a:extLst>
              <a:ext uri="{FF2B5EF4-FFF2-40B4-BE49-F238E27FC236}">
                <a16:creationId xmlns:a16="http://schemas.microsoft.com/office/drawing/2014/main" id="{AE4D1744-B7F7-4AAF-AA9C-86EBB134FDE9}"/>
              </a:ext>
            </a:extLst>
          </p:cNvPr>
          <p:cNvSpPr txBox="1"/>
          <p:nvPr/>
        </p:nvSpPr>
        <p:spPr>
          <a:xfrm>
            <a:off x="10839698" y="2716670"/>
            <a:ext cx="624771" cy="461665"/>
          </a:xfrm>
          <a:prstGeom prst="rect">
            <a:avLst/>
          </a:prstGeom>
          <a:noFill/>
        </p:spPr>
        <p:txBody>
          <a:bodyPr wrap="square" rtlCol="0">
            <a:spAutoFit/>
          </a:bodyPr>
          <a:lstStyle/>
          <a:p>
            <a:r>
              <a:rPr lang="fr-CH" sz="2400" b="1">
                <a:solidFill>
                  <a:schemeClr val="accent1"/>
                </a:solidFill>
              </a:rPr>
              <a:t>2</a:t>
            </a:r>
            <a:endParaRPr lang="de-CH" sz="2400" b="1" dirty="0">
              <a:solidFill>
                <a:schemeClr val="accent1"/>
              </a:solidFill>
            </a:endParaRPr>
          </a:p>
        </p:txBody>
      </p:sp>
      <p:sp>
        <p:nvSpPr>
          <p:cNvPr id="38" name="Textfeld 37">
            <a:extLst>
              <a:ext uri="{FF2B5EF4-FFF2-40B4-BE49-F238E27FC236}">
                <a16:creationId xmlns:a16="http://schemas.microsoft.com/office/drawing/2014/main" id="{1BC8290B-F3F4-45F8-B979-900D72673F60}"/>
              </a:ext>
            </a:extLst>
          </p:cNvPr>
          <p:cNvSpPr txBox="1"/>
          <p:nvPr/>
        </p:nvSpPr>
        <p:spPr>
          <a:xfrm>
            <a:off x="10847281" y="3207629"/>
            <a:ext cx="624771" cy="461665"/>
          </a:xfrm>
          <a:prstGeom prst="rect">
            <a:avLst/>
          </a:prstGeom>
          <a:noFill/>
        </p:spPr>
        <p:txBody>
          <a:bodyPr wrap="square" rtlCol="0">
            <a:spAutoFit/>
          </a:bodyPr>
          <a:lstStyle/>
          <a:p>
            <a:r>
              <a:rPr lang="fr-CH" sz="2400" b="1">
                <a:solidFill>
                  <a:schemeClr val="accent1"/>
                </a:solidFill>
              </a:rPr>
              <a:t>3</a:t>
            </a:r>
            <a:endParaRPr lang="de-CH" sz="2400" b="1" dirty="0">
              <a:solidFill>
                <a:schemeClr val="accent1"/>
              </a:solidFill>
            </a:endParaRPr>
          </a:p>
        </p:txBody>
      </p:sp>
      <p:sp>
        <p:nvSpPr>
          <p:cNvPr id="39" name="Textfeld 38">
            <a:extLst>
              <a:ext uri="{FF2B5EF4-FFF2-40B4-BE49-F238E27FC236}">
                <a16:creationId xmlns:a16="http://schemas.microsoft.com/office/drawing/2014/main" id="{B63A8D28-4B96-43DC-A44D-8FA53E49D404}"/>
              </a:ext>
            </a:extLst>
          </p:cNvPr>
          <p:cNvSpPr txBox="1"/>
          <p:nvPr/>
        </p:nvSpPr>
        <p:spPr>
          <a:xfrm>
            <a:off x="10828174" y="3671266"/>
            <a:ext cx="624771" cy="461665"/>
          </a:xfrm>
          <a:prstGeom prst="rect">
            <a:avLst/>
          </a:prstGeom>
          <a:noFill/>
        </p:spPr>
        <p:txBody>
          <a:bodyPr wrap="square" rtlCol="0">
            <a:spAutoFit/>
          </a:bodyPr>
          <a:lstStyle/>
          <a:p>
            <a:r>
              <a:rPr lang="fr-CH" sz="2400" b="1">
                <a:solidFill>
                  <a:schemeClr val="accent1"/>
                </a:solidFill>
              </a:rPr>
              <a:t>4</a:t>
            </a:r>
            <a:endParaRPr lang="de-CH" sz="2400" b="1" dirty="0">
              <a:solidFill>
                <a:schemeClr val="accent1"/>
              </a:solidFill>
            </a:endParaRPr>
          </a:p>
        </p:txBody>
      </p:sp>
      <p:sp>
        <p:nvSpPr>
          <p:cNvPr id="40" name="Textfeld 39">
            <a:extLst>
              <a:ext uri="{FF2B5EF4-FFF2-40B4-BE49-F238E27FC236}">
                <a16:creationId xmlns:a16="http://schemas.microsoft.com/office/drawing/2014/main" id="{4252C94C-EFE7-4D5F-A633-FD9DDA9F29CD}"/>
              </a:ext>
            </a:extLst>
          </p:cNvPr>
          <p:cNvSpPr txBox="1"/>
          <p:nvPr/>
        </p:nvSpPr>
        <p:spPr>
          <a:xfrm>
            <a:off x="10851424" y="5198556"/>
            <a:ext cx="624771" cy="461665"/>
          </a:xfrm>
          <a:prstGeom prst="rect">
            <a:avLst/>
          </a:prstGeom>
          <a:noFill/>
        </p:spPr>
        <p:txBody>
          <a:bodyPr wrap="square" rtlCol="0">
            <a:spAutoFit/>
          </a:bodyPr>
          <a:lstStyle/>
          <a:p>
            <a:r>
              <a:rPr lang="fr-CH" sz="2400" b="1">
                <a:solidFill>
                  <a:schemeClr val="accent1"/>
                </a:solidFill>
              </a:rPr>
              <a:t>7</a:t>
            </a:r>
          </a:p>
        </p:txBody>
      </p:sp>
      <p:sp>
        <p:nvSpPr>
          <p:cNvPr id="41" name="Textfeld 40">
            <a:extLst>
              <a:ext uri="{FF2B5EF4-FFF2-40B4-BE49-F238E27FC236}">
                <a16:creationId xmlns:a16="http://schemas.microsoft.com/office/drawing/2014/main" id="{64C6E76B-A65D-4154-9FDB-3BA23422104A}"/>
              </a:ext>
            </a:extLst>
          </p:cNvPr>
          <p:cNvSpPr txBox="1"/>
          <p:nvPr/>
        </p:nvSpPr>
        <p:spPr>
          <a:xfrm>
            <a:off x="10844620" y="4695792"/>
            <a:ext cx="624771" cy="461665"/>
          </a:xfrm>
          <a:prstGeom prst="rect">
            <a:avLst/>
          </a:prstGeom>
          <a:noFill/>
        </p:spPr>
        <p:txBody>
          <a:bodyPr wrap="square" rtlCol="0">
            <a:spAutoFit/>
          </a:bodyPr>
          <a:lstStyle/>
          <a:p>
            <a:r>
              <a:rPr lang="fr-CH" sz="2400" b="1">
                <a:solidFill>
                  <a:schemeClr val="accent1"/>
                </a:solidFill>
              </a:rPr>
              <a:t>6</a:t>
            </a:r>
          </a:p>
        </p:txBody>
      </p:sp>
      <p:sp>
        <p:nvSpPr>
          <p:cNvPr id="42" name="Textfeld 41">
            <a:extLst>
              <a:ext uri="{FF2B5EF4-FFF2-40B4-BE49-F238E27FC236}">
                <a16:creationId xmlns:a16="http://schemas.microsoft.com/office/drawing/2014/main" id="{E8792DCA-A3CA-4746-9D79-5F98D264B152}"/>
              </a:ext>
            </a:extLst>
          </p:cNvPr>
          <p:cNvSpPr txBox="1"/>
          <p:nvPr/>
        </p:nvSpPr>
        <p:spPr>
          <a:xfrm>
            <a:off x="10841320" y="4179263"/>
            <a:ext cx="624771" cy="461665"/>
          </a:xfrm>
          <a:prstGeom prst="rect">
            <a:avLst/>
          </a:prstGeom>
          <a:noFill/>
        </p:spPr>
        <p:txBody>
          <a:bodyPr wrap="square" rtlCol="0">
            <a:spAutoFit/>
          </a:bodyPr>
          <a:lstStyle/>
          <a:p>
            <a:r>
              <a:rPr lang="fr-CH" sz="2400" b="1">
                <a:solidFill>
                  <a:schemeClr val="accent1"/>
                </a:solidFill>
              </a:rPr>
              <a:t>5</a:t>
            </a:r>
            <a:endParaRPr lang="de-CH" sz="2400" b="1" dirty="0">
              <a:solidFill>
                <a:schemeClr val="accent1"/>
              </a:solidFill>
            </a:endParaRPr>
          </a:p>
        </p:txBody>
      </p:sp>
      <p:sp>
        <p:nvSpPr>
          <p:cNvPr id="43" name="Textfeld 42">
            <a:extLst>
              <a:ext uri="{FF2B5EF4-FFF2-40B4-BE49-F238E27FC236}">
                <a16:creationId xmlns:a16="http://schemas.microsoft.com/office/drawing/2014/main" id="{0150EA8C-BBEC-4A62-B23D-926A31F6BBFD}"/>
              </a:ext>
            </a:extLst>
          </p:cNvPr>
          <p:cNvSpPr txBox="1"/>
          <p:nvPr/>
        </p:nvSpPr>
        <p:spPr>
          <a:xfrm>
            <a:off x="10866972" y="5676830"/>
            <a:ext cx="582742" cy="461665"/>
          </a:xfrm>
          <a:prstGeom prst="rect">
            <a:avLst/>
          </a:prstGeom>
          <a:noFill/>
        </p:spPr>
        <p:txBody>
          <a:bodyPr wrap="square" rtlCol="0">
            <a:spAutoFit/>
          </a:bodyPr>
          <a:lstStyle/>
          <a:p>
            <a:r>
              <a:rPr lang="fr-CH" sz="2400" b="1" dirty="0">
                <a:solidFill>
                  <a:schemeClr val="accent1"/>
                </a:solidFill>
              </a:rPr>
              <a:t>8</a:t>
            </a:r>
            <a:endParaRPr lang="de-CH" sz="2400" b="1" dirty="0">
              <a:solidFill>
                <a:schemeClr val="accent1"/>
              </a:solidFill>
            </a:endParaRPr>
          </a:p>
        </p:txBody>
      </p:sp>
    </p:spTree>
    <p:extLst>
      <p:ext uri="{BB962C8B-B14F-4D97-AF65-F5344CB8AC3E}">
        <p14:creationId xmlns:p14="http://schemas.microsoft.com/office/powerpoint/2010/main" val="3808494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0F615-B4FE-4AF0-A327-2970B7BA74D1}"/>
              </a:ext>
            </a:extLst>
          </p:cNvPr>
          <p:cNvSpPr>
            <a:spLocks noGrp="1"/>
          </p:cNvSpPr>
          <p:nvPr>
            <p:ph type="title"/>
          </p:nvPr>
        </p:nvSpPr>
        <p:spPr/>
        <p:txBody>
          <a:bodyPr/>
          <a:lstStyle/>
          <a:p>
            <a:r>
              <a:rPr lang="fr-CH" sz="2800" dirty="0"/>
              <a:t>Brochure et support pédagogique «Huit règles vitales»</a:t>
            </a:r>
            <a:endParaRPr lang="de-CH" sz="2800" dirty="0"/>
          </a:p>
        </p:txBody>
      </p:sp>
      <p:sp>
        <p:nvSpPr>
          <p:cNvPr id="3" name="Datumsplatzhalter 2">
            <a:extLst>
              <a:ext uri="{FF2B5EF4-FFF2-40B4-BE49-F238E27FC236}">
                <a16:creationId xmlns:a16="http://schemas.microsoft.com/office/drawing/2014/main" id="{F2CB0307-5475-4FA7-ABBC-BB17B786DC27}"/>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BDFA10C4-BB03-4AD9-A68E-7DC84E8292C8}"/>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615CB6C8-5E79-41D7-9B92-1D0328117F66}"/>
              </a:ext>
            </a:extLst>
          </p:cNvPr>
          <p:cNvSpPr>
            <a:spLocks noGrp="1"/>
          </p:cNvSpPr>
          <p:nvPr>
            <p:ph type="sldNum" sz="quarter" idx="12"/>
          </p:nvPr>
        </p:nvSpPr>
        <p:spPr/>
        <p:txBody>
          <a:bodyPr/>
          <a:lstStyle/>
          <a:p>
            <a:fld id="{30610E4D-9146-49B5-86AC-7010CE3F736E}" type="slidenum">
              <a:rPr lang="de-CH" smtClean="0"/>
              <a:pPr/>
              <a:t>22</a:t>
            </a:fld>
            <a:endParaRPr lang="de-CH" dirty="0"/>
          </a:p>
        </p:txBody>
      </p:sp>
      <p:sp>
        <p:nvSpPr>
          <p:cNvPr id="6" name="Inhaltsplatzhalter 3">
            <a:extLst>
              <a:ext uri="{FF2B5EF4-FFF2-40B4-BE49-F238E27FC236}">
                <a16:creationId xmlns:a16="http://schemas.microsoft.com/office/drawing/2014/main" id="{6033F68C-DDB4-4256-90AE-B7EA149F2A92}"/>
              </a:ext>
            </a:extLst>
          </p:cNvPr>
          <p:cNvSpPr txBox="1">
            <a:spLocks/>
          </p:cNvSpPr>
          <p:nvPr/>
        </p:nvSpPr>
        <p:spPr>
          <a:xfrm>
            <a:off x="479376" y="1340768"/>
            <a:ext cx="5472608" cy="3973530"/>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2400" dirty="0"/>
              <a:t>Les huit règles vitales ne s'apprennent pas du jour au lendemain. Nous vous conseillons de consulter régulièrement la brochure. </a:t>
            </a:r>
          </a:p>
          <a:p>
            <a:endParaRPr lang="de-DE" sz="2400" dirty="0"/>
          </a:p>
          <a:p>
            <a:pPr marL="0" indent="0">
              <a:buNone/>
            </a:pPr>
            <a:r>
              <a:rPr lang="fr-CH" sz="2400" b="1" dirty="0"/>
              <a:t>Attention:</a:t>
            </a:r>
            <a:r>
              <a:rPr lang="fr-CH" sz="2400" dirty="0"/>
              <a:t> vous êtes responsable, chaque règle doit être connue et respectée. </a:t>
            </a:r>
            <a:endParaRPr lang="de-CH" sz="2400" dirty="0"/>
          </a:p>
          <a:p>
            <a:endParaRPr lang="de-CH" sz="2400" dirty="0"/>
          </a:p>
        </p:txBody>
      </p:sp>
      <p:pic>
        <p:nvPicPr>
          <p:cNvPr id="11" name="Picture 3" descr="C:\Users\bim\Desktop\instruktion.PNG">
            <a:extLst>
              <a:ext uri="{FF2B5EF4-FFF2-40B4-BE49-F238E27FC236}">
                <a16:creationId xmlns:a16="http://schemas.microsoft.com/office/drawing/2014/main" id="{A4ED8C62-DFEB-4D7B-AE92-5011DB748E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5442" y="1955859"/>
            <a:ext cx="2774414" cy="3899629"/>
          </a:xfrm>
          <a:prstGeom prst="rect">
            <a:avLst/>
          </a:prstGeom>
          <a:noFill/>
          <a:ln>
            <a:solidFill>
              <a:sysClr val="windowText" lastClr="000000"/>
            </a:solidFill>
          </a:ln>
        </p:spPr>
      </p:pic>
      <p:sp>
        <p:nvSpPr>
          <p:cNvPr id="12" name="Textfeld 11">
            <a:extLst>
              <a:ext uri="{FF2B5EF4-FFF2-40B4-BE49-F238E27FC236}">
                <a16:creationId xmlns:a16="http://schemas.microsoft.com/office/drawing/2014/main" id="{578C498A-6AF1-4631-AFD0-C33985F79565}"/>
              </a:ext>
            </a:extLst>
          </p:cNvPr>
          <p:cNvSpPr txBox="1"/>
          <p:nvPr/>
        </p:nvSpPr>
        <p:spPr>
          <a:xfrm>
            <a:off x="6756486" y="1340768"/>
            <a:ext cx="488413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noProof="0" dirty="0">
                <a:ln>
                  <a:noFill/>
                </a:ln>
                <a:solidFill>
                  <a:prstClr val="black"/>
                </a:solidFill>
                <a:effectLst/>
                <a:uLnTx/>
                <a:uFillTx/>
              </a:rPr>
              <a:t>Brochure et support pédagogique </a:t>
            </a:r>
            <a:endParaRPr kumimoji="0" lang="de-CH" sz="2400" b="0" i="0" u="none" strike="noStrike" kern="0" cap="none" spc="0" normalizeH="0" baseline="0" noProof="0" dirty="0">
              <a:ln>
                <a:noFill/>
              </a:ln>
              <a:solidFill>
                <a:prstClr val="black"/>
              </a:solidFill>
              <a:effectLst/>
              <a:uLnTx/>
              <a:uFillTx/>
            </a:endParaRPr>
          </a:p>
        </p:txBody>
      </p:sp>
      <p:pic>
        <p:nvPicPr>
          <p:cNvPr id="13" name="Picture 2" descr="C:\Users\bim\Desktop\lwr.PNG">
            <a:extLst>
              <a:ext uri="{FF2B5EF4-FFF2-40B4-BE49-F238E27FC236}">
                <a16:creationId xmlns:a16="http://schemas.microsoft.com/office/drawing/2014/main" id="{874E27C7-FF9C-4DD2-A7E9-811CC97357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4112" y="3000662"/>
            <a:ext cx="1447217" cy="2854826"/>
          </a:xfrm>
          <a:prstGeom prst="rect">
            <a:avLst/>
          </a:prstGeom>
          <a:noFill/>
          <a:ln>
            <a:solidFill>
              <a:sysClr val="windowText" lastClr="000000"/>
            </a:solidFill>
          </a:ln>
        </p:spPr>
      </p:pic>
      <p:sp>
        <p:nvSpPr>
          <p:cNvPr id="14" name="Textfeld 13">
            <a:extLst>
              <a:ext uri="{FF2B5EF4-FFF2-40B4-BE49-F238E27FC236}">
                <a16:creationId xmlns:a16="http://schemas.microsoft.com/office/drawing/2014/main" id="{7770FAD3-B5CF-40D4-B1DE-BC13249A03CB}"/>
              </a:ext>
            </a:extLst>
          </p:cNvPr>
          <p:cNvSpPr txBox="1"/>
          <p:nvPr/>
        </p:nvSpPr>
        <p:spPr>
          <a:xfrm rot="20301509">
            <a:off x="7182368" y="4714639"/>
            <a:ext cx="3956570" cy="830997"/>
          </a:xfrm>
          <a:prstGeom prst="rect">
            <a:avLst/>
          </a:prstGeom>
          <a:solidFill>
            <a:schemeClr val="accent2"/>
          </a:solidFill>
          <a:ln>
            <a:solidFill>
              <a:srgbClr val="666699"/>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noProof="0" dirty="0">
                <a:ln>
                  <a:noFill/>
                </a:ln>
                <a:solidFill>
                  <a:prstClr val="black"/>
                </a:solidFill>
                <a:effectLst/>
                <a:uLnTx/>
                <a:uFillTx/>
              </a:rPr>
              <a:t>5 à 10 min d'instruction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noProof="0" dirty="0">
                <a:ln>
                  <a:noFill/>
                </a:ln>
                <a:solidFill>
                  <a:prstClr val="black"/>
                </a:solidFill>
                <a:effectLst/>
                <a:uLnTx/>
                <a:uFillTx/>
              </a:rPr>
              <a:t>sur le lieu</a:t>
            </a:r>
            <a:r>
              <a:rPr kumimoji="0" lang="fr-CH" sz="2400" b="0" i="0" u="none" strike="noStrike" kern="0" cap="none" spc="0" normalizeH="0" baseline="0" noProof="0" dirty="0">
                <a:ln>
                  <a:noFill/>
                </a:ln>
                <a:solidFill>
                  <a:prstClr val="black"/>
                </a:solidFill>
                <a:effectLst/>
                <a:uLnTx/>
                <a:uFillTx/>
                <a:ea typeface="Arial"/>
                <a:cs typeface="Arial"/>
              </a:rPr>
              <a:t> </a:t>
            </a:r>
            <a:r>
              <a:rPr kumimoji="0" lang="fr-CH" sz="2400" b="0" i="0" u="none" strike="noStrike" kern="0" cap="none" spc="0" normalizeH="0" baseline="0" noProof="0" dirty="0">
                <a:ln>
                  <a:noFill/>
                </a:ln>
                <a:solidFill>
                  <a:prstClr val="black"/>
                </a:solidFill>
                <a:effectLst/>
                <a:uLnTx/>
                <a:uFillTx/>
              </a:rPr>
              <a:t>de travail </a:t>
            </a:r>
            <a:endParaRPr kumimoji="0" lang="de-CH"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55629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A6829-1E9E-4826-8D64-5AF00C57C2B8}"/>
              </a:ext>
            </a:extLst>
          </p:cNvPr>
          <p:cNvSpPr>
            <a:spLocks noGrp="1"/>
          </p:cNvSpPr>
          <p:nvPr>
            <p:ph type="title"/>
          </p:nvPr>
        </p:nvSpPr>
        <p:spPr/>
        <p:txBody>
          <a:bodyPr/>
          <a:lstStyle/>
          <a:p>
            <a:r>
              <a:rPr lang="fr-CH" sz="2800" dirty="0"/>
              <a:t>De la théorie à la pratique: mise en œuvre dans notre entreprise </a:t>
            </a:r>
            <a:endParaRPr lang="de-CH" sz="2800" dirty="0"/>
          </a:p>
        </p:txBody>
      </p:sp>
      <p:sp>
        <p:nvSpPr>
          <p:cNvPr id="3" name="Datumsplatzhalter 2">
            <a:extLst>
              <a:ext uri="{FF2B5EF4-FFF2-40B4-BE49-F238E27FC236}">
                <a16:creationId xmlns:a16="http://schemas.microsoft.com/office/drawing/2014/main" id="{0F5B17AF-1483-4CA5-9108-37A3F4EBC359}"/>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B63C7697-04B1-48DB-A31A-AD59BB4776AC}"/>
              </a:ext>
            </a:extLst>
          </p:cNvPr>
          <p:cNvSpPr>
            <a:spLocks noGrp="1"/>
          </p:cNvSpPr>
          <p:nvPr>
            <p:ph type="ftr" sz="quarter" idx="11"/>
          </p:nvPr>
        </p:nvSpPr>
        <p:spPr>
          <a:xfrm>
            <a:off x="2423592" y="6448691"/>
            <a:ext cx="7848872" cy="180000"/>
          </a:xfrm>
        </p:spPr>
        <p:txBody>
          <a:bodyPr/>
          <a:lstStyle/>
          <a:p>
            <a:r>
              <a:rPr lang="fr-CH" dirty="0"/>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F3258097-DB34-4814-B3EB-C76E5BE02B3E}"/>
              </a:ext>
            </a:extLst>
          </p:cNvPr>
          <p:cNvSpPr>
            <a:spLocks noGrp="1"/>
          </p:cNvSpPr>
          <p:nvPr>
            <p:ph type="sldNum" sz="quarter" idx="12"/>
          </p:nvPr>
        </p:nvSpPr>
        <p:spPr/>
        <p:txBody>
          <a:bodyPr/>
          <a:lstStyle/>
          <a:p>
            <a:fld id="{30610E4D-9146-49B5-86AC-7010CE3F736E}" type="slidenum">
              <a:rPr lang="de-CH" smtClean="0"/>
              <a:pPr/>
              <a:t>23</a:t>
            </a:fld>
            <a:endParaRPr lang="de-CH" dirty="0"/>
          </a:p>
        </p:txBody>
      </p:sp>
      <p:sp>
        <p:nvSpPr>
          <p:cNvPr id="6" name="Rechteck 5">
            <a:extLst>
              <a:ext uri="{FF2B5EF4-FFF2-40B4-BE49-F238E27FC236}">
                <a16:creationId xmlns:a16="http://schemas.microsoft.com/office/drawing/2014/main" id="{17046F84-7E86-4644-A6E0-BEEA5199C3E4}"/>
              </a:ext>
            </a:extLst>
          </p:cNvPr>
          <p:cNvSpPr/>
          <p:nvPr/>
        </p:nvSpPr>
        <p:spPr>
          <a:xfrm>
            <a:off x="479376" y="1244654"/>
            <a:ext cx="11161240" cy="461665"/>
          </a:xfrm>
          <a:prstGeom prst="rect">
            <a:avLst/>
          </a:prstGeom>
        </p:spPr>
        <p:txBody>
          <a:bodyPr wrap="square">
            <a:spAutoFit/>
          </a:bodyPr>
          <a:lstStyle/>
          <a:p>
            <a:pPr marL="342900" lvl="0" indent="-342900">
              <a:spcAft>
                <a:spcPts val="600"/>
              </a:spcAft>
              <a:buClr>
                <a:srgbClr val="E3362B"/>
              </a:buClr>
              <a:buSzPct val="60000"/>
              <a:tabLst>
                <a:tab pos="341313" algn="l"/>
              </a:tabLst>
              <a:defRPr/>
            </a:pPr>
            <a:r>
              <a:rPr lang="fr-CH" sz="2400" dirty="0">
                <a:cs typeface="Arial"/>
              </a:rPr>
              <a:t>Les huit règles vitales sont subdivisées en trois catégories. </a:t>
            </a:r>
            <a:endParaRPr lang="de-CH" sz="2400" dirty="0">
              <a:latin typeface="Arial" pitchFamily="34" charset="0"/>
              <a:cs typeface="Arial" pitchFamily="34" charset="0"/>
            </a:endParaRPr>
          </a:p>
        </p:txBody>
      </p:sp>
      <p:sp>
        <p:nvSpPr>
          <p:cNvPr id="7" name="Richtungspfeil 12">
            <a:extLst>
              <a:ext uri="{FF2B5EF4-FFF2-40B4-BE49-F238E27FC236}">
                <a16:creationId xmlns:a16="http://schemas.microsoft.com/office/drawing/2014/main" id="{FF1A8DC1-064E-4CF9-BFFB-974060175B48}"/>
              </a:ext>
            </a:extLst>
          </p:cNvPr>
          <p:cNvSpPr/>
          <p:nvPr/>
        </p:nvSpPr>
        <p:spPr bwMode="auto">
          <a:xfrm>
            <a:off x="540093" y="2234940"/>
            <a:ext cx="3598440" cy="1512168"/>
          </a:xfrm>
          <a:prstGeom prst="homePlate">
            <a:avLst/>
          </a:prstGeom>
          <a:solidFill>
            <a:srgbClr val="00B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bg1"/>
              </a:solidFill>
              <a:effectLst/>
              <a:latin typeface="Arial" charset="0"/>
              <a:ea typeface="ＭＳ Ｐゴシック" pitchFamily="-32" charset="-128"/>
            </a:endParaRPr>
          </a:p>
        </p:txBody>
      </p:sp>
      <p:sp>
        <p:nvSpPr>
          <p:cNvPr id="8" name="Richtungspfeil 13">
            <a:extLst>
              <a:ext uri="{FF2B5EF4-FFF2-40B4-BE49-F238E27FC236}">
                <a16:creationId xmlns:a16="http://schemas.microsoft.com/office/drawing/2014/main" id="{BCC65EE8-5643-435A-BAF1-806E74204794}"/>
              </a:ext>
            </a:extLst>
          </p:cNvPr>
          <p:cNvSpPr/>
          <p:nvPr/>
        </p:nvSpPr>
        <p:spPr bwMode="auto">
          <a:xfrm>
            <a:off x="8040616" y="2249195"/>
            <a:ext cx="3600000" cy="1512168"/>
          </a:xfrm>
          <a:prstGeom prst="homePlat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normalizeH="0" dirty="0">
              <a:ln>
                <a:noFill/>
              </a:ln>
              <a:solidFill>
                <a:schemeClr val="bg1"/>
              </a:solidFill>
              <a:effectLst/>
              <a:latin typeface="Arial"/>
              <a:ea typeface="ＭＳ Ｐゴシック"/>
            </a:endParaRPr>
          </a:p>
        </p:txBody>
      </p:sp>
      <p:sp>
        <p:nvSpPr>
          <p:cNvPr id="9" name="Richtungspfeil 14">
            <a:extLst>
              <a:ext uri="{FF2B5EF4-FFF2-40B4-BE49-F238E27FC236}">
                <a16:creationId xmlns:a16="http://schemas.microsoft.com/office/drawing/2014/main" id="{DCCB1056-B2A9-4963-8A3F-37CF05C2E020}"/>
              </a:ext>
            </a:extLst>
          </p:cNvPr>
          <p:cNvSpPr/>
          <p:nvPr/>
        </p:nvSpPr>
        <p:spPr bwMode="auto">
          <a:xfrm>
            <a:off x="4296200" y="2249195"/>
            <a:ext cx="3600000" cy="1512168"/>
          </a:xfrm>
          <a:prstGeom prst="homePlate">
            <a:avLst/>
          </a:prstGeom>
          <a:solidFill>
            <a:srgbClr val="0070C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bg1"/>
              </a:solidFill>
              <a:effectLst/>
              <a:latin typeface="Arial" charset="0"/>
              <a:ea typeface="ＭＳ Ｐゴシック" pitchFamily="-32" charset="-128"/>
            </a:endParaRPr>
          </a:p>
        </p:txBody>
      </p:sp>
      <p:sp>
        <p:nvSpPr>
          <p:cNvPr id="10" name="Rechteck 9">
            <a:extLst>
              <a:ext uri="{FF2B5EF4-FFF2-40B4-BE49-F238E27FC236}">
                <a16:creationId xmlns:a16="http://schemas.microsoft.com/office/drawing/2014/main" id="{7B33F62F-ADD3-4FD9-B7FB-C87C76C73970}"/>
              </a:ext>
            </a:extLst>
          </p:cNvPr>
          <p:cNvSpPr/>
          <p:nvPr/>
        </p:nvSpPr>
        <p:spPr bwMode="auto">
          <a:xfrm>
            <a:off x="568669" y="3977988"/>
            <a:ext cx="2863035" cy="504056"/>
          </a:xfrm>
          <a:prstGeom prst="rect">
            <a:avLst/>
          </a:prstGeom>
          <a:solidFill>
            <a:srgbClr val="00B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fr-CH" sz="2400" b="1" normalizeH="0" dirty="0">
                <a:ln>
                  <a:noFill/>
                </a:ln>
                <a:solidFill>
                  <a:schemeClr val="bg1"/>
                </a:solidFill>
                <a:effectLst/>
                <a:latin typeface="Arial"/>
                <a:ea typeface="ＭＳ Ｐゴシック"/>
              </a:rPr>
              <a:t>Règle 1</a:t>
            </a:r>
          </a:p>
        </p:txBody>
      </p:sp>
      <p:sp>
        <p:nvSpPr>
          <p:cNvPr id="11" name="Rechteck 10">
            <a:extLst>
              <a:ext uri="{FF2B5EF4-FFF2-40B4-BE49-F238E27FC236}">
                <a16:creationId xmlns:a16="http://schemas.microsoft.com/office/drawing/2014/main" id="{F9D7E299-A6A7-41F7-8AE9-FFB23D1CD090}"/>
              </a:ext>
            </a:extLst>
          </p:cNvPr>
          <p:cNvSpPr/>
          <p:nvPr/>
        </p:nvSpPr>
        <p:spPr bwMode="auto">
          <a:xfrm>
            <a:off x="8040216" y="3992243"/>
            <a:ext cx="2880320" cy="504056"/>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CH" sz="2400" b="1" normalizeH="0" dirty="0">
                <a:ln>
                  <a:noFill/>
                </a:ln>
                <a:solidFill>
                  <a:schemeClr val="bg1"/>
                </a:solidFill>
                <a:effectLst/>
                <a:latin typeface="Arial"/>
                <a:ea typeface="ＭＳ Ｐゴシック"/>
              </a:rPr>
              <a:t>Règles 3 à 8 </a:t>
            </a:r>
          </a:p>
        </p:txBody>
      </p:sp>
      <p:sp>
        <p:nvSpPr>
          <p:cNvPr id="12" name="Rechteck 11">
            <a:extLst>
              <a:ext uri="{FF2B5EF4-FFF2-40B4-BE49-F238E27FC236}">
                <a16:creationId xmlns:a16="http://schemas.microsoft.com/office/drawing/2014/main" id="{4DB270EF-482C-4AC7-BC34-CB7D2E0E572E}"/>
              </a:ext>
            </a:extLst>
          </p:cNvPr>
          <p:cNvSpPr/>
          <p:nvPr/>
        </p:nvSpPr>
        <p:spPr bwMode="auto">
          <a:xfrm>
            <a:off x="4295800" y="3992243"/>
            <a:ext cx="2880320" cy="504056"/>
          </a:xfrm>
          <a:prstGeom prst="rect">
            <a:avLst/>
          </a:prstGeom>
          <a:solidFill>
            <a:srgbClr val="0070C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CH" sz="2400" b="1" normalizeH="0" dirty="0">
                <a:ln>
                  <a:noFill/>
                </a:ln>
                <a:solidFill>
                  <a:schemeClr val="bg1"/>
                </a:solidFill>
                <a:effectLst/>
                <a:latin typeface="Arial"/>
                <a:ea typeface="ＭＳ Ｐゴシック"/>
              </a:rPr>
              <a:t>Règle 2</a:t>
            </a:r>
          </a:p>
        </p:txBody>
      </p:sp>
      <p:sp>
        <p:nvSpPr>
          <p:cNvPr id="14" name="Textplatzhalter 2">
            <a:extLst>
              <a:ext uri="{FF2B5EF4-FFF2-40B4-BE49-F238E27FC236}">
                <a16:creationId xmlns:a16="http://schemas.microsoft.com/office/drawing/2014/main" id="{1389130E-D7F9-4D52-A86B-B1CEF413986E}"/>
              </a:ext>
            </a:extLst>
          </p:cNvPr>
          <p:cNvSpPr txBox="1">
            <a:spLocks/>
          </p:cNvSpPr>
          <p:nvPr/>
        </p:nvSpPr>
        <p:spPr>
          <a:xfrm>
            <a:off x="549438" y="5010666"/>
            <a:ext cx="11245080" cy="703089"/>
          </a:xfrm>
          <a:prstGeom prst="rect">
            <a:avLst/>
          </a:prstGeom>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noProof="0" dirty="0">
                <a:ln>
                  <a:noFill/>
                </a:ln>
                <a:solidFill>
                  <a:prstClr val="black"/>
                </a:solidFill>
                <a:effectLst/>
                <a:uLnTx/>
                <a:uFillTx/>
              </a:rPr>
              <a:t>Nous respectons les trois étapes prévues. Sans exception. </a:t>
            </a:r>
            <a:endParaRPr kumimoji="0" lang="de-CH" sz="2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noProof="0" dirty="0">
                <a:ln>
                  <a:noFill/>
                </a:ln>
                <a:solidFill>
                  <a:prstClr val="black"/>
                </a:solidFill>
                <a:effectLst/>
                <a:uLnTx/>
                <a:uFillTx/>
              </a:rPr>
              <a:t>Règle 1 et règle 2. Et règles 3 à 8 au cas par cas. </a:t>
            </a:r>
            <a:endParaRPr kumimoji="0" lang="de-CH" sz="2400" b="0" i="0" u="none" strike="noStrike" kern="0" cap="none" spc="0" normalizeH="0" baseline="0" noProof="0" dirty="0">
              <a:ln>
                <a:noFill/>
              </a:ln>
              <a:solidFill>
                <a:prstClr val="black"/>
              </a:solidFill>
              <a:effectLst/>
              <a:uLnTx/>
              <a:uFillTx/>
            </a:endParaRPr>
          </a:p>
          <a:p>
            <a:pPr marL="0" marR="0" lvl="0" indent="0" defTabSz="914400" eaLnBrk="1" fontAlgn="base" latinLnBrk="0" hangingPunct="1">
              <a:lnSpc>
                <a:spcPct val="90000"/>
              </a:lnSpc>
              <a:spcBef>
                <a:spcPct val="0"/>
              </a:spcBef>
              <a:spcAft>
                <a:spcPct val="0"/>
              </a:spcAft>
              <a:buClrTx/>
              <a:buSzTx/>
              <a:buFontTx/>
              <a:buNone/>
              <a:tabLst/>
              <a:defRPr/>
            </a:pPr>
            <a:endParaRPr kumimoji="0" lang="de-CH" sz="2400" b="0" i="0" u="none" strike="noStrike" kern="0" cap="none" spc="0" normalizeH="0" baseline="0" noProof="0" dirty="0">
              <a:ln>
                <a:noFill/>
              </a:ln>
              <a:solidFill>
                <a:prstClr val="black"/>
              </a:solidFill>
              <a:effectLst/>
              <a:uLnTx/>
              <a:uFillTx/>
            </a:endParaRPr>
          </a:p>
        </p:txBody>
      </p:sp>
      <p:sp>
        <p:nvSpPr>
          <p:cNvPr id="16" name="Rechteck 15">
            <a:extLst>
              <a:ext uri="{FF2B5EF4-FFF2-40B4-BE49-F238E27FC236}">
                <a16:creationId xmlns:a16="http://schemas.microsoft.com/office/drawing/2014/main" id="{D59AC3B4-FC17-4478-BAC7-EA9C8A3E6330}"/>
              </a:ext>
            </a:extLst>
          </p:cNvPr>
          <p:cNvSpPr/>
          <p:nvPr/>
        </p:nvSpPr>
        <p:spPr>
          <a:xfrm>
            <a:off x="4439816" y="2760191"/>
            <a:ext cx="2853666" cy="461665"/>
          </a:xfrm>
          <a:prstGeom prst="rect">
            <a:avLst/>
          </a:prstGeom>
        </p:spPr>
        <p:txBody>
          <a:bodyPr wrap="none">
            <a:spAutoFit/>
          </a:bodyPr>
          <a:lstStyle/>
          <a:p>
            <a:r>
              <a:rPr lang="de-CH" sz="2400" b="1" dirty="0">
                <a:solidFill>
                  <a:schemeClr val="bg2"/>
                </a:solidFill>
              </a:rPr>
              <a:t>Ne </a:t>
            </a:r>
            <a:r>
              <a:rPr lang="de-CH" sz="2400" b="1" dirty="0" err="1">
                <a:solidFill>
                  <a:schemeClr val="bg2"/>
                </a:solidFill>
              </a:rPr>
              <a:t>pas</a:t>
            </a:r>
            <a:r>
              <a:rPr lang="de-CH" sz="2400" b="1" dirty="0">
                <a:solidFill>
                  <a:schemeClr val="bg2"/>
                </a:solidFill>
              </a:rPr>
              <a:t> </a:t>
            </a:r>
            <a:r>
              <a:rPr lang="de-CH" sz="2400" b="1" dirty="0" err="1">
                <a:solidFill>
                  <a:schemeClr val="bg2"/>
                </a:solidFill>
              </a:rPr>
              <a:t>improviser</a:t>
            </a:r>
            <a:endParaRPr lang="de-CH" sz="2400" b="1" dirty="0">
              <a:solidFill>
                <a:schemeClr val="bg2"/>
              </a:solidFill>
            </a:endParaRPr>
          </a:p>
        </p:txBody>
      </p:sp>
      <p:sp>
        <p:nvSpPr>
          <p:cNvPr id="17" name="Rechteck 16">
            <a:extLst>
              <a:ext uri="{FF2B5EF4-FFF2-40B4-BE49-F238E27FC236}">
                <a16:creationId xmlns:a16="http://schemas.microsoft.com/office/drawing/2014/main" id="{789B8A86-48A6-46E9-9D04-C9D60F134067}"/>
              </a:ext>
            </a:extLst>
          </p:cNvPr>
          <p:cNvSpPr/>
          <p:nvPr/>
        </p:nvSpPr>
        <p:spPr>
          <a:xfrm>
            <a:off x="8112224" y="2760190"/>
            <a:ext cx="3246402" cy="461665"/>
          </a:xfrm>
          <a:prstGeom prst="rect">
            <a:avLst/>
          </a:prstGeom>
        </p:spPr>
        <p:txBody>
          <a:bodyPr wrap="none">
            <a:spAutoFit/>
          </a:bodyPr>
          <a:lstStyle/>
          <a:p>
            <a:pPr eaLnBrk="0" fontAlgn="base" hangingPunct="0">
              <a:spcBef>
                <a:spcPct val="0"/>
              </a:spcBef>
              <a:spcAft>
                <a:spcPct val="0"/>
              </a:spcAft>
            </a:pPr>
            <a:r>
              <a:rPr lang="fr-CH" sz="2400" b="1" dirty="0">
                <a:solidFill>
                  <a:schemeClr val="bg1"/>
                </a:solidFill>
                <a:ea typeface="ＭＳ Ｐゴシック"/>
              </a:rPr>
              <a:t>Dangers particuliers </a:t>
            </a:r>
          </a:p>
        </p:txBody>
      </p:sp>
      <p:sp>
        <p:nvSpPr>
          <p:cNvPr id="18" name="Rechteck 17">
            <a:extLst>
              <a:ext uri="{FF2B5EF4-FFF2-40B4-BE49-F238E27FC236}">
                <a16:creationId xmlns:a16="http://schemas.microsoft.com/office/drawing/2014/main" id="{7BDE06D9-0AFD-4669-8AC6-79D9436537F8}"/>
              </a:ext>
            </a:extLst>
          </p:cNvPr>
          <p:cNvSpPr/>
          <p:nvPr/>
        </p:nvSpPr>
        <p:spPr>
          <a:xfrm>
            <a:off x="549438" y="2577443"/>
            <a:ext cx="3408040" cy="830997"/>
          </a:xfrm>
          <a:prstGeom prst="rect">
            <a:avLst/>
          </a:prstGeom>
        </p:spPr>
        <p:txBody>
          <a:bodyPr wrap="square">
            <a:spAutoFit/>
          </a:bodyPr>
          <a:lstStyle/>
          <a:p>
            <a:pPr eaLnBrk="0" fontAlgn="base" hangingPunct="0">
              <a:spcBef>
                <a:spcPct val="0"/>
              </a:spcBef>
              <a:spcAft>
                <a:spcPct val="0"/>
              </a:spcAft>
            </a:pPr>
            <a:r>
              <a:rPr lang="fr-CH" sz="2400" b="1" dirty="0">
                <a:solidFill>
                  <a:schemeClr val="bg1"/>
                </a:solidFill>
                <a:ea typeface="ＭＳ Ｐゴシック"/>
              </a:rPr>
              <a:t>Planifier </a:t>
            </a:r>
          </a:p>
          <a:p>
            <a:pPr eaLnBrk="0" fontAlgn="base" hangingPunct="0">
              <a:spcBef>
                <a:spcPct val="0"/>
              </a:spcBef>
              <a:spcAft>
                <a:spcPct val="0"/>
              </a:spcAft>
            </a:pPr>
            <a:r>
              <a:rPr lang="fr-CH" sz="2400" b="1" dirty="0">
                <a:solidFill>
                  <a:schemeClr val="bg1"/>
                </a:solidFill>
              </a:rPr>
              <a:t>consciencieusement </a:t>
            </a:r>
            <a:endParaRPr lang="de-CH" sz="2400" b="1" dirty="0">
              <a:solidFill>
                <a:schemeClr val="bg1"/>
              </a:solidFill>
              <a:latin typeface="Arial" charset="0"/>
              <a:ea typeface="ＭＳ Ｐゴシック" pitchFamily="-32" charset="-128"/>
            </a:endParaRPr>
          </a:p>
        </p:txBody>
      </p:sp>
    </p:spTree>
    <p:extLst>
      <p:ext uri="{BB962C8B-B14F-4D97-AF65-F5344CB8AC3E}">
        <p14:creationId xmlns:p14="http://schemas.microsoft.com/office/powerpoint/2010/main" val="5435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E0174-5A08-41B1-BA2D-29AB45E5461C}"/>
              </a:ext>
            </a:extLst>
          </p:cNvPr>
          <p:cNvSpPr>
            <a:spLocks noGrp="1"/>
          </p:cNvSpPr>
          <p:nvPr>
            <p:ph type="title"/>
          </p:nvPr>
        </p:nvSpPr>
        <p:spPr/>
        <p:txBody>
          <a:bodyPr/>
          <a:lstStyle/>
          <a:p>
            <a:r>
              <a:rPr lang="fr-CH" sz="2800" dirty="0"/>
              <a:t>Règle 1: Nous planifions consciencieusement les travaux de maintenance </a:t>
            </a:r>
            <a:br>
              <a:rPr lang="fr-CH" sz="2800" dirty="0"/>
            </a:br>
            <a:endParaRPr lang="de-CH" sz="2800" dirty="0"/>
          </a:p>
        </p:txBody>
      </p:sp>
      <p:sp>
        <p:nvSpPr>
          <p:cNvPr id="3" name="Datumsplatzhalter 2">
            <a:extLst>
              <a:ext uri="{FF2B5EF4-FFF2-40B4-BE49-F238E27FC236}">
                <a16:creationId xmlns:a16="http://schemas.microsoft.com/office/drawing/2014/main" id="{566609A3-44E0-4B96-A13A-DFC611D33F4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0577EB17-7AD6-46BF-BF9E-9CFD79C17DC9}"/>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AC4E0C24-EA19-4463-8619-10F57B16CCCA}"/>
              </a:ext>
            </a:extLst>
          </p:cNvPr>
          <p:cNvSpPr>
            <a:spLocks noGrp="1"/>
          </p:cNvSpPr>
          <p:nvPr>
            <p:ph type="sldNum" sz="quarter" idx="12"/>
          </p:nvPr>
        </p:nvSpPr>
        <p:spPr/>
        <p:txBody>
          <a:bodyPr/>
          <a:lstStyle/>
          <a:p>
            <a:fld id="{30610E4D-9146-49B5-86AC-7010CE3F736E}" type="slidenum">
              <a:rPr lang="de-CH" smtClean="0"/>
              <a:pPr/>
              <a:t>24</a:t>
            </a:fld>
            <a:endParaRPr lang="de-CH" dirty="0"/>
          </a:p>
        </p:txBody>
      </p:sp>
      <p:pic>
        <p:nvPicPr>
          <p:cNvPr id="6" name="Picture 2">
            <a:extLst>
              <a:ext uri="{FF2B5EF4-FFF2-40B4-BE49-F238E27FC236}">
                <a16:creationId xmlns:a16="http://schemas.microsoft.com/office/drawing/2014/main" id="{53ED5C54-20B1-49F5-9497-CE7B974D7A97}"/>
              </a:ext>
            </a:extLst>
          </p:cNvPr>
          <p:cNvPicPr>
            <a:picLocks/>
          </p:cNvPicPr>
          <p:nvPr/>
        </p:nvPicPr>
        <p:blipFill>
          <a:blip r:embed="rId3" cstate="email">
            <a:extLst>
              <a:ext uri="{28A0092B-C50C-407E-A947-70E740481C1C}">
                <a14:useLocalDpi xmlns:a14="http://schemas.microsoft.com/office/drawing/2010/main" val="0"/>
              </a:ext>
            </a:extLst>
          </a:blip>
          <a:srcRect/>
          <a:stretch>
            <a:fillRect/>
          </a:stretch>
        </p:blipFill>
        <p:spPr>
          <a:xfrm>
            <a:off x="573100" y="1503160"/>
            <a:ext cx="4140000" cy="4788000"/>
          </a:xfrm>
          <a:prstGeom prst="rect">
            <a:avLst/>
          </a:prstGeom>
        </p:spPr>
      </p:pic>
      <p:sp>
        <p:nvSpPr>
          <p:cNvPr id="10" name="Inhaltsplatzhalter 3">
            <a:extLst>
              <a:ext uri="{FF2B5EF4-FFF2-40B4-BE49-F238E27FC236}">
                <a16:creationId xmlns:a16="http://schemas.microsoft.com/office/drawing/2014/main" id="{633480CA-CA1A-4790-AC7F-B7F32B072321}"/>
              </a:ext>
            </a:extLst>
          </p:cNvPr>
          <p:cNvSpPr txBox="1">
            <a:spLocks/>
          </p:cNvSpPr>
          <p:nvPr/>
        </p:nvSpPr>
        <p:spPr>
          <a:xfrm>
            <a:off x="5375920" y="1516063"/>
            <a:ext cx="6264696" cy="3497113"/>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Supérieur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CH" sz="2400" b="1"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J'examine les phénomènes dangereux pouvant apparaître lors des travaux planifiés.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définis des mesures en conséquence.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3095266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E0174-5A08-41B1-BA2D-29AB45E5461C}"/>
              </a:ext>
            </a:extLst>
          </p:cNvPr>
          <p:cNvSpPr>
            <a:spLocks noGrp="1"/>
          </p:cNvSpPr>
          <p:nvPr>
            <p:ph type="title"/>
          </p:nvPr>
        </p:nvSpPr>
        <p:spPr/>
        <p:txBody>
          <a:bodyPr/>
          <a:lstStyle/>
          <a:p>
            <a:r>
              <a:rPr lang="fr-CH" sz="2800" dirty="0"/>
              <a:t>Règle 1: Nous planifions consciencieusement les travaux de maintenance </a:t>
            </a:r>
            <a:br>
              <a:rPr lang="fr-CH" sz="2800" dirty="0"/>
            </a:br>
            <a:endParaRPr lang="de-CH" sz="2800" dirty="0"/>
          </a:p>
        </p:txBody>
      </p:sp>
      <p:sp>
        <p:nvSpPr>
          <p:cNvPr id="3" name="Datumsplatzhalter 2">
            <a:extLst>
              <a:ext uri="{FF2B5EF4-FFF2-40B4-BE49-F238E27FC236}">
                <a16:creationId xmlns:a16="http://schemas.microsoft.com/office/drawing/2014/main" id="{566609A3-44E0-4B96-A13A-DFC611D33F4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0577EB17-7AD6-46BF-BF9E-9CFD79C17DC9}"/>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AC4E0C24-EA19-4463-8619-10F57B16CCCA}"/>
              </a:ext>
            </a:extLst>
          </p:cNvPr>
          <p:cNvSpPr>
            <a:spLocks noGrp="1"/>
          </p:cNvSpPr>
          <p:nvPr>
            <p:ph type="sldNum" sz="quarter" idx="12"/>
          </p:nvPr>
        </p:nvSpPr>
        <p:spPr/>
        <p:txBody>
          <a:bodyPr/>
          <a:lstStyle/>
          <a:p>
            <a:fld id="{30610E4D-9146-49B5-86AC-7010CE3F736E}" type="slidenum">
              <a:rPr lang="de-CH" smtClean="0"/>
              <a:pPr/>
              <a:t>25</a:t>
            </a:fld>
            <a:endParaRPr lang="de-CH" dirty="0"/>
          </a:p>
        </p:txBody>
      </p:sp>
      <p:pic>
        <p:nvPicPr>
          <p:cNvPr id="6" name="Picture 2">
            <a:extLst>
              <a:ext uri="{FF2B5EF4-FFF2-40B4-BE49-F238E27FC236}">
                <a16:creationId xmlns:a16="http://schemas.microsoft.com/office/drawing/2014/main" id="{53ED5C54-20B1-49F5-9497-CE7B974D7A97}"/>
              </a:ext>
            </a:extLst>
          </p:cNvPr>
          <p:cNvPicPr>
            <a:picLocks/>
          </p:cNvPicPr>
          <p:nvPr/>
        </p:nvPicPr>
        <p:blipFill>
          <a:blip r:embed="rId3" cstate="email">
            <a:extLst>
              <a:ext uri="{28A0092B-C50C-407E-A947-70E740481C1C}">
                <a14:useLocalDpi xmlns:a14="http://schemas.microsoft.com/office/drawing/2010/main" val="0"/>
              </a:ext>
            </a:extLst>
          </a:blip>
          <a:srcRect/>
          <a:stretch>
            <a:fillRect/>
          </a:stretch>
        </p:blipFill>
        <p:spPr>
          <a:xfrm>
            <a:off x="573100" y="1503160"/>
            <a:ext cx="4140000" cy="4788000"/>
          </a:xfrm>
          <a:prstGeom prst="rect">
            <a:avLst/>
          </a:prstGeom>
        </p:spPr>
      </p:pic>
      <p:sp>
        <p:nvSpPr>
          <p:cNvPr id="9" name="Inhaltsplatzhalter 3">
            <a:extLst>
              <a:ext uri="{FF2B5EF4-FFF2-40B4-BE49-F238E27FC236}">
                <a16:creationId xmlns:a16="http://schemas.microsoft.com/office/drawing/2014/main" id="{B5E7BB3F-CDDC-4DDD-B040-ED5D38E62275}"/>
              </a:ext>
            </a:extLst>
          </p:cNvPr>
          <p:cNvSpPr txBox="1">
            <a:spLocks/>
          </p:cNvSpPr>
          <p:nvPr/>
        </p:nvSpPr>
        <p:spPr>
          <a:xfrm>
            <a:off x="5375920" y="1516063"/>
            <a:ext cx="6264696" cy="3425105"/>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Travailleur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CH" sz="2400" b="1"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J'apporte mon expérience et mon savoir-faire en matière de sécurité.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1302840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FCBA4D-4B52-40CC-B210-F10FF3BE4F26}"/>
              </a:ext>
            </a:extLst>
          </p:cNvPr>
          <p:cNvSpPr>
            <a:spLocks noGrp="1"/>
          </p:cNvSpPr>
          <p:nvPr>
            <p:ph type="title"/>
          </p:nvPr>
        </p:nvSpPr>
        <p:spPr/>
        <p:txBody>
          <a:bodyPr/>
          <a:lstStyle/>
          <a:p>
            <a:r>
              <a:rPr lang="fr-CH" sz="2800" dirty="0"/>
              <a:t>Le supérieur définit des mesures en conséquence</a:t>
            </a:r>
            <a:endParaRPr lang="de-CH" sz="2800" dirty="0"/>
          </a:p>
        </p:txBody>
      </p:sp>
      <p:sp>
        <p:nvSpPr>
          <p:cNvPr id="3" name="Datumsplatzhalter 2">
            <a:extLst>
              <a:ext uri="{FF2B5EF4-FFF2-40B4-BE49-F238E27FC236}">
                <a16:creationId xmlns:a16="http://schemas.microsoft.com/office/drawing/2014/main" id="{B7ADAC4F-5909-46E4-BF3D-1ABE752D54A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34F6A2CD-8023-41B8-9B17-37A6D46FB28B}"/>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AC3483A1-793E-4614-A047-5DD714813071}"/>
              </a:ext>
            </a:extLst>
          </p:cNvPr>
          <p:cNvSpPr>
            <a:spLocks noGrp="1"/>
          </p:cNvSpPr>
          <p:nvPr>
            <p:ph type="sldNum" sz="quarter" idx="12"/>
          </p:nvPr>
        </p:nvSpPr>
        <p:spPr/>
        <p:txBody>
          <a:bodyPr/>
          <a:lstStyle/>
          <a:p>
            <a:fld id="{30610E4D-9146-49B5-86AC-7010CE3F736E}" type="slidenum">
              <a:rPr lang="de-CH" smtClean="0"/>
              <a:pPr/>
              <a:t>26</a:t>
            </a:fld>
            <a:endParaRPr lang="de-CH" dirty="0"/>
          </a:p>
        </p:txBody>
      </p:sp>
      <p:sp>
        <p:nvSpPr>
          <p:cNvPr id="6" name="Inhaltsplatzhalter 2">
            <a:extLst>
              <a:ext uri="{FF2B5EF4-FFF2-40B4-BE49-F238E27FC236}">
                <a16:creationId xmlns:a16="http://schemas.microsoft.com/office/drawing/2014/main" id="{73030C9D-D45C-4729-9A54-C60C6AA27DBF}"/>
              </a:ext>
            </a:extLst>
          </p:cNvPr>
          <p:cNvSpPr txBox="1">
            <a:spLocks/>
          </p:cNvSpPr>
          <p:nvPr/>
        </p:nvSpPr>
        <p:spPr>
          <a:xfrm>
            <a:off x="473335" y="1268760"/>
            <a:ext cx="11245329" cy="4464496"/>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200000"/>
              </a:lnSpc>
              <a:buClr>
                <a:schemeClr val="accent1"/>
              </a:buClr>
              <a:buSzPct val="60000"/>
              <a:buFont typeface="Wingdings 2" pitchFamily="18" charset="2"/>
              <a:buChar char="¿"/>
              <a:tabLst>
                <a:tab pos="341313" algn="l"/>
              </a:tabLst>
            </a:pPr>
            <a:r>
              <a:rPr lang="fr-CH" sz="2400" dirty="0"/>
              <a:t>Il détermine les phénomènes dangereux. </a:t>
            </a:r>
            <a:endParaRPr lang="de-DE" sz="2400" dirty="0"/>
          </a:p>
          <a:p>
            <a:pPr marL="342900" lvl="1" indent="-342900">
              <a:buClr>
                <a:schemeClr val="accent1"/>
              </a:buClr>
              <a:buSzPct val="60000"/>
              <a:buFont typeface="Wingdings 2" pitchFamily="18" charset="2"/>
              <a:buChar char="¿"/>
              <a:tabLst>
                <a:tab pos="341313" algn="l"/>
              </a:tabLst>
            </a:pPr>
            <a:r>
              <a:rPr lang="fr-CH" sz="2400" dirty="0"/>
              <a:t>Il explique les règles applicables à ses collaborateurs.</a:t>
            </a:r>
            <a:br>
              <a:rPr lang="fr-CH" sz="2400" dirty="0"/>
            </a:br>
            <a:r>
              <a:rPr lang="fr-CH" sz="2400" dirty="0">
                <a:sym typeface="Wingdings"/>
              </a:rPr>
              <a:t></a:t>
            </a:r>
            <a:r>
              <a:rPr lang="fr-CH" sz="2400" dirty="0"/>
              <a:t> Il donne des instructions complémentaires au cas par cas. </a:t>
            </a:r>
            <a:endParaRPr lang="de-DE" sz="2400" dirty="0"/>
          </a:p>
          <a:p>
            <a:pPr marL="342900" lvl="1" indent="-342900">
              <a:lnSpc>
                <a:spcPct val="150000"/>
              </a:lnSpc>
              <a:buClr>
                <a:schemeClr val="accent1"/>
              </a:buClr>
              <a:buSzPct val="60000"/>
              <a:buFont typeface="Wingdings 2" pitchFamily="18" charset="2"/>
              <a:buChar char="¿"/>
              <a:tabLst>
                <a:tab pos="341313" algn="l"/>
              </a:tabLst>
            </a:pPr>
            <a:r>
              <a:rPr lang="fr-CH" sz="2400" dirty="0"/>
              <a:t>Il met à disposition les moyens auxiliaires et les EPI nécessaires. </a:t>
            </a:r>
            <a:endParaRPr lang="de-DE" sz="2400" dirty="0"/>
          </a:p>
          <a:p>
            <a:pPr marL="342900" lvl="1" indent="-342900">
              <a:lnSpc>
                <a:spcPct val="150000"/>
              </a:lnSpc>
              <a:buClr>
                <a:schemeClr val="accent1"/>
              </a:buClr>
              <a:buSzPct val="60000"/>
              <a:buFont typeface="Wingdings 2" pitchFamily="18" charset="2"/>
              <a:buChar char="¿"/>
              <a:tabLst>
                <a:tab pos="341313" algn="l"/>
              </a:tabLst>
            </a:pPr>
            <a:r>
              <a:rPr lang="fr-CH" sz="2400" dirty="0"/>
              <a:t>Il définit le programme de travail. </a:t>
            </a:r>
            <a:endParaRPr lang="de-DE" sz="2400" dirty="0"/>
          </a:p>
          <a:p>
            <a:pPr marL="342900" lvl="1" indent="-342900">
              <a:lnSpc>
                <a:spcPct val="150000"/>
              </a:lnSpc>
              <a:buClr>
                <a:schemeClr val="accent1"/>
              </a:buClr>
              <a:buSzPct val="60000"/>
              <a:buFont typeface="Wingdings 2" pitchFamily="18" charset="2"/>
              <a:buChar char="¿"/>
              <a:tabLst>
                <a:tab pos="341313" algn="l"/>
              </a:tabLst>
            </a:pPr>
            <a:r>
              <a:rPr lang="fr-CH" sz="2400" dirty="0"/>
              <a:t>Il définit les compétences et les responsabilités. </a:t>
            </a:r>
            <a:endParaRPr lang="de-DE" sz="2400" dirty="0"/>
          </a:p>
          <a:p>
            <a:pPr marL="342900" lvl="1" indent="-342900">
              <a:lnSpc>
                <a:spcPct val="150000"/>
              </a:lnSpc>
              <a:buClr>
                <a:schemeClr val="accent1"/>
              </a:buClr>
              <a:buSzPct val="60000"/>
              <a:buFont typeface="Wingdings 2" pitchFamily="18" charset="2"/>
              <a:buChar char="¿"/>
              <a:tabLst>
                <a:tab pos="341313" algn="l"/>
              </a:tabLst>
            </a:pPr>
            <a:r>
              <a:rPr lang="fr-CH" sz="2400" dirty="0"/>
              <a:t>Il confie les travaux à des personnes qualifiées. </a:t>
            </a:r>
            <a:endParaRPr lang="de-DE" sz="2400" dirty="0"/>
          </a:p>
          <a:p>
            <a:pPr marL="342900" lvl="1" indent="-342900">
              <a:lnSpc>
                <a:spcPct val="150000"/>
              </a:lnSpc>
              <a:buClr>
                <a:schemeClr val="accent1"/>
              </a:buClr>
              <a:buSzPct val="60000"/>
              <a:buFont typeface="Wingdings 2" pitchFamily="18" charset="2"/>
              <a:buChar char="¿"/>
              <a:tabLst>
                <a:tab pos="341313" algn="l"/>
              </a:tabLst>
            </a:pPr>
            <a:r>
              <a:rPr lang="fr-CH" sz="2400" dirty="0"/>
              <a:t>Il vérifie régulièrement que le stock de pièces de rechange est complet. </a:t>
            </a:r>
            <a:endParaRPr lang="de-CH" sz="2400" dirty="0"/>
          </a:p>
          <a:p>
            <a:endParaRPr lang="de-CH" sz="2400" dirty="0"/>
          </a:p>
        </p:txBody>
      </p:sp>
    </p:spTree>
    <p:extLst>
      <p:ext uri="{BB962C8B-B14F-4D97-AF65-F5344CB8AC3E}">
        <p14:creationId xmlns:p14="http://schemas.microsoft.com/office/powerpoint/2010/main" val="397654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B7957-3429-42E8-9F8C-94FFD4BEB4C0}"/>
              </a:ext>
            </a:extLst>
          </p:cNvPr>
          <p:cNvSpPr>
            <a:spLocks noGrp="1"/>
          </p:cNvSpPr>
          <p:nvPr>
            <p:ph type="title"/>
          </p:nvPr>
        </p:nvSpPr>
        <p:spPr/>
        <p:txBody>
          <a:bodyPr/>
          <a:lstStyle/>
          <a:p>
            <a:r>
              <a:rPr lang="fr-CH" sz="2800" dirty="0"/>
              <a:t>Règle 2: Nous n'improvisons pas, même en cas de dépannage</a:t>
            </a:r>
            <a:endParaRPr lang="de-CH" sz="2800" dirty="0"/>
          </a:p>
        </p:txBody>
      </p:sp>
      <p:sp>
        <p:nvSpPr>
          <p:cNvPr id="3" name="Datumsplatzhalter 2">
            <a:extLst>
              <a:ext uri="{FF2B5EF4-FFF2-40B4-BE49-F238E27FC236}">
                <a16:creationId xmlns:a16="http://schemas.microsoft.com/office/drawing/2014/main" id="{50AACEFA-C7C1-4B01-995D-4DE8689914AA}"/>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D20C1329-BA44-4C90-9B68-4D9508AB6620}"/>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8B1B9879-6F1C-4786-A666-C7D039BACB48}"/>
              </a:ext>
            </a:extLst>
          </p:cNvPr>
          <p:cNvSpPr>
            <a:spLocks noGrp="1"/>
          </p:cNvSpPr>
          <p:nvPr>
            <p:ph type="sldNum" sz="quarter" idx="12"/>
          </p:nvPr>
        </p:nvSpPr>
        <p:spPr/>
        <p:txBody>
          <a:bodyPr/>
          <a:lstStyle/>
          <a:p>
            <a:fld id="{30610E4D-9146-49B5-86AC-7010CE3F736E}" type="slidenum">
              <a:rPr lang="de-CH" smtClean="0"/>
              <a:pPr/>
              <a:t>27</a:t>
            </a:fld>
            <a:endParaRPr lang="de-CH" dirty="0"/>
          </a:p>
        </p:txBody>
      </p:sp>
      <p:pic>
        <p:nvPicPr>
          <p:cNvPr id="6" name="Bildplatzhalter 6" descr="Clipboard11.jpg">
            <a:extLst>
              <a:ext uri="{FF2B5EF4-FFF2-40B4-BE49-F238E27FC236}">
                <a16:creationId xmlns:a16="http://schemas.microsoft.com/office/drawing/2014/main" id="{9DF21150-8D89-4410-B4AB-602B92D758F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51384" y="1268760"/>
            <a:ext cx="4104705" cy="4792663"/>
          </a:xfrm>
          <a:prstGeom prst="rect">
            <a:avLst/>
          </a:prstGeom>
        </p:spPr>
      </p:pic>
      <p:sp>
        <p:nvSpPr>
          <p:cNvPr id="11" name="Inhaltsplatzhalter 3">
            <a:extLst>
              <a:ext uri="{FF2B5EF4-FFF2-40B4-BE49-F238E27FC236}">
                <a16:creationId xmlns:a16="http://schemas.microsoft.com/office/drawing/2014/main" id="{9B63EE51-464B-45CE-A9C4-5C7266157061}"/>
              </a:ext>
            </a:extLst>
          </p:cNvPr>
          <p:cNvSpPr txBox="1">
            <a:spLocks/>
          </p:cNvSpPr>
          <p:nvPr/>
        </p:nvSpPr>
        <p:spPr>
          <a:xfrm>
            <a:off x="5387607" y="1268760"/>
            <a:ext cx="6269233" cy="4145185"/>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Supérieur</a:t>
            </a:r>
          </a:p>
          <a:p>
            <a:pPr marL="342900" marR="0" lvl="0" indent="-342900" algn="l" defTabSz="914400" rtl="0" eaLnBrk="1" fontAlgn="auto" latinLnBrk="0" hangingPunct="1">
              <a:spcBef>
                <a:spcPts val="0"/>
              </a:spcBef>
              <a:spcAft>
                <a:spcPts val="600"/>
              </a:spcAft>
              <a:buClr>
                <a:srgbClr val="E3362B"/>
              </a:buClr>
              <a:buSzPct val="60000"/>
              <a:buFont typeface="Wingdings 2" pitchFamily="18" charset="2"/>
              <a:buNone/>
              <a:tabLst>
                <a:tab pos="341313" algn="l"/>
              </a:tabLst>
              <a:defRPr/>
            </a:pPr>
            <a:endParaRPr kumimoji="0" lang="fr-CH" sz="1200" b="1"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ne tolère aucune improvisation.</a:t>
            </a:r>
            <a:b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br>
            <a:endParaRPr kumimoji="0" lang="fr-CH" sz="12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En cas de lacunes, je réagis immédiatement.</a:t>
            </a:r>
            <a:b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br>
            <a:endParaRPr kumimoji="0" lang="fr-CH" sz="12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contrôle régulièrement si mes collaborateurs respectent les règles de sécurité.</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2015717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B7957-3429-42E8-9F8C-94FFD4BEB4C0}"/>
              </a:ext>
            </a:extLst>
          </p:cNvPr>
          <p:cNvSpPr>
            <a:spLocks noGrp="1"/>
          </p:cNvSpPr>
          <p:nvPr>
            <p:ph type="title"/>
          </p:nvPr>
        </p:nvSpPr>
        <p:spPr/>
        <p:txBody>
          <a:bodyPr/>
          <a:lstStyle/>
          <a:p>
            <a:r>
              <a:rPr lang="fr-CH" sz="2800" dirty="0"/>
              <a:t>Règle 2: Nous n'improvisons pas, même en cas de dépannage</a:t>
            </a:r>
            <a:endParaRPr lang="de-CH" sz="2800" dirty="0"/>
          </a:p>
        </p:txBody>
      </p:sp>
      <p:sp>
        <p:nvSpPr>
          <p:cNvPr id="3" name="Datumsplatzhalter 2">
            <a:extLst>
              <a:ext uri="{FF2B5EF4-FFF2-40B4-BE49-F238E27FC236}">
                <a16:creationId xmlns:a16="http://schemas.microsoft.com/office/drawing/2014/main" id="{50AACEFA-C7C1-4B01-995D-4DE8689914AA}"/>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D20C1329-BA44-4C90-9B68-4D9508AB6620}"/>
              </a:ext>
            </a:extLst>
          </p:cNvPr>
          <p:cNvSpPr>
            <a:spLocks noGrp="1"/>
          </p:cNvSpPr>
          <p:nvPr>
            <p:ph type="ftr" sz="quarter" idx="11"/>
          </p:nvPr>
        </p:nvSpPr>
        <p:spPr/>
        <p:txBody>
          <a:bodyPr/>
          <a:lstStyle/>
          <a:p>
            <a:r>
              <a:rPr lang="fr-CH" dirty="0"/>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8B1B9879-6F1C-4786-A666-C7D039BACB48}"/>
              </a:ext>
            </a:extLst>
          </p:cNvPr>
          <p:cNvSpPr>
            <a:spLocks noGrp="1"/>
          </p:cNvSpPr>
          <p:nvPr>
            <p:ph type="sldNum" sz="quarter" idx="12"/>
          </p:nvPr>
        </p:nvSpPr>
        <p:spPr/>
        <p:txBody>
          <a:bodyPr/>
          <a:lstStyle/>
          <a:p>
            <a:fld id="{30610E4D-9146-49B5-86AC-7010CE3F736E}" type="slidenum">
              <a:rPr lang="de-CH" smtClean="0"/>
              <a:pPr/>
              <a:t>28</a:t>
            </a:fld>
            <a:endParaRPr lang="de-CH" dirty="0"/>
          </a:p>
        </p:txBody>
      </p:sp>
      <p:pic>
        <p:nvPicPr>
          <p:cNvPr id="6" name="Bildplatzhalter 6" descr="Clipboard11.jpg">
            <a:extLst>
              <a:ext uri="{FF2B5EF4-FFF2-40B4-BE49-F238E27FC236}">
                <a16:creationId xmlns:a16="http://schemas.microsoft.com/office/drawing/2014/main" id="{9DF21150-8D89-4410-B4AB-602B92D758F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51384" y="1268760"/>
            <a:ext cx="4104705" cy="4792663"/>
          </a:xfrm>
          <a:prstGeom prst="rect">
            <a:avLst/>
          </a:prstGeom>
        </p:spPr>
      </p:pic>
      <p:sp>
        <p:nvSpPr>
          <p:cNvPr id="9" name="Inhaltsplatzhalter 3">
            <a:extLst>
              <a:ext uri="{FF2B5EF4-FFF2-40B4-BE49-F238E27FC236}">
                <a16:creationId xmlns:a16="http://schemas.microsoft.com/office/drawing/2014/main" id="{013E8C20-0837-413F-ADCA-53A3C8DE4747}"/>
              </a:ext>
            </a:extLst>
          </p:cNvPr>
          <p:cNvSpPr txBox="1">
            <a:spLocks/>
          </p:cNvSpPr>
          <p:nvPr/>
        </p:nvSpPr>
        <p:spPr>
          <a:xfrm>
            <a:off x="5375920" y="1268760"/>
            <a:ext cx="6264696" cy="4143816"/>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Travailleur </a:t>
            </a:r>
            <a:b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br>
            <a:endParaRPr kumimoji="0" lang="de-DE" sz="2400" b="1"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respecte le plan de travail établi.</a:t>
            </a:r>
            <a:b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br>
            <a:r>
              <a:rPr kumimoji="0" lang="fr-CH" sz="1200" b="0" i="0" u="none" strike="noStrike" kern="1200" cap="none" spc="0" normalizeH="0" baseline="0" noProof="0" dirty="0">
                <a:ln>
                  <a:noFill/>
                </a:ln>
                <a:solidFill>
                  <a:sysClr val="windowText" lastClr="000000"/>
                </a:solidFill>
                <a:effectLst/>
                <a:uLnTx/>
                <a:uFillTx/>
                <a:latin typeface="+mn-lt"/>
                <a:ea typeface="+mn-ea"/>
                <a:cs typeface="Arial" pitchFamily="34" charset="0"/>
              </a:rPr>
              <a:t>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J'utilise les moyens auxiliaires requis.</a:t>
            </a:r>
            <a:b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br>
            <a:endParaRPr kumimoji="0" lang="de-CH" sz="12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porte mes équipements de protection individuelle.</a:t>
            </a:r>
            <a:b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b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defRPr/>
            </a:pPr>
            <a:r>
              <a:rPr kumimoji="0" lang="fr-CH" sz="2400" b="1" i="0" u="none" strike="noStrike" kern="1200" cap="none" spc="0" normalizeH="0" baseline="0" noProof="0" dirty="0">
                <a:ln>
                  <a:noFill/>
                </a:ln>
                <a:solidFill>
                  <a:schemeClr val="accent1"/>
                </a:solidFill>
                <a:effectLst/>
                <a:uLnTx/>
                <a:uFillTx/>
                <a:latin typeface="+mn-lt"/>
                <a:ea typeface="+mn-ea"/>
                <a:cs typeface="Arial" pitchFamily="34" charset="0"/>
              </a:rPr>
              <a:t>En cas de danger, je dis STOP et j'informe mon supérieur. </a:t>
            </a:r>
            <a:endParaRPr kumimoji="0" lang="de-CH" sz="2400" b="0" i="0" u="none" strike="noStrike" kern="1200" cap="none" spc="0" normalizeH="0" baseline="0" noProof="0" dirty="0">
              <a:ln>
                <a:noFill/>
              </a:ln>
              <a:solidFill>
                <a:schemeClr val="accent1"/>
              </a:solidFill>
              <a:effectLst/>
              <a:uLnTx/>
              <a:uFillTx/>
              <a:latin typeface="+mn-lt"/>
              <a:ea typeface="+mn-ea"/>
              <a:cs typeface="Arial" pitchFamily="34" charset="0"/>
            </a:endParaRPr>
          </a:p>
        </p:txBody>
      </p:sp>
    </p:spTree>
    <p:extLst>
      <p:ext uri="{BB962C8B-B14F-4D97-AF65-F5344CB8AC3E}">
        <p14:creationId xmlns:p14="http://schemas.microsoft.com/office/powerpoint/2010/main" val="237393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B4FFA-CA82-48F7-A35E-1F15F6EACD67}"/>
              </a:ext>
            </a:extLst>
          </p:cNvPr>
          <p:cNvSpPr>
            <a:spLocks noGrp="1"/>
          </p:cNvSpPr>
          <p:nvPr>
            <p:ph type="title"/>
          </p:nvPr>
        </p:nvSpPr>
        <p:spPr/>
        <p:txBody>
          <a:bodyPr/>
          <a:lstStyle/>
          <a:p>
            <a:r>
              <a:rPr lang="fr-CH" sz="2800" dirty="0"/>
              <a:t>Concrètement?</a:t>
            </a:r>
            <a:endParaRPr lang="de-CH" sz="2800" dirty="0"/>
          </a:p>
        </p:txBody>
      </p:sp>
      <p:sp>
        <p:nvSpPr>
          <p:cNvPr id="3" name="Datumsplatzhalter 2">
            <a:extLst>
              <a:ext uri="{FF2B5EF4-FFF2-40B4-BE49-F238E27FC236}">
                <a16:creationId xmlns:a16="http://schemas.microsoft.com/office/drawing/2014/main" id="{8E51CF2F-0FE9-4AA6-9635-2248B286B1E3}"/>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116F372D-A1D5-44DD-9E13-F4B0FB02A51E}"/>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E14B13CB-641B-46E5-ACC6-556B98F82A0F}"/>
              </a:ext>
            </a:extLst>
          </p:cNvPr>
          <p:cNvSpPr>
            <a:spLocks noGrp="1"/>
          </p:cNvSpPr>
          <p:nvPr>
            <p:ph type="sldNum" sz="quarter" idx="12"/>
          </p:nvPr>
        </p:nvSpPr>
        <p:spPr/>
        <p:txBody>
          <a:bodyPr/>
          <a:lstStyle/>
          <a:p>
            <a:fld id="{30610E4D-9146-49B5-86AC-7010CE3F736E}" type="slidenum">
              <a:rPr lang="de-CH" smtClean="0"/>
              <a:pPr/>
              <a:t>29</a:t>
            </a:fld>
            <a:endParaRPr lang="de-CH" dirty="0"/>
          </a:p>
        </p:txBody>
      </p:sp>
      <p:sp>
        <p:nvSpPr>
          <p:cNvPr id="7" name="Inhaltsplatzhalter 2">
            <a:extLst>
              <a:ext uri="{FF2B5EF4-FFF2-40B4-BE49-F238E27FC236}">
                <a16:creationId xmlns:a16="http://schemas.microsoft.com/office/drawing/2014/main" id="{9345568B-6565-442A-BD74-680B193B07B8}"/>
              </a:ext>
            </a:extLst>
          </p:cNvPr>
          <p:cNvSpPr txBox="1">
            <a:spLocks/>
          </p:cNvSpPr>
          <p:nvPr/>
        </p:nvSpPr>
        <p:spPr>
          <a:xfrm>
            <a:off x="548480" y="1196752"/>
            <a:ext cx="11089232" cy="4752528"/>
          </a:xfrm>
          <a:prstGeom prst="rect">
            <a:avLst/>
          </a:prstGeom>
        </p:spPr>
        <p:txBody>
          <a:bodyPr vert="horz" lIns="0" tIns="0" rIns="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Nous n'improvisons jamais!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CH" sz="2400" b="1"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veille au </a:t>
            </a:r>
            <a:r>
              <a:rPr kumimoji="0" lang="fr-CH" sz="2400" b="0" i="0" u="none" strike="noStrike" kern="1200" cap="none" spc="0" normalizeH="0" baseline="0" noProof="0" dirty="0">
                <a:ln>
                  <a:noFill/>
                </a:ln>
                <a:solidFill>
                  <a:srgbClr val="FF8200"/>
                </a:solidFill>
                <a:effectLst/>
                <a:uLnTx/>
                <a:uFillTx/>
                <a:latin typeface="+mn-lt"/>
                <a:ea typeface="+mn-ea"/>
                <a:cs typeface="Arial" pitchFamily="34" charset="0"/>
              </a:rPr>
              <a:t>respect</a:t>
            </a:r>
            <a:r>
              <a:rPr kumimoji="0" lang="fr-CH" sz="2400" b="0" i="0" u="none" strike="noStrike" kern="1200" cap="none" spc="0" normalizeH="0" baseline="0" noProof="0" dirty="0">
                <a:ln>
                  <a:noFill/>
                </a:ln>
                <a:solidFill>
                  <a:schemeClr val="accent1"/>
                </a:solidFill>
                <a:effectLst/>
                <a:uLnTx/>
                <a:uFillTx/>
                <a:latin typeface="+mn-lt"/>
                <a:ea typeface="+mn-ea"/>
                <a:cs typeface="Arial" pitchFamily="34" charset="0"/>
              </a:rPr>
              <a:t> des règles de sécurité</a:t>
            </a: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désigne un responsable.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définis le programme de travail et les mesures de sécurité en collaboration avec les intéressés.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J'instruis le personnel tiers.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planifie les premiers secours.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J'utilise les moyens auxiliaires et les EPI </a:t>
            </a: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a:t>
            </a:r>
            <a:r>
              <a:rPr kumimoji="0" lang="fr-CH" sz="2000" b="1" i="0" u="none" strike="noStrike" kern="1200" cap="none" spc="0" normalizeH="0" baseline="0" noProof="0" dirty="0">
                <a:ln>
                  <a:noFill/>
                </a:ln>
                <a:solidFill>
                  <a:sysClr val="windowText" lastClr="000000"/>
                </a:solidFill>
                <a:effectLst/>
                <a:uLnTx/>
                <a:uFillTx/>
                <a:latin typeface="+mn-lt"/>
                <a:ea typeface="+mn-ea"/>
                <a:cs typeface="Arial" pitchFamily="34" charset="0"/>
              </a:rPr>
              <a:t>E</a:t>
            </a: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quipements de </a:t>
            </a:r>
            <a:r>
              <a:rPr kumimoji="0" lang="fr-CH" sz="2000" b="1" i="0" u="none" strike="noStrike" kern="1200" cap="none" spc="0" normalizeH="0" baseline="0" noProof="0" dirty="0">
                <a:ln>
                  <a:noFill/>
                </a:ln>
                <a:solidFill>
                  <a:sysClr val="windowText" lastClr="000000"/>
                </a:solidFill>
                <a:effectLst/>
                <a:uLnTx/>
                <a:uFillTx/>
                <a:latin typeface="+mn-lt"/>
                <a:ea typeface="+mn-ea"/>
                <a:cs typeface="Arial" pitchFamily="34" charset="0"/>
              </a:rPr>
              <a:t>P</a:t>
            </a: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rotection </a:t>
            </a:r>
            <a:r>
              <a:rPr kumimoji="0" lang="fr-CH" sz="2000" b="1" i="0" u="none" strike="noStrike" kern="1200" cap="none" spc="0" normalizeH="0" baseline="0" noProof="0" dirty="0">
                <a:ln>
                  <a:noFill/>
                </a:ln>
                <a:solidFill>
                  <a:sysClr val="windowText" lastClr="000000"/>
                </a:solidFill>
                <a:effectLst/>
                <a:uLnTx/>
                <a:uFillTx/>
                <a:latin typeface="+mn-lt"/>
                <a:ea typeface="+mn-ea"/>
                <a:cs typeface="Arial" pitchFamily="34" charset="0"/>
              </a:rPr>
              <a:t>I</a:t>
            </a: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ndividuelle).</a:t>
            </a: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En cas de situation imprévue, je dis</a:t>
            </a:r>
            <a:r>
              <a:rPr kumimoji="0" lang="fr-CH" sz="2400" b="0" i="0" u="none" strike="noStrike" kern="1200" cap="none" spc="0" normalizeH="0" baseline="0" noProof="0" dirty="0">
                <a:ln>
                  <a:noFill/>
                </a:ln>
                <a:solidFill>
                  <a:srgbClr val="FF0000"/>
                </a:solidFill>
                <a:effectLst/>
                <a:uLnTx/>
                <a:uFillTx/>
                <a:latin typeface="+mn-lt"/>
                <a:ea typeface="+mn-ea"/>
                <a:cs typeface="Arial" pitchFamily="34" charset="0"/>
              </a:rPr>
              <a:t> </a:t>
            </a:r>
            <a:r>
              <a:rPr kumimoji="0" lang="fr-CH" sz="2400" b="1" i="0" u="none" strike="noStrike" kern="1200" cap="none" spc="0" normalizeH="0" baseline="0" noProof="0" dirty="0">
                <a:ln>
                  <a:noFill/>
                </a:ln>
                <a:solidFill>
                  <a:schemeClr val="accent1"/>
                </a:solidFill>
                <a:effectLst/>
                <a:uLnTx/>
                <a:uFillTx/>
                <a:latin typeface="+mn-lt"/>
                <a:ea typeface="+mn-ea"/>
                <a:cs typeface="Arial" pitchFamily="34" charset="0"/>
              </a:rPr>
              <a:t>STOP. </a:t>
            </a:r>
            <a:endParaRPr kumimoji="0" lang="de-CH" sz="2400" b="1" i="0" u="none" strike="noStrike" kern="1200" cap="none" spc="0" normalizeH="0" baseline="0" noProof="0" dirty="0">
              <a:ln>
                <a:noFill/>
              </a:ln>
              <a:solidFill>
                <a:schemeClr val="accent1"/>
              </a:solidFill>
              <a:effectLst/>
              <a:uLnTx/>
              <a:uFillTx/>
              <a:latin typeface="+mn-lt"/>
              <a:ea typeface="+mn-ea"/>
              <a:cs typeface="Arial" pitchFamily="34" charset="0"/>
            </a:endParaRPr>
          </a:p>
        </p:txBody>
      </p:sp>
    </p:spTree>
    <p:extLst>
      <p:ext uri="{BB962C8B-B14F-4D97-AF65-F5344CB8AC3E}">
        <p14:creationId xmlns:p14="http://schemas.microsoft.com/office/powerpoint/2010/main" val="40351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4CE9A1E-436F-4B00-86D8-7AA87FB54C2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a:xfrm>
            <a:off x="552288" y="1447663"/>
            <a:ext cx="8387123" cy="4746152"/>
          </a:xfrm>
          <a:prstGeom prst="rect">
            <a:avLst/>
          </a:prstGeom>
        </p:spPr>
      </p:pic>
      <p:sp>
        <p:nvSpPr>
          <p:cNvPr id="2" name="Titel 1">
            <a:extLst>
              <a:ext uri="{FF2B5EF4-FFF2-40B4-BE49-F238E27FC236}">
                <a16:creationId xmlns:a16="http://schemas.microsoft.com/office/drawing/2014/main" id="{3CF2F0E3-8CDC-42B2-9C9B-0988C2222A65}"/>
              </a:ext>
            </a:extLst>
          </p:cNvPr>
          <p:cNvSpPr>
            <a:spLocks noGrp="1"/>
          </p:cNvSpPr>
          <p:nvPr>
            <p:ph type="title"/>
          </p:nvPr>
        </p:nvSpPr>
        <p:spPr/>
        <p:txBody>
          <a:bodyPr/>
          <a:lstStyle/>
          <a:p>
            <a:r>
              <a:rPr lang="fr-CH" sz="2800" dirty="0"/>
              <a:t>Film sur la responsabilité en matière de sécurité au travail:</a:t>
            </a:r>
            <a:br>
              <a:rPr lang="fr-CH" sz="2800" dirty="0"/>
            </a:br>
            <a:r>
              <a:rPr lang="fr-CH" sz="2800" dirty="0"/>
              <a:t>«Un vendredi noir» </a:t>
            </a:r>
            <a:endParaRPr lang="de-CH" sz="2800" dirty="0"/>
          </a:p>
        </p:txBody>
      </p:sp>
      <p:sp>
        <p:nvSpPr>
          <p:cNvPr id="3" name="Datumsplatzhalter 2">
            <a:extLst>
              <a:ext uri="{FF2B5EF4-FFF2-40B4-BE49-F238E27FC236}">
                <a16:creationId xmlns:a16="http://schemas.microsoft.com/office/drawing/2014/main" id="{EDDC44DD-0A84-4DE2-AE4F-9475B227655E}"/>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1267B2CA-B284-4DD7-9202-37E4EA07E4CD}"/>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E55CEC28-3066-4BB9-811C-A4A27D81BFDE}"/>
              </a:ext>
            </a:extLst>
          </p:cNvPr>
          <p:cNvSpPr>
            <a:spLocks noGrp="1"/>
          </p:cNvSpPr>
          <p:nvPr>
            <p:ph type="sldNum" sz="quarter" idx="12"/>
          </p:nvPr>
        </p:nvSpPr>
        <p:spPr/>
        <p:txBody>
          <a:bodyPr/>
          <a:lstStyle/>
          <a:p>
            <a:fld id="{30610E4D-9146-49B5-86AC-7010CE3F736E}" type="slidenum">
              <a:rPr lang="de-CH" smtClean="0"/>
              <a:pPr/>
              <a:t>3</a:t>
            </a:fld>
            <a:endParaRPr lang="de-CH" dirty="0"/>
          </a:p>
        </p:txBody>
      </p:sp>
    </p:spTree>
    <p:extLst>
      <p:ext uri="{BB962C8B-B14F-4D97-AF65-F5344CB8AC3E}">
        <p14:creationId xmlns:p14="http://schemas.microsoft.com/office/powerpoint/2010/main" val="5696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F76593-E19E-41FC-A43C-20B5622FF3D1}"/>
              </a:ext>
            </a:extLst>
          </p:cNvPr>
          <p:cNvSpPr>
            <a:spLocks noGrp="1"/>
          </p:cNvSpPr>
          <p:nvPr>
            <p:ph type="title"/>
          </p:nvPr>
        </p:nvSpPr>
        <p:spPr/>
        <p:txBody>
          <a:bodyPr/>
          <a:lstStyle/>
          <a:p>
            <a:r>
              <a:rPr lang="fr-CH" sz="2800" dirty="0"/>
              <a:t>Règle 3: Avant le début des travaux, nous arrêtons et sécurisons l'installation</a:t>
            </a:r>
            <a:endParaRPr lang="de-CH" sz="2800" dirty="0"/>
          </a:p>
        </p:txBody>
      </p:sp>
      <p:sp>
        <p:nvSpPr>
          <p:cNvPr id="3" name="Datumsplatzhalter 2">
            <a:extLst>
              <a:ext uri="{FF2B5EF4-FFF2-40B4-BE49-F238E27FC236}">
                <a16:creationId xmlns:a16="http://schemas.microsoft.com/office/drawing/2014/main" id="{1F7FD108-2AAC-480C-8993-73CEE225E39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EF86274E-588A-4262-8293-7811D2003ED5}"/>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A9014534-93A3-4A1C-AD26-7A6C483B9F2C}"/>
              </a:ext>
            </a:extLst>
          </p:cNvPr>
          <p:cNvSpPr>
            <a:spLocks noGrp="1"/>
          </p:cNvSpPr>
          <p:nvPr>
            <p:ph type="sldNum" sz="quarter" idx="12"/>
          </p:nvPr>
        </p:nvSpPr>
        <p:spPr/>
        <p:txBody>
          <a:bodyPr/>
          <a:lstStyle/>
          <a:p>
            <a:fld id="{30610E4D-9146-49B5-86AC-7010CE3F736E}" type="slidenum">
              <a:rPr lang="de-CH" smtClean="0"/>
              <a:pPr/>
              <a:t>30</a:t>
            </a:fld>
            <a:endParaRPr lang="de-CH" dirty="0"/>
          </a:p>
        </p:txBody>
      </p:sp>
      <p:pic>
        <p:nvPicPr>
          <p:cNvPr id="6" name="Picture 3">
            <a:extLst>
              <a:ext uri="{FF2B5EF4-FFF2-40B4-BE49-F238E27FC236}">
                <a16:creationId xmlns:a16="http://schemas.microsoft.com/office/drawing/2014/main" id="{B0ECC78F-5937-4973-9D89-5D26DC48BC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5" y="1557338"/>
            <a:ext cx="4042317" cy="4719818"/>
          </a:xfrm>
          <a:prstGeom prst="rect">
            <a:avLst/>
          </a:prstGeom>
          <a:noFill/>
          <a:ln w="9525">
            <a:noFill/>
            <a:miter lim="800000"/>
            <a:headEnd/>
            <a:tailEnd/>
          </a:ln>
        </p:spPr>
      </p:pic>
      <p:sp>
        <p:nvSpPr>
          <p:cNvPr id="8" name="Inhaltsplatzhalter 3">
            <a:extLst>
              <a:ext uri="{FF2B5EF4-FFF2-40B4-BE49-F238E27FC236}">
                <a16:creationId xmlns:a16="http://schemas.microsoft.com/office/drawing/2014/main" id="{847659D5-3721-42E5-A7CF-51D900B2E5AF}"/>
              </a:ext>
            </a:extLst>
          </p:cNvPr>
          <p:cNvSpPr txBox="1">
            <a:spLocks/>
          </p:cNvSpPr>
          <p:nvPr/>
        </p:nvSpPr>
        <p:spPr>
          <a:xfrm>
            <a:off x="5375920" y="1516063"/>
            <a:ext cx="6264696" cy="3281089"/>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Supérieur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veille à ce que les dispositifs d'arrêt appropriés soient mis à disposition et utilisés conformément aux prescriptions.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66804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F76593-E19E-41FC-A43C-20B5622FF3D1}"/>
              </a:ext>
            </a:extLst>
          </p:cNvPr>
          <p:cNvSpPr>
            <a:spLocks noGrp="1"/>
          </p:cNvSpPr>
          <p:nvPr>
            <p:ph type="title"/>
          </p:nvPr>
        </p:nvSpPr>
        <p:spPr/>
        <p:txBody>
          <a:bodyPr/>
          <a:lstStyle/>
          <a:p>
            <a:r>
              <a:rPr lang="fr-CH" sz="2800" dirty="0"/>
              <a:t>Règle 3: Avant le début des travaux, nous arrêtons et sécurisons l'installation</a:t>
            </a:r>
            <a:endParaRPr lang="de-CH" sz="2800" dirty="0"/>
          </a:p>
        </p:txBody>
      </p:sp>
      <p:sp>
        <p:nvSpPr>
          <p:cNvPr id="3" name="Datumsplatzhalter 2">
            <a:extLst>
              <a:ext uri="{FF2B5EF4-FFF2-40B4-BE49-F238E27FC236}">
                <a16:creationId xmlns:a16="http://schemas.microsoft.com/office/drawing/2014/main" id="{1F7FD108-2AAC-480C-8993-73CEE225E39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EF86274E-588A-4262-8293-7811D2003ED5}"/>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A9014534-93A3-4A1C-AD26-7A6C483B9F2C}"/>
              </a:ext>
            </a:extLst>
          </p:cNvPr>
          <p:cNvSpPr>
            <a:spLocks noGrp="1"/>
          </p:cNvSpPr>
          <p:nvPr>
            <p:ph type="sldNum" sz="quarter" idx="12"/>
          </p:nvPr>
        </p:nvSpPr>
        <p:spPr/>
        <p:txBody>
          <a:bodyPr/>
          <a:lstStyle/>
          <a:p>
            <a:fld id="{30610E4D-9146-49B5-86AC-7010CE3F736E}" type="slidenum">
              <a:rPr lang="de-CH" smtClean="0"/>
              <a:pPr/>
              <a:t>31</a:t>
            </a:fld>
            <a:endParaRPr lang="de-CH" dirty="0"/>
          </a:p>
        </p:txBody>
      </p:sp>
      <p:pic>
        <p:nvPicPr>
          <p:cNvPr id="6" name="Picture 3">
            <a:extLst>
              <a:ext uri="{FF2B5EF4-FFF2-40B4-BE49-F238E27FC236}">
                <a16:creationId xmlns:a16="http://schemas.microsoft.com/office/drawing/2014/main" id="{B0ECC78F-5937-4973-9D89-5D26DC48BC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5" y="1557338"/>
            <a:ext cx="4042317" cy="4719818"/>
          </a:xfrm>
          <a:prstGeom prst="rect">
            <a:avLst/>
          </a:prstGeom>
          <a:noFill/>
          <a:ln w="9525">
            <a:noFill/>
            <a:miter lim="800000"/>
            <a:headEnd/>
            <a:tailEnd/>
          </a:ln>
        </p:spPr>
      </p:pic>
      <p:sp>
        <p:nvSpPr>
          <p:cNvPr id="11" name="Inhaltsplatzhalter 3">
            <a:extLst>
              <a:ext uri="{FF2B5EF4-FFF2-40B4-BE49-F238E27FC236}">
                <a16:creationId xmlns:a16="http://schemas.microsoft.com/office/drawing/2014/main" id="{144BA766-FFB7-41A0-9E53-ECD71547A92E}"/>
              </a:ext>
            </a:extLst>
          </p:cNvPr>
          <p:cNvSpPr txBox="1">
            <a:spLocks/>
          </p:cNvSpPr>
          <p:nvPr/>
        </p:nvSpPr>
        <p:spPr>
          <a:xfrm>
            <a:off x="5375920" y="1516063"/>
            <a:ext cx="6264696" cy="4001169"/>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Travailleur </a:t>
            </a:r>
          </a:p>
          <a:p>
            <a:pPr marL="342900" marR="0" lvl="0" indent="-34290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tab pos="341313" algn="l"/>
              </a:tabLst>
              <a:defRPr/>
            </a:pPr>
            <a:endParaRPr kumimoji="0" lang="de-CH" sz="2400" b="1"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Avant d'intervenir sur une installation: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coupe toutes les énergies et flux de matériaux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sécurise l'installation au moyen de mon cadenas personnel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255174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2BBCB-9070-47F7-93D1-07DAC13FBBE5}"/>
              </a:ext>
            </a:extLst>
          </p:cNvPr>
          <p:cNvSpPr>
            <a:spLocks noGrp="1"/>
          </p:cNvSpPr>
          <p:nvPr>
            <p:ph type="title"/>
          </p:nvPr>
        </p:nvSpPr>
        <p:spPr/>
        <p:txBody>
          <a:bodyPr/>
          <a:lstStyle/>
          <a:p>
            <a:r>
              <a:rPr lang="fr-CH" dirty="0"/>
              <a:t>Règle 3: Consignation et étiquetage </a:t>
            </a:r>
            <a:endParaRPr lang="de-CH" dirty="0"/>
          </a:p>
        </p:txBody>
      </p:sp>
      <p:sp>
        <p:nvSpPr>
          <p:cNvPr id="3" name="Datumsplatzhalter 2">
            <a:extLst>
              <a:ext uri="{FF2B5EF4-FFF2-40B4-BE49-F238E27FC236}">
                <a16:creationId xmlns:a16="http://schemas.microsoft.com/office/drawing/2014/main" id="{D97D11D0-D5A2-422D-B67F-77EA9A808AF3}"/>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DD426EE5-2DB4-4391-AAA9-D00252A6ED10}"/>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4C3DA072-246B-4972-8519-EACDFF817AAF}"/>
              </a:ext>
            </a:extLst>
          </p:cNvPr>
          <p:cNvSpPr>
            <a:spLocks noGrp="1"/>
          </p:cNvSpPr>
          <p:nvPr>
            <p:ph type="sldNum" sz="quarter" idx="12"/>
          </p:nvPr>
        </p:nvSpPr>
        <p:spPr/>
        <p:txBody>
          <a:bodyPr/>
          <a:lstStyle/>
          <a:p>
            <a:fld id="{30610E4D-9146-49B5-86AC-7010CE3F736E}" type="slidenum">
              <a:rPr lang="de-CH" smtClean="0"/>
              <a:pPr/>
              <a:t>32</a:t>
            </a:fld>
            <a:endParaRPr lang="de-CH" dirty="0"/>
          </a:p>
        </p:txBody>
      </p:sp>
      <p:pic>
        <p:nvPicPr>
          <p:cNvPr id="6" name="Picture 2">
            <a:extLst>
              <a:ext uri="{FF2B5EF4-FFF2-40B4-BE49-F238E27FC236}">
                <a16:creationId xmlns:a16="http://schemas.microsoft.com/office/drawing/2014/main" id="{76CAD72C-4190-4D94-B895-7D6E177510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5" y="1993758"/>
            <a:ext cx="3503075" cy="4140000"/>
          </a:xfrm>
          <a:prstGeom prst="rect">
            <a:avLst/>
          </a:prstGeom>
          <a:noFill/>
          <a:ln w="9525">
            <a:noFill/>
            <a:miter lim="800000"/>
            <a:headEnd/>
            <a:tailEnd/>
          </a:ln>
        </p:spPr>
      </p:pic>
      <p:sp>
        <p:nvSpPr>
          <p:cNvPr id="7" name="Rechteck 6">
            <a:extLst>
              <a:ext uri="{FF2B5EF4-FFF2-40B4-BE49-F238E27FC236}">
                <a16:creationId xmlns:a16="http://schemas.microsoft.com/office/drawing/2014/main" id="{0203DE0E-EAD5-458A-AFCD-A683686EBFA3}"/>
              </a:ext>
            </a:extLst>
          </p:cNvPr>
          <p:cNvSpPr/>
          <p:nvPr/>
        </p:nvSpPr>
        <p:spPr>
          <a:xfrm>
            <a:off x="479376" y="1197449"/>
            <a:ext cx="5544616" cy="707886"/>
          </a:xfrm>
          <a:prstGeom prst="rect">
            <a:avLst/>
          </a:prstGeom>
        </p:spPr>
        <p:txBody>
          <a:bodyPr wrap="square">
            <a:spAutoFit/>
          </a:bodyPr>
          <a:lstStyle/>
          <a:p>
            <a:pPr lvl="0"/>
            <a:r>
              <a:rPr lang="fr-CH" sz="2000" b="1" dirty="0"/>
              <a:t>Consignation</a:t>
            </a:r>
            <a:br>
              <a:rPr lang="fr-CH" sz="2000" dirty="0"/>
            </a:br>
            <a:r>
              <a:rPr lang="fr-CH" sz="2000" dirty="0" err="1"/>
              <a:t>Consignation</a:t>
            </a:r>
            <a:r>
              <a:rPr lang="fr-CH" sz="2000" dirty="0"/>
              <a:t> d’un interrupteur de révision </a:t>
            </a:r>
            <a:endParaRPr lang="de-CH" sz="2000" dirty="0"/>
          </a:p>
        </p:txBody>
      </p:sp>
      <p:sp>
        <p:nvSpPr>
          <p:cNvPr id="8" name="Rechteck 7">
            <a:extLst>
              <a:ext uri="{FF2B5EF4-FFF2-40B4-BE49-F238E27FC236}">
                <a16:creationId xmlns:a16="http://schemas.microsoft.com/office/drawing/2014/main" id="{695EEC53-41F7-4081-AE41-493A76BDD9F2}"/>
              </a:ext>
            </a:extLst>
          </p:cNvPr>
          <p:cNvSpPr/>
          <p:nvPr/>
        </p:nvSpPr>
        <p:spPr>
          <a:xfrm>
            <a:off x="6672064" y="1197449"/>
            <a:ext cx="4968552" cy="707886"/>
          </a:xfrm>
          <a:prstGeom prst="rect">
            <a:avLst/>
          </a:prstGeom>
        </p:spPr>
        <p:txBody>
          <a:bodyPr wrap="square">
            <a:spAutoFit/>
          </a:bodyPr>
          <a:lstStyle/>
          <a:p>
            <a:pPr lvl="0"/>
            <a:r>
              <a:rPr lang="fr-CH" sz="2000" b="1" dirty="0"/>
              <a:t>Etiquetage</a:t>
            </a:r>
            <a:br>
              <a:rPr lang="fr-CH" sz="2000" dirty="0"/>
            </a:br>
            <a:r>
              <a:rPr lang="fr-CH" sz="2000" dirty="0" err="1"/>
              <a:t>Etiquetage</a:t>
            </a:r>
            <a:r>
              <a:rPr lang="fr-CH" sz="2000" dirty="0"/>
              <a:t> d’un dispositif de consignation </a:t>
            </a:r>
            <a:endParaRPr lang="de-CH" sz="2000" dirty="0"/>
          </a:p>
        </p:txBody>
      </p:sp>
      <p:pic>
        <p:nvPicPr>
          <p:cNvPr id="9" name="Picture 3">
            <a:extLst>
              <a:ext uri="{FF2B5EF4-FFF2-40B4-BE49-F238E27FC236}">
                <a16:creationId xmlns:a16="http://schemas.microsoft.com/office/drawing/2014/main" id="{0010C6F0-62FC-4A58-A923-2917148053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9933" y="1992469"/>
            <a:ext cx="3573931" cy="4140000"/>
          </a:xfrm>
          <a:prstGeom prst="rect">
            <a:avLst/>
          </a:prstGeom>
          <a:noFill/>
          <a:ln w="9525">
            <a:noFill/>
            <a:miter lim="800000"/>
            <a:headEnd/>
            <a:tailEnd/>
          </a:ln>
        </p:spPr>
      </p:pic>
    </p:spTree>
    <p:extLst>
      <p:ext uri="{BB962C8B-B14F-4D97-AF65-F5344CB8AC3E}">
        <p14:creationId xmlns:p14="http://schemas.microsoft.com/office/powerpoint/2010/main" val="699257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3B9AC02C-5D99-41D0-B9E1-1F69CCE62DC4}"/>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78101" y="1280018"/>
            <a:ext cx="8280922" cy="4684193"/>
          </a:xfrm>
          <a:prstGeom prst="rect">
            <a:avLst/>
          </a:prstGeom>
          <a:noFill/>
          <a:ln w="9525">
            <a:noFill/>
            <a:miter lim="800000"/>
            <a:headEnd/>
            <a:tailEnd/>
          </a:ln>
        </p:spPr>
      </p:pic>
      <p:sp>
        <p:nvSpPr>
          <p:cNvPr id="2" name="Titel 1">
            <a:extLst>
              <a:ext uri="{FF2B5EF4-FFF2-40B4-BE49-F238E27FC236}">
                <a16:creationId xmlns:a16="http://schemas.microsoft.com/office/drawing/2014/main" id="{BDDCA5DD-6C17-465D-830F-90D7E6744BCC}"/>
              </a:ext>
            </a:extLst>
          </p:cNvPr>
          <p:cNvSpPr>
            <a:spLocks noGrp="1"/>
          </p:cNvSpPr>
          <p:nvPr>
            <p:ph type="title"/>
          </p:nvPr>
        </p:nvSpPr>
        <p:spPr/>
        <p:txBody>
          <a:bodyPr/>
          <a:lstStyle/>
          <a:p>
            <a:r>
              <a:rPr lang="fr-CH" sz="2800" dirty="0"/>
              <a:t>Film Napo: «Chacun son verrou!»</a:t>
            </a:r>
            <a:endParaRPr lang="de-CH" sz="2800" dirty="0"/>
          </a:p>
        </p:txBody>
      </p:sp>
      <p:sp>
        <p:nvSpPr>
          <p:cNvPr id="3" name="Datumsplatzhalter 2">
            <a:extLst>
              <a:ext uri="{FF2B5EF4-FFF2-40B4-BE49-F238E27FC236}">
                <a16:creationId xmlns:a16="http://schemas.microsoft.com/office/drawing/2014/main" id="{5FB8FE87-BEF8-4BA0-A8E0-775F34A3D3AA}"/>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4F323625-6702-4632-A461-1DDE73399092}"/>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87F436EA-D5BC-485F-84F4-4FCFBCA86347}"/>
              </a:ext>
            </a:extLst>
          </p:cNvPr>
          <p:cNvSpPr>
            <a:spLocks noGrp="1"/>
          </p:cNvSpPr>
          <p:nvPr>
            <p:ph type="sldNum" sz="quarter" idx="12"/>
          </p:nvPr>
        </p:nvSpPr>
        <p:spPr/>
        <p:txBody>
          <a:bodyPr/>
          <a:lstStyle/>
          <a:p>
            <a:fld id="{30610E4D-9146-49B5-86AC-7010CE3F736E}" type="slidenum">
              <a:rPr lang="de-CH" smtClean="0"/>
              <a:pPr/>
              <a:t>33</a:t>
            </a:fld>
            <a:endParaRPr lang="de-CH" dirty="0"/>
          </a:p>
        </p:txBody>
      </p:sp>
    </p:spTree>
    <p:extLst>
      <p:ext uri="{BB962C8B-B14F-4D97-AF65-F5344CB8AC3E}">
        <p14:creationId xmlns:p14="http://schemas.microsoft.com/office/powerpoint/2010/main" val="2356197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C2138-C5F5-4925-A9D7-6CF703AE0EF9}"/>
              </a:ext>
            </a:extLst>
          </p:cNvPr>
          <p:cNvSpPr>
            <a:spLocks noGrp="1"/>
          </p:cNvSpPr>
          <p:nvPr>
            <p:ph type="title"/>
          </p:nvPr>
        </p:nvSpPr>
        <p:spPr/>
        <p:txBody>
          <a:bodyPr/>
          <a:lstStyle/>
          <a:p>
            <a:r>
              <a:rPr lang="fr-CH" sz="2800" dirty="0"/>
              <a:t>Règle 3: Autres systèmes de consignation</a:t>
            </a:r>
            <a:endParaRPr lang="de-CH" sz="2800" dirty="0"/>
          </a:p>
        </p:txBody>
      </p:sp>
      <p:sp>
        <p:nvSpPr>
          <p:cNvPr id="3" name="Datumsplatzhalter 2">
            <a:extLst>
              <a:ext uri="{FF2B5EF4-FFF2-40B4-BE49-F238E27FC236}">
                <a16:creationId xmlns:a16="http://schemas.microsoft.com/office/drawing/2014/main" id="{206EA542-4E0E-4995-86A2-F3ADE16AF704}"/>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02975E74-8F59-48EB-9819-8263ED084CE8}"/>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CC268742-D49A-401B-8CC5-64D57B36F800}"/>
              </a:ext>
            </a:extLst>
          </p:cNvPr>
          <p:cNvSpPr>
            <a:spLocks noGrp="1"/>
          </p:cNvSpPr>
          <p:nvPr>
            <p:ph type="sldNum" sz="quarter" idx="12"/>
          </p:nvPr>
        </p:nvSpPr>
        <p:spPr/>
        <p:txBody>
          <a:bodyPr/>
          <a:lstStyle/>
          <a:p>
            <a:fld id="{30610E4D-9146-49B5-86AC-7010CE3F736E}" type="slidenum">
              <a:rPr lang="de-CH" smtClean="0"/>
              <a:pPr/>
              <a:t>34</a:t>
            </a:fld>
            <a:endParaRPr lang="de-CH" dirty="0"/>
          </a:p>
        </p:txBody>
      </p:sp>
      <p:pic>
        <p:nvPicPr>
          <p:cNvPr id="6" name="Picture 4">
            <a:extLst>
              <a:ext uri="{FF2B5EF4-FFF2-40B4-BE49-F238E27FC236}">
                <a16:creationId xmlns:a16="http://schemas.microsoft.com/office/drawing/2014/main" id="{6F2BCE6B-3B21-498E-B434-ADB02D0AD3BC}"/>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3924" y="2214282"/>
            <a:ext cx="3960000" cy="3923839"/>
          </a:xfrm>
          <a:prstGeom prst="rect">
            <a:avLst/>
          </a:prstGeom>
          <a:noFill/>
          <a:ln w="9525">
            <a:noFill/>
            <a:miter lim="800000"/>
            <a:headEnd/>
            <a:tailEnd/>
          </a:ln>
        </p:spPr>
      </p:pic>
      <p:pic>
        <p:nvPicPr>
          <p:cNvPr id="7" name="Picture 5">
            <a:extLst>
              <a:ext uri="{FF2B5EF4-FFF2-40B4-BE49-F238E27FC236}">
                <a16:creationId xmlns:a16="http://schemas.microsoft.com/office/drawing/2014/main" id="{88DB8AA4-83F9-4BB1-A5EC-8967D5032332}"/>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60904" y="2216589"/>
            <a:ext cx="4032000" cy="3924000"/>
          </a:xfrm>
          <a:prstGeom prst="rect">
            <a:avLst/>
          </a:prstGeom>
          <a:noFill/>
          <a:ln w="9525">
            <a:noFill/>
            <a:miter lim="800000"/>
            <a:headEnd/>
            <a:tailEnd/>
          </a:ln>
        </p:spPr>
      </p:pic>
      <p:sp>
        <p:nvSpPr>
          <p:cNvPr id="8" name="Rechteck 7">
            <a:extLst>
              <a:ext uri="{FF2B5EF4-FFF2-40B4-BE49-F238E27FC236}">
                <a16:creationId xmlns:a16="http://schemas.microsoft.com/office/drawing/2014/main" id="{D6E35559-88BE-422C-AF48-9E2FCECE0B74}"/>
              </a:ext>
            </a:extLst>
          </p:cNvPr>
          <p:cNvSpPr/>
          <p:nvPr/>
        </p:nvSpPr>
        <p:spPr>
          <a:xfrm>
            <a:off x="445574" y="1340768"/>
            <a:ext cx="6096000" cy="830997"/>
          </a:xfrm>
          <a:prstGeom prst="rect">
            <a:avLst/>
          </a:prstGeom>
        </p:spPr>
        <p:txBody>
          <a:bodyPr>
            <a:spAutoFit/>
          </a:bodyPr>
          <a:lstStyle/>
          <a:p>
            <a:pPr marL="342900" lvl="0" indent="-342900">
              <a:tabLst>
                <a:tab pos="341313" algn="l"/>
              </a:tabLst>
              <a:defRPr/>
            </a:pPr>
            <a:r>
              <a:rPr lang="fr-CH" sz="2400" b="1" dirty="0"/>
              <a:t>Consignation</a:t>
            </a:r>
            <a:r>
              <a:rPr lang="fr-CH" sz="2400" dirty="0"/>
              <a:t> </a:t>
            </a:r>
          </a:p>
          <a:p>
            <a:pPr marL="342900" lvl="0" indent="-342900">
              <a:tabLst>
                <a:tab pos="341313" algn="l"/>
              </a:tabLst>
              <a:defRPr/>
            </a:pPr>
            <a:r>
              <a:rPr lang="fr-CH" sz="2400" dirty="0"/>
              <a:t>Consignation d'une vanne </a:t>
            </a:r>
            <a:endParaRPr lang="de-CH" sz="2400" dirty="0"/>
          </a:p>
        </p:txBody>
      </p:sp>
      <p:sp>
        <p:nvSpPr>
          <p:cNvPr id="9" name="Rechteck 8">
            <a:extLst>
              <a:ext uri="{FF2B5EF4-FFF2-40B4-BE49-F238E27FC236}">
                <a16:creationId xmlns:a16="http://schemas.microsoft.com/office/drawing/2014/main" id="{C3B1841E-8879-4C86-A1C5-7A4A1E0949FA}"/>
              </a:ext>
            </a:extLst>
          </p:cNvPr>
          <p:cNvSpPr/>
          <p:nvPr/>
        </p:nvSpPr>
        <p:spPr>
          <a:xfrm>
            <a:off x="6744072" y="1370382"/>
            <a:ext cx="3935760" cy="830997"/>
          </a:xfrm>
          <a:prstGeom prst="rect">
            <a:avLst/>
          </a:prstGeom>
        </p:spPr>
        <p:txBody>
          <a:bodyPr wrap="square">
            <a:spAutoFit/>
          </a:bodyPr>
          <a:lstStyle/>
          <a:p>
            <a:pPr lvl="0">
              <a:defRPr/>
            </a:pPr>
            <a:r>
              <a:rPr lang="fr-CH" sz="2400" b="1" dirty="0"/>
              <a:t>Consignation </a:t>
            </a:r>
          </a:p>
          <a:p>
            <a:pPr lvl="0">
              <a:defRPr/>
            </a:pPr>
            <a:r>
              <a:rPr lang="fr-CH" sz="2400" dirty="0"/>
              <a:t>Consignation d'une fiche </a:t>
            </a:r>
            <a:endParaRPr lang="de-CH" sz="2400" dirty="0"/>
          </a:p>
        </p:txBody>
      </p:sp>
    </p:spTree>
    <p:extLst>
      <p:ext uri="{BB962C8B-B14F-4D97-AF65-F5344CB8AC3E}">
        <p14:creationId xmlns:p14="http://schemas.microsoft.com/office/powerpoint/2010/main" val="632226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FD229-FD33-47B3-AE60-7D8E1567AA6F}"/>
              </a:ext>
            </a:extLst>
          </p:cNvPr>
          <p:cNvSpPr>
            <a:spLocks noGrp="1"/>
          </p:cNvSpPr>
          <p:nvPr>
            <p:ph type="title"/>
          </p:nvPr>
        </p:nvSpPr>
        <p:spPr/>
        <p:txBody>
          <a:bodyPr/>
          <a:lstStyle/>
          <a:p>
            <a:r>
              <a:rPr lang="fr-CH" sz="2800" dirty="0"/>
              <a:t>Règle 4: Nous neutralisons les énergies résiduelles.</a:t>
            </a:r>
            <a:endParaRPr lang="de-CH" sz="2800" dirty="0"/>
          </a:p>
        </p:txBody>
      </p:sp>
      <p:sp>
        <p:nvSpPr>
          <p:cNvPr id="3" name="Datumsplatzhalter 2">
            <a:extLst>
              <a:ext uri="{FF2B5EF4-FFF2-40B4-BE49-F238E27FC236}">
                <a16:creationId xmlns:a16="http://schemas.microsoft.com/office/drawing/2014/main" id="{00384916-D94E-4052-B07F-1DB68C52474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FE1A02C2-5FF5-467E-9540-B6DE7FDFE9D7}"/>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43A3DA2C-EEA5-4C24-B37E-52361812CE2C}"/>
              </a:ext>
            </a:extLst>
          </p:cNvPr>
          <p:cNvSpPr>
            <a:spLocks noGrp="1"/>
          </p:cNvSpPr>
          <p:nvPr>
            <p:ph type="sldNum" sz="quarter" idx="12"/>
          </p:nvPr>
        </p:nvSpPr>
        <p:spPr/>
        <p:txBody>
          <a:bodyPr/>
          <a:lstStyle/>
          <a:p>
            <a:fld id="{30610E4D-9146-49B5-86AC-7010CE3F736E}" type="slidenum">
              <a:rPr lang="de-CH" smtClean="0"/>
              <a:pPr/>
              <a:t>35</a:t>
            </a:fld>
            <a:endParaRPr lang="de-CH" dirty="0"/>
          </a:p>
        </p:txBody>
      </p:sp>
      <p:pic>
        <p:nvPicPr>
          <p:cNvPr id="6" name="Picture 2" descr="P:\Ablagen\ProLiv_Kampagnen\300107_Maintenance\11 Fotosammlung, Bildmaterial\Fotos Hertling Sept 2011\v745 1.jpg">
            <a:extLst>
              <a:ext uri="{FF2B5EF4-FFF2-40B4-BE49-F238E27FC236}">
                <a16:creationId xmlns:a16="http://schemas.microsoft.com/office/drawing/2014/main" id="{152AB66B-7411-476D-8CDE-FF2AC7C476EF}"/>
              </a:ext>
            </a:extLst>
          </p:cNvPr>
          <p:cNvPicPr>
            <a:picLocks/>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1384" y="1308230"/>
            <a:ext cx="4104705" cy="4792663"/>
          </a:xfrm>
          <a:prstGeom prst="rect">
            <a:avLst/>
          </a:prstGeom>
          <a:noFill/>
        </p:spPr>
      </p:pic>
      <p:sp>
        <p:nvSpPr>
          <p:cNvPr id="10" name="Inhaltsplatzhalter 3">
            <a:extLst>
              <a:ext uri="{FF2B5EF4-FFF2-40B4-BE49-F238E27FC236}">
                <a16:creationId xmlns:a16="http://schemas.microsoft.com/office/drawing/2014/main" id="{7DFD2F76-4836-40DD-A85C-D067AC462861}"/>
              </a:ext>
            </a:extLst>
          </p:cNvPr>
          <p:cNvSpPr txBox="1">
            <a:spLocks/>
          </p:cNvSpPr>
          <p:nvPr/>
        </p:nvSpPr>
        <p:spPr>
          <a:xfrm>
            <a:off x="5375920" y="1291594"/>
            <a:ext cx="6264696" cy="4792661"/>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Supérieur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définis le mode de neutralisation des énergies résiduelles.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J'autorise les travaux sur des installations en marche uniquement si elles sont pourvues d'un dispositif de marche particulière.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3728425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FD229-FD33-47B3-AE60-7D8E1567AA6F}"/>
              </a:ext>
            </a:extLst>
          </p:cNvPr>
          <p:cNvSpPr>
            <a:spLocks noGrp="1"/>
          </p:cNvSpPr>
          <p:nvPr>
            <p:ph type="title"/>
          </p:nvPr>
        </p:nvSpPr>
        <p:spPr/>
        <p:txBody>
          <a:bodyPr/>
          <a:lstStyle/>
          <a:p>
            <a:r>
              <a:rPr lang="fr-CH" sz="2800" dirty="0"/>
              <a:t>Règle 4: Nous neutralisons les énergies résiduelles.</a:t>
            </a:r>
            <a:endParaRPr lang="de-CH" sz="2800" dirty="0"/>
          </a:p>
        </p:txBody>
      </p:sp>
      <p:sp>
        <p:nvSpPr>
          <p:cNvPr id="3" name="Datumsplatzhalter 2">
            <a:extLst>
              <a:ext uri="{FF2B5EF4-FFF2-40B4-BE49-F238E27FC236}">
                <a16:creationId xmlns:a16="http://schemas.microsoft.com/office/drawing/2014/main" id="{00384916-D94E-4052-B07F-1DB68C52474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FE1A02C2-5FF5-467E-9540-B6DE7FDFE9D7}"/>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43A3DA2C-EEA5-4C24-B37E-52361812CE2C}"/>
              </a:ext>
            </a:extLst>
          </p:cNvPr>
          <p:cNvSpPr>
            <a:spLocks noGrp="1"/>
          </p:cNvSpPr>
          <p:nvPr>
            <p:ph type="sldNum" sz="quarter" idx="12"/>
          </p:nvPr>
        </p:nvSpPr>
        <p:spPr/>
        <p:txBody>
          <a:bodyPr/>
          <a:lstStyle/>
          <a:p>
            <a:fld id="{30610E4D-9146-49B5-86AC-7010CE3F736E}" type="slidenum">
              <a:rPr lang="de-CH" smtClean="0"/>
              <a:pPr/>
              <a:t>36</a:t>
            </a:fld>
            <a:endParaRPr lang="de-CH" dirty="0"/>
          </a:p>
        </p:txBody>
      </p:sp>
      <p:pic>
        <p:nvPicPr>
          <p:cNvPr id="6" name="Picture 2" descr="P:\Ablagen\ProLiv_Kampagnen\300107_Maintenance\11 Fotosammlung, Bildmaterial\Fotos Hertling Sept 2011\v745 1.jpg">
            <a:extLst>
              <a:ext uri="{FF2B5EF4-FFF2-40B4-BE49-F238E27FC236}">
                <a16:creationId xmlns:a16="http://schemas.microsoft.com/office/drawing/2014/main" id="{152AB66B-7411-476D-8CDE-FF2AC7C476EF}"/>
              </a:ext>
            </a:extLst>
          </p:cNvPr>
          <p:cNvPicPr>
            <a:picLocks/>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1384" y="1308230"/>
            <a:ext cx="4104705" cy="4792663"/>
          </a:xfrm>
          <a:prstGeom prst="rect">
            <a:avLst/>
          </a:prstGeom>
          <a:noFill/>
        </p:spPr>
      </p:pic>
      <p:sp>
        <p:nvSpPr>
          <p:cNvPr id="9" name="Inhaltsplatzhalter 3">
            <a:extLst>
              <a:ext uri="{FF2B5EF4-FFF2-40B4-BE49-F238E27FC236}">
                <a16:creationId xmlns:a16="http://schemas.microsoft.com/office/drawing/2014/main" id="{C0E69C0F-174D-44E4-9237-781F12096ED1}"/>
              </a:ext>
            </a:extLst>
          </p:cNvPr>
          <p:cNvSpPr txBox="1">
            <a:spLocks/>
          </p:cNvSpPr>
          <p:nvPr/>
        </p:nvSpPr>
        <p:spPr>
          <a:xfrm>
            <a:off x="5375921" y="1303213"/>
            <a:ext cx="6264695" cy="4792661"/>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Travailleur </a:t>
            </a:r>
          </a:p>
          <a:p>
            <a:pPr marL="342900" marR="0" lvl="0" indent="-342900" algn="l" defTabSz="914400" rtl="0" eaLnBrk="1" fontAlgn="auto" latinLnBrk="0" hangingPunct="1">
              <a:lnSpc>
                <a:spcPct val="100000"/>
              </a:lnSpc>
              <a:spcBef>
                <a:spcPts val="0"/>
              </a:spcBef>
              <a:spcAft>
                <a:spcPts val="600"/>
              </a:spcAft>
              <a:buClrTx/>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Je dis STOP lorsque je détecte des énergies résiduelles (par ex. une charge en hauteur non sécurisée).</a:t>
            </a:r>
            <a:b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b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J'interviens sur une installation en marche uniquement si elle est pourvue d'un dispositif de marche particulière (par ex. une commande de validation). </a:t>
            </a: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41057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FD229-FD33-47B3-AE60-7D8E1567AA6F}"/>
              </a:ext>
            </a:extLst>
          </p:cNvPr>
          <p:cNvSpPr>
            <a:spLocks noGrp="1"/>
          </p:cNvSpPr>
          <p:nvPr>
            <p:ph type="title"/>
          </p:nvPr>
        </p:nvSpPr>
        <p:spPr/>
        <p:txBody>
          <a:bodyPr/>
          <a:lstStyle/>
          <a:p>
            <a:r>
              <a:rPr lang="fr-CH" sz="2800" dirty="0"/>
              <a:t>Règle 4: Nous neutralisons les énergies résiduelles.</a:t>
            </a:r>
            <a:endParaRPr lang="de-CH" sz="2800" dirty="0"/>
          </a:p>
        </p:txBody>
      </p:sp>
      <p:sp>
        <p:nvSpPr>
          <p:cNvPr id="3" name="Datumsplatzhalter 2">
            <a:extLst>
              <a:ext uri="{FF2B5EF4-FFF2-40B4-BE49-F238E27FC236}">
                <a16:creationId xmlns:a16="http://schemas.microsoft.com/office/drawing/2014/main" id="{00384916-D94E-4052-B07F-1DB68C52474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FE1A02C2-5FF5-467E-9540-B6DE7FDFE9D7}"/>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43A3DA2C-EEA5-4C24-B37E-52361812CE2C}"/>
              </a:ext>
            </a:extLst>
          </p:cNvPr>
          <p:cNvSpPr>
            <a:spLocks noGrp="1"/>
          </p:cNvSpPr>
          <p:nvPr>
            <p:ph type="sldNum" sz="quarter" idx="12"/>
          </p:nvPr>
        </p:nvSpPr>
        <p:spPr/>
        <p:txBody>
          <a:bodyPr/>
          <a:lstStyle/>
          <a:p>
            <a:fld id="{30610E4D-9146-49B5-86AC-7010CE3F736E}" type="slidenum">
              <a:rPr lang="de-CH" smtClean="0"/>
              <a:pPr/>
              <a:t>37</a:t>
            </a:fld>
            <a:endParaRPr lang="de-CH" dirty="0"/>
          </a:p>
        </p:txBody>
      </p:sp>
      <p:pic>
        <p:nvPicPr>
          <p:cNvPr id="6" name="Picture 2" descr="P:\Ablagen\ProLiv_Kampagnen\300107_Maintenance\11 Fotosammlung, Bildmaterial\Fotos Hertling Sept 2011\v745 1.jpg">
            <a:extLst>
              <a:ext uri="{FF2B5EF4-FFF2-40B4-BE49-F238E27FC236}">
                <a16:creationId xmlns:a16="http://schemas.microsoft.com/office/drawing/2014/main" id="{152AB66B-7411-476D-8CDE-FF2AC7C476EF}"/>
              </a:ext>
            </a:extLst>
          </p:cNvPr>
          <p:cNvPicPr>
            <a:picLock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1384" y="1308230"/>
            <a:ext cx="4104705" cy="4792663"/>
          </a:xfrm>
          <a:prstGeom prst="rect">
            <a:avLst/>
          </a:prstGeom>
          <a:noFill/>
        </p:spPr>
      </p:pic>
      <p:sp>
        <p:nvSpPr>
          <p:cNvPr id="10" name="Inhaltsplatzhalter 3">
            <a:extLst>
              <a:ext uri="{FF2B5EF4-FFF2-40B4-BE49-F238E27FC236}">
                <a16:creationId xmlns:a16="http://schemas.microsoft.com/office/drawing/2014/main" id="{4CE605AA-9F29-4E67-B380-18DA19A3FC46}"/>
              </a:ext>
            </a:extLst>
          </p:cNvPr>
          <p:cNvSpPr txBox="1">
            <a:spLocks/>
          </p:cNvSpPr>
          <p:nvPr/>
        </p:nvSpPr>
        <p:spPr>
          <a:xfrm>
            <a:off x="5375920" y="1308230"/>
            <a:ext cx="6264696" cy="4001169"/>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Charges suspendues non sécurisées </a:t>
            </a: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Pression hydraulique ou pneumatique </a:t>
            </a: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Ressorts sous contrainte </a:t>
            </a: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Energies thermiques </a:t>
            </a: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Energies chimiques </a:t>
            </a: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Energies électriques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489453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DEAEE-D5D7-4B9F-823E-649CA9E3F915}"/>
              </a:ext>
            </a:extLst>
          </p:cNvPr>
          <p:cNvSpPr>
            <a:spLocks noGrp="1"/>
          </p:cNvSpPr>
          <p:nvPr>
            <p:ph type="title"/>
          </p:nvPr>
        </p:nvSpPr>
        <p:spPr/>
        <p:txBody>
          <a:bodyPr/>
          <a:lstStyle/>
          <a:p>
            <a:r>
              <a:rPr lang="fr-CH" sz="2800" dirty="0"/>
              <a:t>Règle 4: Travaux sur une machine en marche (ordre de priorité)</a:t>
            </a:r>
            <a:endParaRPr lang="de-CH" sz="2800" dirty="0"/>
          </a:p>
        </p:txBody>
      </p:sp>
      <p:sp>
        <p:nvSpPr>
          <p:cNvPr id="3" name="Datumsplatzhalter 2">
            <a:extLst>
              <a:ext uri="{FF2B5EF4-FFF2-40B4-BE49-F238E27FC236}">
                <a16:creationId xmlns:a16="http://schemas.microsoft.com/office/drawing/2014/main" id="{A7A6EED2-CFF3-49B0-9400-8D692F2E931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A2B37AA7-BF9C-4C6F-9E66-2269E8CD6832}"/>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C9E01CE6-0F91-4ECA-B283-180F7DA7C46B}"/>
              </a:ext>
            </a:extLst>
          </p:cNvPr>
          <p:cNvSpPr>
            <a:spLocks noGrp="1"/>
          </p:cNvSpPr>
          <p:nvPr>
            <p:ph type="sldNum" sz="quarter" idx="12"/>
          </p:nvPr>
        </p:nvSpPr>
        <p:spPr/>
        <p:txBody>
          <a:bodyPr/>
          <a:lstStyle/>
          <a:p>
            <a:fld id="{30610E4D-9146-49B5-86AC-7010CE3F736E}" type="slidenum">
              <a:rPr lang="de-CH" smtClean="0"/>
              <a:pPr/>
              <a:t>38</a:t>
            </a:fld>
            <a:endParaRPr lang="de-CH" dirty="0"/>
          </a:p>
        </p:txBody>
      </p:sp>
      <p:sp>
        <p:nvSpPr>
          <p:cNvPr id="7" name="Rechteck 6">
            <a:extLst>
              <a:ext uri="{FF2B5EF4-FFF2-40B4-BE49-F238E27FC236}">
                <a16:creationId xmlns:a16="http://schemas.microsoft.com/office/drawing/2014/main" id="{578161DB-B338-44D5-8152-D912C713D6D7}"/>
              </a:ext>
            </a:extLst>
          </p:cNvPr>
          <p:cNvSpPr/>
          <p:nvPr/>
        </p:nvSpPr>
        <p:spPr>
          <a:xfrm>
            <a:off x="1682389" y="2546974"/>
            <a:ext cx="9958226"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tx1"/>
                </a:solidFill>
              </a:rPr>
              <a:t>Priorité 2: </a:t>
            </a:r>
            <a:r>
              <a:rPr lang="fr-CH" sz="2400" dirty="0">
                <a:solidFill>
                  <a:schemeClr val="tx1"/>
                </a:solidFill>
              </a:rPr>
              <a:t>Maintenance sur une machine en marche uniquement avec les dispositifs de protection nécessaires </a:t>
            </a:r>
          </a:p>
        </p:txBody>
      </p:sp>
      <p:sp>
        <p:nvSpPr>
          <p:cNvPr id="8" name="Rechteck 7">
            <a:extLst>
              <a:ext uri="{FF2B5EF4-FFF2-40B4-BE49-F238E27FC236}">
                <a16:creationId xmlns:a16="http://schemas.microsoft.com/office/drawing/2014/main" id="{5D2040F2-5BD1-41DF-8C66-4251C141A186}"/>
              </a:ext>
            </a:extLst>
          </p:cNvPr>
          <p:cNvSpPr/>
          <p:nvPr/>
        </p:nvSpPr>
        <p:spPr>
          <a:xfrm>
            <a:off x="1685365" y="5085184"/>
            <a:ext cx="9955249"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tx1"/>
                </a:solidFill>
              </a:rPr>
              <a:t>Priorité 4: </a:t>
            </a:r>
            <a:r>
              <a:rPr lang="fr-CH" sz="2400" dirty="0">
                <a:solidFill>
                  <a:schemeClr val="tx1"/>
                </a:solidFill>
              </a:rPr>
              <a:t>Maintenance sans aucun dispositif de protection uniquement si des mesures spéciales ont été prises </a:t>
            </a:r>
          </a:p>
        </p:txBody>
      </p:sp>
      <p:sp>
        <p:nvSpPr>
          <p:cNvPr id="9" name="Rechteck 8">
            <a:extLst>
              <a:ext uri="{FF2B5EF4-FFF2-40B4-BE49-F238E27FC236}">
                <a16:creationId xmlns:a16="http://schemas.microsoft.com/office/drawing/2014/main" id="{D0F0E207-E556-4004-89D1-12F559AC5688}"/>
              </a:ext>
            </a:extLst>
          </p:cNvPr>
          <p:cNvSpPr/>
          <p:nvPr/>
        </p:nvSpPr>
        <p:spPr>
          <a:xfrm>
            <a:off x="1682388" y="3815935"/>
            <a:ext cx="9958226"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tx1"/>
                </a:solidFill>
              </a:rPr>
              <a:t>Priorité 3: </a:t>
            </a:r>
            <a:r>
              <a:rPr lang="fr-CH" sz="2400" dirty="0">
                <a:solidFill>
                  <a:schemeClr val="tx1"/>
                </a:solidFill>
              </a:rPr>
              <a:t>Maintenance sans dispositifs de protection uniquement si la machine est pourvue d'une commande de marche particulière </a:t>
            </a:r>
          </a:p>
        </p:txBody>
      </p:sp>
      <p:sp>
        <p:nvSpPr>
          <p:cNvPr id="10" name="Rechteck 9">
            <a:extLst>
              <a:ext uri="{FF2B5EF4-FFF2-40B4-BE49-F238E27FC236}">
                <a16:creationId xmlns:a16="http://schemas.microsoft.com/office/drawing/2014/main" id="{E57E34F0-F919-473B-AE2A-2DC5B6E46FF4}"/>
              </a:ext>
            </a:extLst>
          </p:cNvPr>
          <p:cNvSpPr/>
          <p:nvPr/>
        </p:nvSpPr>
        <p:spPr>
          <a:xfrm>
            <a:off x="1682388" y="1268760"/>
            <a:ext cx="9958227"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50000"/>
                  </a:schemeClr>
                </a:solidFill>
              </a:rPr>
              <a:t>Priorité 1: </a:t>
            </a:r>
            <a:r>
              <a:rPr lang="fr-CH" sz="2400" dirty="0">
                <a:solidFill>
                  <a:schemeClr val="bg1">
                    <a:lumMod val="50000"/>
                  </a:schemeClr>
                </a:solidFill>
              </a:rPr>
              <a:t>Maintenance uniquement si aucun danger ne provient de la machine </a:t>
            </a:r>
            <a:r>
              <a:rPr lang="fr-CH" sz="2400" dirty="0">
                <a:solidFill>
                  <a:schemeClr val="bg1">
                    <a:lumMod val="50000"/>
                  </a:schemeClr>
                </a:solidFill>
                <a:sym typeface="Wingdings"/>
              </a:rPr>
              <a:t> Règle 3</a:t>
            </a:r>
            <a:r>
              <a:rPr lang="fr-CH" sz="2400" dirty="0">
                <a:solidFill>
                  <a:schemeClr val="bg1">
                    <a:lumMod val="50000"/>
                  </a:schemeClr>
                </a:solidFill>
              </a:rPr>
              <a:t> </a:t>
            </a:r>
            <a:endParaRPr lang="de-CH" sz="2400" dirty="0">
              <a:solidFill>
                <a:schemeClr val="bg1">
                  <a:lumMod val="50000"/>
                </a:schemeClr>
              </a:solidFill>
            </a:endParaRPr>
          </a:p>
        </p:txBody>
      </p:sp>
      <p:sp>
        <p:nvSpPr>
          <p:cNvPr id="11" name="Pfeil nach unten 9">
            <a:extLst>
              <a:ext uri="{FF2B5EF4-FFF2-40B4-BE49-F238E27FC236}">
                <a16:creationId xmlns:a16="http://schemas.microsoft.com/office/drawing/2014/main" id="{6D288D52-FD19-498B-8EF3-4AD34CB10247}"/>
              </a:ext>
            </a:extLst>
          </p:cNvPr>
          <p:cNvSpPr/>
          <p:nvPr/>
        </p:nvSpPr>
        <p:spPr>
          <a:xfrm>
            <a:off x="530261" y="1268761"/>
            <a:ext cx="1008112" cy="4968552"/>
          </a:xfrm>
          <a:prstGeom prst="downArrow">
            <a:avLst/>
          </a:prstGeom>
          <a:solidFill>
            <a:srgbClr val="FF8200"/>
          </a:solidFill>
          <a:ln w="285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CH" sz="2400" b="1" dirty="0">
                <a:solidFill>
                  <a:schemeClr val="bg1"/>
                </a:solidFill>
              </a:rPr>
              <a:t>Danger croissant </a:t>
            </a:r>
            <a:endParaRPr lang="de-CH" sz="2400" b="1" dirty="0">
              <a:solidFill>
                <a:schemeClr val="bg1"/>
              </a:solidFill>
            </a:endParaRPr>
          </a:p>
        </p:txBody>
      </p:sp>
    </p:spTree>
    <p:extLst>
      <p:ext uri="{BB962C8B-B14F-4D97-AF65-F5344CB8AC3E}">
        <p14:creationId xmlns:p14="http://schemas.microsoft.com/office/powerpoint/2010/main" val="1238455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86A51-1295-4BFC-9162-77B7E1DFE884}"/>
              </a:ext>
            </a:extLst>
          </p:cNvPr>
          <p:cNvSpPr>
            <a:spLocks noGrp="1"/>
          </p:cNvSpPr>
          <p:nvPr>
            <p:ph type="title"/>
          </p:nvPr>
        </p:nvSpPr>
        <p:spPr/>
        <p:txBody>
          <a:bodyPr/>
          <a:lstStyle/>
          <a:p>
            <a:r>
              <a:rPr lang="fr-CH" sz="2800" dirty="0"/>
              <a:t>Règle 4: Travaux sur une machine en marche (marche particulière)</a:t>
            </a:r>
            <a:endParaRPr lang="de-CH" sz="2800" dirty="0"/>
          </a:p>
        </p:txBody>
      </p:sp>
      <p:sp>
        <p:nvSpPr>
          <p:cNvPr id="3" name="Datumsplatzhalter 2">
            <a:extLst>
              <a:ext uri="{FF2B5EF4-FFF2-40B4-BE49-F238E27FC236}">
                <a16:creationId xmlns:a16="http://schemas.microsoft.com/office/drawing/2014/main" id="{191ADC6F-3791-4DDF-82EB-F1463A12879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C9E5B80D-53AC-4F7F-962B-8566F6351783}"/>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BC716738-B2FE-445E-B104-2A19F990BCC8}"/>
              </a:ext>
            </a:extLst>
          </p:cNvPr>
          <p:cNvSpPr>
            <a:spLocks noGrp="1"/>
          </p:cNvSpPr>
          <p:nvPr>
            <p:ph type="sldNum" sz="quarter" idx="12"/>
          </p:nvPr>
        </p:nvSpPr>
        <p:spPr/>
        <p:txBody>
          <a:bodyPr/>
          <a:lstStyle/>
          <a:p>
            <a:fld id="{30610E4D-9146-49B5-86AC-7010CE3F736E}" type="slidenum">
              <a:rPr lang="de-CH" smtClean="0"/>
              <a:pPr/>
              <a:t>39</a:t>
            </a:fld>
            <a:endParaRPr lang="de-CH" dirty="0"/>
          </a:p>
        </p:txBody>
      </p:sp>
      <p:pic>
        <p:nvPicPr>
          <p:cNvPr id="6" name="Picture 2">
            <a:extLst>
              <a:ext uri="{FF2B5EF4-FFF2-40B4-BE49-F238E27FC236}">
                <a16:creationId xmlns:a16="http://schemas.microsoft.com/office/drawing/2014/main" id="{B99A13C6-429A-4C11-89B4-452A65C2AA18}"/>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594" y="2413584"/>
            <a:ext cx="3240000" cy="3672000"/>
          </a:xfrm>
          <a:prstGeom prst="rect">
            <a:avLst/>
          </a:prstGeom>
          <a:noFill/>
          <a:ln w="9525">
            <a:noFill/>
            <a:miter lim="800000"/>
            <a:headEnd/>
            <a:tailEnd/>
          </a:ln>
        </p:spPr>
      </p:pic>
      <p:pic>
        <p:nvPicPr>
          <p:cNvPr id="7" name="Picture 2">
            <a:extLst>
              <a:ext uri="{FF2B5EF4-FFF2-40B4-BE49-F238E27FC236}">
                <a16:creationId xmlns:a16="http://schemas.microsoft.com/office/drawing/2014/main" id="{076181DC-C4A8-47D7-8F45-CD6387D7C422}"/>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8408" y="2413380"/>
            <a:ext cx="3240000" cy="3672000"/>
          </a:xfrm>
          <a:prstGeom prst="rect">
            <a:avLst/>
          </a:prstGeom>
          <a:noFill/>
          <a:ln w="9525">
            <a:noFill/>
            <a:miter lim="800000"/>
            <a:headEnd/>
            <a:tailEnd/>
          </a:ln>
        </p:spPr>
      </p:pic>
      <p:sp>
        <p:nvSpPr>
          <p:cNvPr id="8" name="Rechteck 7">
            <a:extLst>
              <a:ext uri="{FF2B5EF4-FFF2-40B4-BE49-F238E27FC236}">
                <a16:creationId xmlns:a16="http://schemas.microsoft.com/office/drawing/2014/main" id="{1E89FE56-C683-4611-88E5-CF4AA643FC5C}"/>
              </a:ext>
            </a:extLst>
          </p:cNvPr>
          <p:cNvSpPr/>
          <p:nvPr/>
        </p:nvSpPr>
        <p:spPr>
          <a:xfrm>
            <a:off x="434263" y="1588814"/>
            <a:ext cx="4158246" cy="830997"/>
          </a:xfrm>
          <a:prstGeom prst="rect">
            <a:avLst/>
          </a:prstGeom>
        </p:spPr>
        <p:txBody>
          <a:bodyPr wrap="square">
            <a:spAutoFit/>
          </a:bodyPr>
          <a:lstStyle/>
          <a:p>
            <a:pPr marL="342900" lvl="0" indent="-342900">
              <a:tabLst>
                <a:tab pos="341313" algn="l"/>
              </a:tabLst>
              <a:defRPr/>
            </a:pPr>
            <a:r>
              <a:rPr lang="fr-CH" sz="2400" b="1" dirty="0"/>
              <a:t>Commande de validation </a:t>
            </a:r>
          </a:p>
          <a:p>
            <a:pPr marL="342900" lvl="0" indent="-342900">
              <a:tabLst>
                <a:tab pos="341313" algn="l"/>
              </a:tabLst>
              <a:defRPr/>
            </a:pPr>
            <a:r>
              <a:rPr lang="fr-CH" sz="2400" b="1" dirty="0"/>
              <a:t>à trois positions </a:t>
            </a:r>
            <a:endParaRPr lang="de-CH" sz="2400" b="1" dirty="0"/>
          </a:p>
        </p:txBody>
      </p:sp>
      <p:sp>
        <p:nvSpPr>
          <p:cNvPr id="9" name="Rechteck 8">
            <a:extLst>
              <a:ext uri="{FF2B5EF4-FFF2-40B4-BE49-F238E27FC236}">
                <a16:creationId xmlns:a16="http://schemas.microsoft.com/office/drawing/2014/main" id="{FF508D24-B3EA-4106-B67C-812BF67F3A37}"/>
              </a:ext>
            </a:extLst>
          </p:cNvPr>
          <p:cNvSpPr/>
          <p:nvPr/>
        </p:nvSpPr>
        <p:spPr>
          <a:xfrm>
            <a:off x="6672064" y="1588814"/>
            <a:ext cx="4392488" cy="461665"/>
          </a:xfrm>
          <a:prstGeom prst="rect">
            <a:avLst/>
          </a:prstGeom>
        </p:spPr>
        <p:txBody>
          <a:bodyPr wrap="square">
            <a:spAutoFit/>
          </a:bodyPr>
          <a:lstStyle/>
          <a:p>
            <a:r>
              <a:rPr lang="fr-CH" sz="2400" b="1" dirty="0"/>
              <a:t>Commande à impulsion</a:t>
            </a:r>
            <a:endParaRPr lang="de-CH" sz="2400" dirty="0"/>
          </a:p>
        </p:txBody>
      </p:sp>
    </p:spTree>
    <p:extLst>
      <p:ext uri="{BB962C8B-B14F-4D97-AF65-F5344CB8AC3E}">
        <p14:creationId xmlns:p14="http://schemas.microsoft.com/office/powerpoint/2010/main" val="149824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F4F7B-1F95-4D2C-A41F-AB847511BF21}"/>
              </a:ext>
            </a:extLst>
          </p:cNvPr>
          <p:cNvSpPr>
            <a:spLocks noGrp="1"/>
          </p:cNvSpPr>
          <p:nvPr>
            <p:ph type="title"/>
          </p:nvPr>
        </p:nvSpPr>
        <p:spPr/>
        <p:txBody>
          <a:bodyPr/>
          <a:lstStyle/>
          <a:p>
            <a:r>
              <a:rPr lang="fr-CH" sz="2800" dirty="0"/>
              <a:t>Etre conscient que l</a:t>
            </a:r>
            <a:r>
              <a:rPr lang="fr-FR" sz="2800" dirty="0"/>
              <a:t>a maintenance peut être une activité dangereuse</a:t>
            </a:r>
            <a:endParaRPr lang="de-CH" sz="2800" dirty="0"/>
          </a:p>
        </p:txBody>
      </p:sp>
      <p:sp>
        <p:nvSpPr>
          <p:cNvPr id="3" name="Datumsplatzhalter 2">
            <a:extLst>
              <a:ext uri="{FF2B5EF4-FFF2-40B4-BE49-F238E27FC236}">
                <a16:creationId xmlns:a16="http://schemas.microsoft.com/office/drawing/2014/main" id="{20B7EC33-0DF5-4994-8BDF-8EB1934D0625}"/>
              </a:ext>
            </a:extLst>
          </p:cNvPr>
          <p:cNvSpPr>
            <a:spLocks noGrp="1"/>
          </p:cNvSpPr>
          <p:nvPr>
            <p:ph type="dt" sz="half" idx="10"/>
          </p:nvPr>
        </p:nvSpPr>
        <p:spPr/>
        <p:txBody>
          <a:bodyPr/>
          <a:lstStyle/>
          <a:p>
            <a:fld id="{5949DD4C-A2A5-45D7-8FC7-71E9089F31B7}" type="datetime1">
              <a:rPr lang="de-CH" smtClean="0"/>
              <a:pPr/>
              <a:t>16.10.2018</a:t>
            </a:fld>
            <a:endParaRPr lang="de-CH" dirty="0"/>
          </a:p>
        </p:txBody>
      </p:sp>
      <p:sp>
        <p:nvSpPr>
          <p:cNvPr id="4" name="Fußzeilenplatzhalter 3">
            <a:extLst>
              <a:ext uri="{FF2B5EF4-FFF2-40B4-BE49-F238E27FC236}">
                <a16:creationId xmlns:a16="http://schemas.microsoft.com/office/drawing/2014/main" id="{248094ED-64AB-42DF-993E-F521E33DF986}"/>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33394FC6-0C9B-4914-A9C6-287C536F2E49}"/>
              </a:ext>
            </a:extLst>
          </p:cNvPr>
          <p:cNvSpPr>
            <a:spLocks noGrp="1"/>
          </p:cNvSpPr>
          <p:nvPr>
            <p:ph type="sldNum" sz="quarter" idx="12"/>
          </p:nvPr>
        </p:nvSpPr>
        <p:spPr/>
        <p:txBody>
          <a:bodyPr/>
          <a:lstStyle/>
          <a:p>
            <a:fld id="{30610E4D-9146-49B5-86AC-7010CE3F736E}" type="slidenum">
              <a:rPr lang="de-CH" smtClean="0"/>
              <a:pPr/>
              <a:t>4</a:t>
            </a:fld>
            <a:endParaRPr lang="de-CH" dirty="0"/>
          </a:p>
        </p:txBody>
      </p:sp>
      <p:sp>
        <p:nvSpPr>
          <p:cNvPr id="6" name="Inhaltsplatzhalter 2">
            <a:extLst>
              <a:ext uri="{FF2B5EF4-FFF2-40B4-BE49-F238E27FC236}">
                <a16:creationId xmlns:a16="http://schemas.microsoft.com/office/drawing/2014/main" id="{9CBE6E71-2D1B-4F73-B72C-767DD1F01A05}"/>
              </a:ext>
            </a:extLst>
          </p:cNvPr>
          <p:cNvSpPr txBox="1">
            <a:spLocks/>
          </p:cNvSpPr>
          <p:nvPr/>
        </p:nvSpPr>
        <p:spPr>
          <a:xfrm>
            <a:off x="501650" y="1599183"/>
            <a:ext cx="11138966" cy="1768920"/>
          </a:xfrm>
          <a:prstGeom prst="rect">
            <a:avLst/>
          </a:prstGeom>
        </p:spPr>
        <p:txBody>
          <a:bodyPr>
            <a:norm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buClr>
                <a:srgbClr val="FF8200"/>
              </a:buClr>
              <a:buSzPct val="60000"/>
              <a:buFont typeface="Wingdings 2" panose="05020102010507070707" pitchFamily="18" charset="2"/>
              <a:buChar char="®"/>
            </a:pPr>
            <a:r>
              <a:rPr lang="fr-CH" sz="2400" dirty="0"/>
              <a:t>Il se produit encore une centaine d'accidents professionnels mortels chaque année. </a:t>
            </a:r>
          </a:p>
          <a:p>
            <a:pPr marL="268288" indent="-268288">
              <a:buClr>
                <a:srgbClr val="FF8200"/>
              </a:buClr>
              <a:buSzPct val="60000"/>
              <a:buFont typeface="Wingdings 2" panose="05020102010507070707" pitchFamily="18" charset="2"/>
              <a:buChar char="®"/>
            </a:pPr>
            <a:r>
              <a:rPr lang="fr-CH" sz="2400" dirty="0"/>
              <a:t>Les travaux de maintenance sur les machines et les installations industrielles représentent une dizaine d'accidents mortels. </a:t>
            </a:r>
          </a:p>
          <a:p>
            <a:pPr>
              <a:buFont typeface="Arial" panose="020B0604020202020204" pitchFamily="34" charset="0"/>
              <a:buNone/>
            </a:pPr>
            <a:endParaRPr lang="de-CH" sz="2400" dirty="0"/>
          </a:p>
        </p:txBody>
      </p:sp>
      <p:sp>
        <p:nvSpPr>
          <p:cNvPr id="7" name="Textfeld 6">
            <a:extLst>
              <a:ext uri="{FF2B5EF4-FFF2-40B4-BE49-F238E27FC236}">
                <a16:creationId xmlns:a16="http://schemas.microsoft.com/office/drawing/2014/main" id="{6A999847-CB60-463C-B214-D805AB02B31A}"/>
              </a:ext>
            </a:extLst>
          </p:cNvPr>
          <p:cNvSpPr txBox="1"/>
          <p:nvPr/>
        </p:nvSpPr>
        <p:spPr>
          <a:xfrm>
            <a:off x="557384" y="3471391"/>
            <a:ext cx="11138966" cy="1569660"/>
          </a:xfrm>
          <a:prstGeom prst="rect">
            <a:avLst/>
          </a:prstGeom>
          <a:noFill/>
        </p:spPr>
        <p:txBody>
          <a:bodyPr wrap="square" rtlCol="0">
            <a:spAutoFit/>
          </a:bodyPr>
          <a:lstStyle/>
          <a:p>
            <a:pPr algn="ctr"/>
            <a:r>
              <a:rPr lang="fr-CH" sz="9600" dirty="0">
                <a:sym typeface="Wingdings 2"/>
              </a:rPr>
              <a:t></a:t>
            </a:r>
            <a:endParaRPr lang="de-CH" sz="9600" dirty="0"/>
          </a:p>
        </p:txBody>
      </p:sp>
      <p:sp>
        <p:nvSpPr>
          <p:cNvPr id="8" name="Textfeld 7">
            <a:extLst>
              <a:ext uri="{FF2B5EF4-FFF2-40B4-BE49-F238E27FC236}">
                <a16:creationId xmlns:a16="http://schemas.microsoft.com/office/drawing/2014/main" id="{F2161D1B-C625-4780-B491-9E83B3696546}"/>
              </a:ext>
            </a:extLst>
          </p:cNvPr>
          <p:cNvSpPr txBox="1"/>
          <p:nvPr/>
        </p:nvSpPr>
        <p:spPr>
          <a:xfrm>
            <a:off x="501650" y="5415607"/>
            <a:ext cx="11138966" cy="461665"/>
          </a:xfrm>
          <a:prstGeom prst="rect">
            <a:avLst/>
          </a:prstGeom>
          <a:noFill/>
        </p:spPr>
        <p:txBody>
          <a:bodyPr wrap="square" rtlCol="0">
            <a:spAutoFit/>
          </a:bodyPr>
          <a:lstStyle/>
          <a:p>
            <a:pPr algn="ctr"/>
            <a:r>
              <a:rPr lang="fr-CH" sz="2400" b="1" dirty="0">
                <a:solidFill>
                  <a:schemeClr val="accent1"/>
                </a:solidFill>
              </a:rPr>
              <a:t>Nous voulons faire changer les choses! </a:t>
            </a:r>
          </a:p>
        </p:txBody>
      </p:sp>
    </p:spTree>
    <p:extLst>
      <p:ext uri="{BB962C8B-B14F-4D97-AF65-F5344CB8AC3E}">
        <p14:creationId xmlns:p14="http://schemas.microsoft.com/office/powerpoint/2010/main" val="1405956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81824-7555-4CC4-84CF-0DBD77623F7B}"/>
              </a:ext>
            </a:extLst>
          </p:cNvPr>
          <p:cNvSpPr>
            <a:spLocks noGrp="1"/>
          </p:cNvSpPr>
          <p:nvPr>
            <p:ph type="title"/>
          </p:nvPr>
        </p:nvSpPr>
        <p:spPr/>
        <p:txBody>
          <a:bodyPr/>
          <a:lstStyle/>
          <a:p>
            <a:r>
              <a:rPr lang="fr-CH" sz="2800" dirty="0"/>
              <a:t>Règle 5: Nous prenons des mesures pour éviter les chutes. </a:t>
            </a:r>
            <a:endParaRPr lang="de-CH" sz="2800" dirty="0"/>
          </a:p>
        </p:txBody>
      </p:sp>
      <p:sp>
        <p:nvSpPr>
          <p:cNvPr id="3" name="Datumsplatzhalter 2">
            <a:extLst>
              <a:ext uri="{FF2B5EF4-FFF2-40B4-BE49-F238E27FC236}">
                <a16:creationId xmlns:a16="http://schemas.microsoft.com/office/drawing/2014/main" id="{D2D06E5A-FB2E-40AF-8DCF-C8E53250E5B5}"/>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A6CC192B-CDC2-4BEE-80C5-85DEEE070B08}"/>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9120E8EF-CAD4-4C08-83FE-B502620585FB}"/>
              </a:ext>
            </a:extLst>
          </p:cNvPr>
          <p:cNvSpPr>
            <a:spLocks noGrp="1"/>
          </p:cNvSpPr>
          <p:nvPr>
            <p:ph type="sldNum" sz="quarter" idx="12"/>
          </p:nvPr>
        </p:nvSpPr>
        <p:spPr/>
        <p:txBody>
          <a:bodyPr/>
          <a:lstStyle/>
          <a:p>
            <a:fld id="{30610E4D-9146-49B5-86AC-7010CE3F736E}" type="slidenum">
              <a:rPr lang="de-CH" smtClean="0"/>
              <a:pPr/>
              <a:t>40</a:t>
            </a:fld>
            <a:endParaRPr lang="de-CH" dirty="0"/>
          </a:p>
        </p:txBody>
      </p:sp>
      <p:pic>
        <p:nvPicPr>
          <p:cNvPr id="6" name="Bildplatzhalter 10" descr="DSC00327.jpg">
            <a:extLst>
              <a:ext uri="{FF2B5EF4-FFF2-40B4-BE49-F238E27FC236}">
                <a16:creationId xmlns:a16="http://schemas.microsoft.com/office/drawing/2014/main" id="{8E6D24BF-47D0-48F9-A646-F6D6A77B1AE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51384" y="1268760"/>
            <a:ext cx="4104705" cy="4792663"/>
          </a:xfrm>
          <a:prstGeom prst="rect">
            <a:avLst/>
          </a:prstGeom>
        </p:spPr>
      </p:pic>
      <p:sp>
        <p:nvSpPr>
          <p:cNvPr id="8" name="Inhaltsplatzhalter 3">
            <a:extLst>
              <a:ext uri="{FF2B5EF4-FFF2-40B4-BE49-F238E27FC236}">
                <a16:creationId xmlns:a16="http://schemas.microsoft.com/office/drawing/2014/main" id="{F2FFCCE7-C9A0-4F90-8E8D-6CA4074B1C14}"/>
              </a:ext>
            </a:extLst>
          </p:cNvPr>
          <p:cNvSpPr txBox="1">
            <a:spLocks/>
          </p:cNvSpPr>
          <p:nvPr/>
        </p:nvSpPr>
        <p:spPr>
          <a:xfrm>
            <a:off x="5375920" y="1268763"/>
            <a:ext cx="6264696" cy="4032446"/>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Supérieur </a:t>
            </a:r>
          </a:p>
          <a:p>
            <a:pPr marL="342900" marR="0" lvl="0" indent="-342900" algn="l" defTabSz="914400" rtl="0" eaLnBrk="1" fontAlgn="auto" latinLnBrk="0" hangingPunct="1">
              <a:lnSpc>
                <a:spcPct val="100000"/>
              </a:lnSpc>
              <a:spcBef>
                <a:spcPts val="0"/>
              </a:spcBef>
              <a:spcAft>
                <a:spcPts val="600"/>
              </a:spcAft>
              <a:buClrTx/>
              <a:buSzPct val="60000"/>
              <a:buFont typeface="Wingdings 2" pitchFamily="18" charset="2"/>
              <a:buChar char="¿"/>
              <a:tabLst>
                <a:tab pos="341313" algn="l"/>
              </a:tabLst>
              <a:defRPr/>
            </a:pPr>
            <a:endParaRPr kumimoji="0" lang="de-DE"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veille à ce que les postes de travail en hauteur soient sûrs et accessibles en toute sécurité.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Je ne tolère aucune improvisation! </a:t>
            </a:r>
          </a:p>
          <a:p>
            <a:pPr marL="342900" marR="0" lvl="0" indent="-342900" algn="l" defTabSz="914400" rtl="0" eaLnBrk="1" fontAlgn="auto" latinLnBrk="0" hangingPunct="1">
              <a:lnSpc>
                <a:spcPct val="100000"/>
              </a:lnSpc>
              <a:spcBef>
                <a:spcPts val="0"/>
              </a:spcBef>
              <a:spcAft>
                <a:spcPts val="600"/>
              </a:spcAft>
              <a:buClrTx/>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DE"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1736095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81824-7555-4CC4-84CF-0DBD77623F7B}"/>
              </a:ext>
            </a:extLst>
          </p:cNvPr>
          <p:cNvSpPr>
            <a:spLocks noGrp="1"/>
          </p:cNvSpPr>
          <p:nvPr>
            <p:ph type="title"/>
          </p:nvPr>
        </p:nvSpPr>
        <p:spPr/>
        <p:txBody>
          <a:bodyPr/>
          <a:lstStyle/>
          <a:p>
            <a:r>
              <a:rPr lang="fr-CH" sz="2800" dirty="0"/>
              <a:t>Règle 5: Nous prenons des mesures pour éviter les chutes. </a:t>
            </a:r>
            <a:endParaRPr lang="de-CH" sz="2800" dirty="0"/>
          </a:p>
        </p:txBody>
      </p:sp>
      <p:sp>
        <p:nvSpPr>
          <p:cNvPr id="3" name="Datumsplatzhalter 2">
            <a:extLst>
              <a:ext uri="{FF2B5EF4-FFF2-40B4-BE49-F238E27FC236}">
                <a16:creationId xmlns:a16="http://schemas.microsoft.com/office/drawing/2014/main" id="{D2D06E5A-FB2E-40AF-8DCF-C8E53250E5B5}"/>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A6CC192B-CDC2-4BEE-80C5-85DEEE070B08}"/>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9120E8EF-CAD4-4C08-83FE-B502620585FB}"/>
              </a:ext>
            </a:extLst>
          </p:cNvPr>
          <p:cNvSpPr>
            <a:spLocks noGrp="1"/>
          </p:cNvSpPr>
          <p:nvPr>
            <p:ph type="sldNum" sz="quarter" idx="12"/>
          </p:nvPr>
        </p:nvSpPr>
        <p:spPr/>
        <p:txBody>
          <a:bodyPr/>
          <a:lstStyle/>
          <a:p>
            <a:fld id="{30610E4D-9146-49B5-86AC-7010CE3F736E}" type="slidenum">
              <a:rPr lang="de-CH" smtClean="0"/>
              <a:pPr/>
              <a:t>41</a:t>
            </a:fld>
            <a:endParaRPr lang="de-CH" dirty="0"/>
          </a:p>
        </p:txBody>
      </p:sp>
      <p:pic>
        <p:nvPicPr>
          <p:cNvPr id="6" name="Bildplatzhalter 10" descr="DSC00327.jpg">
            <a:extLst>
              <a:ext uri="{FF2B5EF4-FFF2-40B4-BE49-F238E27FC236}">
                <a16:creationId xmlns:a16="http://schemas.microsoft.com/office/drawing/2014/main" id="{8E6D24BF-47D0-48F9-A646-F6D6A77B1AE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51384" y="1268760"/>
            <a:ext cx="4104705" cy="4792663"/>
          </a:xfrm>
          <a:prstGeom prst="rect">
            <a:avLst/>
          </a:prstGeom>
        </p:spPr>
      </p:pic>
      <p:sp>
        <p:nvSpPr>
          <p:cNvPr id="10" name="Inhaltsplatzhalter 3">
            <a:extLst>
              <a:ext uri="{FF2B5EF4-FFF2-40B4-BE49-F238E27FC236}">
                <a16:creationId xmlns:a16="http://schemas.microsoft.com/office/drawing/2014/main" id="{71F137E6-D71E-4A70-87CB-398966A96F0C}"/>
              </a:ext>
            </a:extLst>
          </p:cNvPr>
          <p:cNvSpPr txBox="1">
            <a:spLocks/>
          </p:cNvSpPr>
          <p:nvPr/>
        </p:nvSpPr>
        <p:spPr>
          <a:xfrm>
            <a:off x="5375920" y="1268763"/>
            <a:ext cx="6264696" cy="4104454"/>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Travailleur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DE"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En cas de risque de chute, je dis STOP!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Je travaille uniquement avec les moyens auxiliaires appropriés.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DE"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14490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18707-58EB-401C-BD44-60BBBA10EB4B}"/>
              </a:ext>
            </a:extLst>
          </p:cNvPr>
          <p:cNvSpPr>
            <a:spLocks noGrp="1"/>
          </p:cNvSpPr>
          <p:nvPr>
            <p:ph type="title"/>
          </p:nvPr>
        </p:nvSpPr>
        <p:spPr/>
        <p:txBody>
          <a:bodyPr/>
          <a:lstStyle/>
          <a:p>
            <a:r>
              <a:rPr lang="fr-CH" sz="2800" dirty="0"/>
              <a:t>Règle 5: Prévenir les chutes (ordre de priorité)</a:t>
            </a:r>
            <a:endParaRPr lang="de-CH" sz="2800" dirty="0"/>
          </a:p>
        </p:txBody>
      </p:sp>
      <p:sp>
        <p:nvSpPr>
          <p:cNvPr id="3" name="Datumsplatzhalter 2">
            <a:extLst>
              <a:ext uri="{FF2B5EF4-FFF2-40B4-BE49-F238E27FC236}">
                <a16:creationId xmlns:a16="http://schemas.microsoft.com/office/drawing/2014/main" id="{63215179-EF31-42E7-88D7-DCA30D93488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9BD9F08C-BA8E-496D-99A3-BFCD6371D8D1}"/>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F3F3FD54-8D67-4B1A-BCC9-A568C570BF97}"/>
              </a:ext>
            </a:extLst>
          </p:cNvPr>
          <p:cNvSpPr>
            <a:spLocks noGrp="1"/>
          </p:cNvSpPr>
          <p:nvPr>
            <p:ph type="sldNum" sz="quarter" idx="12"/>
          </p:nvPr>
        </p:nvSpPr>
        <p:spPr/>
        <p:txBody>
          <a:bodyPr/>
          <a:lstStyle/>
          <a:p>
            <a:fld id="{30610E4D-9146-49B5-86AC-7010CE3F736E}" type="slidenum">
              <a:rPr lang="de-CH" smtClean="0"/>
              <a:pPr/>
              <a:t>42</a:t>
            </a:fld>
            <a:endParaRPr lang="de-CH" dirty="0"/>
          </a:p>
        </p:txBody>
      </p:sp>
      <p:pic>
        <p:nvPicPr>
          <p:cNvPr id="6" name="Picture 7">
            <a:extLst>
              <a:ext uri="{FF2B5EF4-FFF2-40B4-BE49-F238E27FC236}">
                <a16:creationId xmlns:a16="http://schemas.microsoft.com/office/drawing/2014/main" id="{42E67B9F-4896-4B14-949E-0F4BB783E98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968208" y="1268760"/>
            <a:ext cx="3672408" cy="4968552"/>
          </a:xfrm>
          <a:prstGeom prst="rect">
            <a:avLst/>
          </a:prstGeom>
          <a:noFill/>
          <a:ln w="9525">
            <a:noFill/>
            <a:miter lim="800000"/>
            <a:headEnd/>
            <a:tailEnd/>
          </a:ln>
        </p:spPr>
      </p:pic>
      <p:sp>
        <p:nvSpPr>
          <p:cNvPr id="7" name="Rechteck 6">
            <a:extLst>
              <a:ext uri="{FF2B5EF4-FFF2-40B4-BE49-F238E27FC236}">
                <a16:creationId xmlns:a16="http://schemas.microsoft.com/office/drawing/2014/main" id="{72558072-F859-470D-A9D8-ECAB8BB69ED0}"/>
              </a:ext>
            </a:extLst>
          </p:cNvPr>
          <p:cNvSpPr/>
          <p:nvPr/>
        </p:nvSpPr>
        <p:spPr>
          <a:xfrm>
            <a:off x="1415480" y="1268760"/>
            <a:ext cx="6120680"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tx1"/>
                </a:solidFill>
              </a:rPr>
              <a:t>Priorité 1</a:t>
            </a:r>
            <a:r>
              <a:rPr lang="fr-CH" sz="2400" dirty="0">
                <a:solidFill>
                  <a:schemeClr val="tx1"/>
                </a:solidFill>
              </a:rPr>
              <a:t> </a:t>
            </a:r>
            <a:br>
              <a:rPr lang="fr-CH" sz="2400" dirty="0">
                <a:solidFill>
                  <a:schemeClr val="tx1"/>
                </a:solidFill>
              </a:rPr>
            </a:br>
            <a:r>
              <a:rPr lang="fr-CH" sz="2400" dirty="0">
                <a:solidFill>
                  <a:schemeClr val="tx1"/>
                </a:solidFill>
              </a:rPr>
              <a:t>accès et plateformes fixes </a:t>
            </a:r>
            <a:endParaRPr lang="de-CH" sz="2400" dirty="0"/>
          </a:p>
        </p:txBody>
      </p:sp>
      <p:sp>
        <p:nvSpPr>
          <p:cNvPr id="8" name="Rechteck 7">
            <a:extLst>
              <a:ext uri="{FF2B5EF4-FFF2-40B4-BE49-F238E27FC236}">
                <a16:creationId xmlns:a16="http://schemas.microsoft.com/office/drawing/2014/main" id="{9C691DA1-0C09-4546-8947-AB7823A380A5}"/>
              </a:ext>
            </a:extLst>
          </p:cNvPr>
          <p:cNvSpPr/>
          <p:nvPr/>
        </p:nvSpPr>
        <p:spPr>
          <a:xfrm>
            <a:off x="1415481" y="2553753"/>
            <a:ext cx="6120679"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2  </a:t>
            </a:r>
            <a:br>
              <a:rPr lang="fr-CH" sz="2400" b="1" dirty="0">
                <a:solidFill>
                  <a:schemeClr val="bg1">
                    <a:lumMod val="75000"/>
                  </a:schemeClr>
                </a:solidFill>
              </a:rPr>
            </a:br>
            <a:r>
              <a:rPr lang="fr-CH" sz="2300" dirty="0">
                <a:solidFill>
                  <a:schemeClr val="bg1">
                    <a:lumMod val="75000"/>
                  </a:schemeClr>
                </a:solidFill>
              </a:rPr>
              <a:t>plateformes mobiles ou échafaudages roulants</a:t>
            </a:r>
          </a:p>
        </p:txBody>
      </p:sp>
      <p:sp>
        <p:nvSpPr>
          <p:cNvPr id="9" name="Rechteck 8">
            <a:extLst>
              <a:ext uri="{FF2B5EF4-FFF2-40B4-BE49-F238E27FC236}">
                <a16:creationId xmlns:a16="http://schemas.microsoft.com/office/drawing/2014/main" id="{42DC319E-1CE6-42C1-A37F-2C0A3230E253}"/>
              </a:ext>
            </a:extLst>
          </p:cNvPr>
          <p:cNvSpPr/>
          <p:nvPr/>
        </p:nvSpPr>
        <p:spPr>
          <a:xfrm>
            <a:off x="1404328" y="5080082"/>
            <a:ext cx="6131831"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4 </a:t>
            </a:r>
            <a:br>
              <a:rPr lang="fr-CH" sz="2400" b="1" dirty="0">
                <a:solidFill>
                  <a:schemeClr val="bg1">
                    <a:lumMod val="75000"/>
                  </a:schemeClr>
                </a:solidFill>
              </a:rPr>
            </a:br>
            <a:r>
              <a:rPr lang="fr-CH" sz="2400" dirty="0">
                <a:solidFill>
                  <a:schemeClr val="bg1">
                    <a:lumMod val="75000"/>
                  </a:schemeClr>
                </a:solidFill>
              </a:rPr>
              <a:t>EPI antichute</a:t>
            </a:r>
            <a:endParaRPr lang="de-CH" sz="2400" b="1" dirty="0">
              <a:solidFill>
                <a:schemeClr val="bg1">
                  <a:lumMod val="75000"/>
                </a:schemeClr>
              </a:solidFill>
            </a:endParaRPr>
          </a:p>
        </p:txBody>
      </p:sp>
      <p:sp>
        <p:nvSpPr>
          <p:cNvPr id="10" name="Rechteck 9">
            <a:extLst>
              <a:ext uri="{FF2B5EF4-FFF2-40B4-BE49-F238E27FC236}">
                <a16:creationId xmlns:a16="http://schemas.microsoft.com/office/drawing/2014/main" id="{0FA3F0F3-3390-4708-B18B-7F99A7C71352}"/>
              </a:ext>
            </a:extLst>
          </p:cNvPr>
          <p:cNvSpPr/>
          <p:nvPr/>
        </p:nvSpPr>
        <p:spPr>
          <a:xfrm>
            <a:off x="1404329" y="3811342"/>
            <a:ext cx="6131831"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3 </a:t>
            </a:r>
            <a:br>
              <a:rPr lang="fr-CH" sz="2400" b="1" dirty="0">
                <a:solidFill>
                  <a:schemeClr val="bg1">
                    <a:lumMod val="75000"/>
                  </a:schemeClr>
                </a:solidFill>
              </a:rPr>
            </a:br>
            <a:r>
              <a:rPr lang="fr-CH" sz="2400" dirty="0">
                <a:solidFill>
                  <a:schemeClr val="bg1">
                    <a:lumMod val="75000"/>
                  </a:schemeClr>
                </a:solidFill>
              </a:rPr>
              <a:t>petits travaux sur des échelles</a:t>
            </a:r>
          </a:p>
        </p:txBody>
      </p:sp>
      <p:sp>
        <p:nvSpPr>
          <p:cNvPr id="12" name="Pfeil nach unten 9">
            <a:extLst>
              <a:ext uri="{FF2B5EF4-FFF2-40B4-BE49-F238E27FC236}">
                <a16:creationId xmlns:a16="http://schemas.microsoft.com/office/drawing/2014/main" id="{F378584F-C1E7-4C3C-B22F-E43C5664C611}"/>
              </a:ext>
            </a:extLst>
          </p:cNvPr>
          <p:cNvSpPr/>
          <p:nvPr/>
        </p:nvSpPr>
        <p:spPr>
          <a:xfrm>
            <a:off x="407368" y="1268761"/>
            <a:ext cx="792087" cy="4963449"/>
          </a:xfrm>
          <a:prstGeom prst="downArrow">
            <a:avLst/>
          </a:prstGeom>
          <a:solidFill>
            <a:srgbClr val="FF8200"/>
          </a:solidFill>
          <a:ln w="285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CH" sz="2400" b="1" dirty="0">
                <a:solidFill>
                  <a:schemeClr val="bg1"/>
                </a:solidFill>
              </a:rPr>
              <a:t>Danger croissant </a:t>
            </a:r>
            <a:endParaRPr lang="de-CH" sz="2400" b="1" dirty="0">
              <a:solidFill>
                <a:schemeClr val="bg1"/>
              </a:solidFill>
            </a:endParaRPr>
          </a:p>
        </p:txBody>
      </p:sp>
    </p:spTree>
    <p:extLst>
      <p:ext uri="{BB962C8B-B14F-4D97-AF65-F5344CB8AC3E}">
        <p14:creationId xmlns:p14="http://schemas.microsoft.com/office/powerpoint/2010/main" val="3245917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18707-58EB-401C-BD44-60BBBA10EB4B}"/>
              </a:ext>
            </a:extLst>
          </p:cNvPr>
          <p:cNvSpPr>
            <a:spLocks noGrp="1"/>
          </p:cNvSpPr>
          <p:nvPr>
            <p:ph type="title"/>
          </p:nvPr>
        </p:nvSpPr>
        <p:spPr/>
        <p:txBody>
          <a:bodyPr/>
          <a:lstStyle/>
          <a:p>
            <a:r>
              <a:rPr lang="fr-CH" sz="2800" dirty="0"/>
              <a:t>Règle 5: Prévenir les chutes (ordre de priorité)</a:t>
            </a:r>
            <a:endParaRPr lang="de-CH" sz="2800" dirty="0"/>
          </a:p>
        </p:txBody>
      </p:sp>
      <p:sp>
        <p:nvSpPr>
          <p:cNvPr id="3" name="Datumsplatzhalter 2">
            <a:extLst>
              <a:ext uri="{FF2B5EF4-FFF2-40B4-BE49-F238E27FC236}">
                <a16:creationId xmlns:a16="http://schemas.microsoft.com/office/drawing/2014/main" id="{63215179-EF31-42E7-88D7-DCA30D93488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9BD9F08C-BA8E-496D-99A3-BFCD6371D8D1}"/>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F3F3FD54-8D67-4B1A-BCC9-A568C570BF97}"/>
              </a:ext>
            </a:extLst>
          </p:cNvPr>
          <p:cNvSpPr>
            <a:spLocks noGrp="1"/>
          </p:cNvSpPr>
          <p:nvPr>
            <p:ph type="sldNum" sz="quarter" idx="12"/>
          </p:nvPr>
        </p:nvSpPr>
        <p:spPr/>
        <p:txBody>
          <a:bodyPr/>
          <a:lstStyle/>
          <a:p>
            <a:fld id="{30610E4D-9146-49B5-86AC-7010CE3F736E}" type="slidenum">
              <a:rPr lang="de-CH" smtClean="0"/>
              <a:pPr/>
              <a:t>43</a:t>
            </a:fld>
            <a:endParaRPr lang="de-CH" dirty="0"/>
          </a:p>
        </p:txBody>
      </p:sp>
      <p:sp>
        <p:nvSpPr>
          <p:cNvPr id="7" name="Rechteck 6">
            <a:extLst>
              <a:ext uri="{FF2B5EF4-FFF2-40B4-BE49-F238E27FC236}">
                <a16:creationId xmlns:a16="http://schemas.microsoft.com/office/drawing/2014/main" id="{72558072-F859-470D-A9D8-ECAB8BB69ED0}"/>
              </a:ext>
            </a:extLst>
          </p:cNvPr>
          <p:cNvSpPr/>
          <p:nvPr/>
        </p:nvSpPr>
        <p:spPr>
          <a:xfrm>
            <a:off x="1415480" y="1268760"/>
            <a:ext cx="6120680"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1</a:t>
            </a:r>
            <a:r>
              <a:rPr lang="fr-CH" sz="2400" dirty="0">
                <a:solidFill>
                  <a:schemeClr val="bg1">
                    <a:lumMod val="75000"/>
                  </a:schemeClr>
                </a:solidFill>
              </a:rPr>
              <a:t> </a:t>
            </a:r>
            <a:br>
              <a:rPr lang="fr-CH" sz="2400" dirty="0">
                <a:solidFill>
                  <a:schemeClr val="bg1">
                    <a:lumMod val="75000"/>
                  </a:schemeClr>
                </a:solidFill>
              </a:rPr>
            </a:br>
            <a:r>
              <a:rPr lang="fr-CH" sz="2400" dirty="0">
                <a:solidFill>
                  <a:schemeClr val="bg1">
                    <a:lumMod val="75000"/>
                  </a:schemeClr>
                </a:solidFill>
              </a:rPr>
              <a:t>accès et plateformes fixes </a:t>
            </a:r>
            <a:endParaRPr lang="de-CH" sz="2400" dirty="0">
              <a:solidFill>
                <a:schemeClr val="bg1">
                  <a:lumMod val="75000"/>
                </a:schemeClr>
              </a:solidFill>
            </a:endParaRPr>
          </a:p>
        </p:txBody>
      </p:sp>
      <p:sp>
        <p:nvSpPr>
          <p:cNvPr id="8" name="Rechteck 7">
            <a:extLst>
              <a:ext uri="{FF2B5EF4-FFF2-40B4-BE49-F238E27FC236}">
                <a16:creationId xmlns:a16="http://schemas.microsoft.com/office/drawing/2014/main" id="{9C691DA1-0C09-4546-8947-AB7823A380A5}"/>
              </a:ext>
            </a:extLst>
          </p:cNvPr>
          <p:cNvSpPr/>
          <p:nvPr/>
        </p:nvSpPr>
        <p:spPr>
          <a:xfrm>
            <a:off x="1415481" y="2553753"/>
            <a:ext cx="6120679"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tx1"/>
                </a:solidFill>
              </a:rPr>
              <a:t>Priorité 2  </a:t>
            </a:r>
            <a:br>
              <a:rPr lang="fr-CH" sz="2400" b="1" dirty="0">
                <a:solidFill>
                  <a:schemeClr val="tx1"/>
                </a:solidFill>
              </a:rPr>
            </a:br>
            <a:r>
              <a:rPr lang="fr-CH" sz="2300" dirty="0">
                <a:solidFill>
                  <a:schemeClr val="tx1"/>
                </a:solidFill>
              </a:rPr>
              <a:t>plateformes mobiles ou échafaudages roulants</a:t>
            </a:r>
          </a:p>
        </p:txBody>
      </p:sp>
      <p:sp>
        <p:nvSpPr>
          <p:cNvPr id="9" name="Rechteck 8">
            <a:extLst>
              <a:ext uri="{FF2B5EF4-FFF2-40B4-BE49-F238E27FC236}">
                <a16:creationId xmlns:a16="http://schemas.microsoft.com/office/drawing/2014/main" id="{42DC319E-1CE6-42C1-A37F-2C0A3230E253}"/>
              </a:ext>
            </a:extLst>
          </p:cNvPr>
          <p:cNvSpPr/>
          <p:nvPr/>
        </p:nvSpPr>
        <p:spPr>
          <a:xfrm>
            <a:off x="1404328" y="5080082"/>
            <a:ext cx="6131831"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4 </a:t>
            </a:r>
            <a:br>
              <a:rPr lang="fr-CH" sz="2400" b="1" dirty="0">
                <a:solidFill>
                  <a:schemeClr val="bg1">
                    <a:lumMod val="75000"/>
                  </a:schemeClr>
                </a:solidFill>
              </a:rPr>
            </a:br>
            <a:r>
              <a:rPr lang="fr-CH" sz="2400" dirty="0">
                <a:solidFill>
                  <a:schemeClr val="bg1">
                    <a:lumMod val="75000"/>
                  </a:schemeClr>
                </a:solidFill>
              </a:rPr>
              <a:t>EPI antichute</a:t>
            </a:r>
            <a:endParaRPr lang="de-CH" sz="2400" b="1" dirty="0">
              <a:solidFill>
                <a:schemeClr val="bg1">
                  <a:lumMod val="75000"/>
                </a:schemeClr>
              </a:solidFill>
            </a:endParaRPr>
          </a:p>
        </p:txBody>
      </p:sp>
      <p:sp>
        <p:nvSpPr>
          <p:cNvPr id="10" name="Rechteck 9">
            <a:extLst>
              <a:ext uri="{FF2B5EF4-FFF2-40B4-BE49-F238E27FC236}">
                <a16:creationId xmlns:a16="http://schemas.microsoft.com/office/drawing/2014/main" id="{0FA3F0F3-3390-4708-B18B-7F99A7C71352}"/>
              </a:ext>
            </a:extLst>
          </p:cNvPr>
          <p:cNvSpPr/>
          <p:nvPr/>
        </p:nvSpPr>
        <p:spPr>
          <a:xfrm>
            <a:off x="1404329" y="3811342"/>
            <a:ext cx="6131831"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3 </a:t>
            </a:r>
            <a:br>
              <a:rPr lang="fr-CH" sz="2400" b="1" dirty="0">
                <a:solidFill>
                  <a:schemeClr val="bg1">
                    <a:lumMod val="75000"/>
                  </a:schemeClr>
                </a:solidFill>
              </a:rPr>
            </a:br>
            <a:r>
              <a:rPr lang="fr-CH" sz="2400" dirty="0">
                <a:solidFill>
                  <a:schemeClr val="bg1">
                    <a:lumMod val="75000"/>
                  </a:schemeClr>
                </a:solidFill>
              </a:rPr>
              <a:t>petits travaux sur des échelles</a:t>
            </a:r>
          </a:p>
        </p:txBody>
      </p:sp>
      <p:sp>
        <p:nvSpPr>
          <p:cNvPr id="12" name="Pfeil nach unten 9">
            <a:extLst>
              <a:ext uri="{FF2B5EF4-FFF2-40B4-BE49-F238E27FC236}">
                <a16:creationId xmlns:a16="http://schemas.microsoft.com/office/drawing/2014/main" id="{F378584F-C1E7-4C3C-B22F-E43C5664C611}"/>
              </a:ext>
            </a:extLst>
          </p:cNvPr>
          <p:cNvSpPr/>
          <p:nvPr/>
        </p:nvSpPr>
        <p:spPr>
          <a:xfrm>
            <a:off x="407368" y="1268761"/>
            <a:ext cx="792087" cy="4963449"/>
          </a:xfrm>
          <a:prstGeom prst="downArrow">
            <a:avLst/>
          </a:prstGeom>
          <a:solidFill>
            <a:srgbClr val="FF8200"/>
          </a:solidFill>
          <a:ln w="285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CH" sz="2400" b="1" dirty="0">
                <a:solidFill>
                  <a:schemeClr val="bg1"/>
                </a:solidFill>
              </a:rPr>
              <a:t>Danger croissant </a:t>
            </a:r>
            <a:endParaRPr lang="de-CH" sz="2400" b="1" dirty="0">
              <a:solidFill>
                <a:schemeClr val="bg1"/>
              </a:solidFill>
            </a:endParaRPr>
          </a:p>
        </p:txBody>
      </p:sp>
      <p:pic>
        <p:nvPicPr>
          <p:cNvPr id="13" name="Picture 8">
            <a:extLst>
              <a:ext uri="{FF2B5EF4-FFF2-40B4-BE49-F238E27FC236}">
                <a16:creationId xmlns:a16="http://schemas.microsoft.com/office/drawing/2014/main" id="{0D2DCAF0-527B-4957-A4CE-5E75D180BB0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965083" y="1268760"/>
            <a:ext cx="3676114" cy="4968552"/>
          </a:xfrm>
          <a:prstGeom prst="rect">
            <a:avLst/>
          </a:prstGeom>
          <a:noFill/>
          <a:ln w="9525">
            <a:noFill/>
            <a:miter lim="800000"/>
            <a:headEnd/>
            <a:tailEnd/>
          </a:ln>
        </p:spPr>
      </p:pic>
    </p:spTree>
    <p:extLst>
      <p:ext uri="{BB962C8B-B14F-4D97-AF65-F5344CB8AC3E}">
        <p14:creationId xmlns:p14="http://schemas.microsoft.com/office/powerpoint/2010/main" val="1588931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18707-58EB-401C-BD44-60BBBA10EB4B}"/>
              </a:ext>
            </a:extLst>
          </p:cNvPr>
          <p:cNvSpPr>
            <a:spLocks noGrp="1"/>
          </p:cNvSpPr>
          <p:nvPr>
            <p:ph type="title"/>
          </p:nvPr>
        </p:nvSpPr>
        <p:spPr/>
        <p:txBody>
          <a:bodyPr/>
          <a:lstStyle/>
          <a:p>
            <a:r>
              <a:rPr lang="fr-CH" sz="2800" dirty="0"/>
              <a:t>Règle 5: Prévenir les chutes (ordre de priorité)</a:t>
            </a:r>
            <a:endParaRPr lang="de-CH" sz="2800" dirty="0"/>
          </a:p>
        </p:txBody>
      </p:sp>
      <p:sp>
        <p:nvSpPr>
          <p:cNvPr id="3" name="Datumsplatzhalter 2">
            <a:extLst>
              <a:ext uri="{FF2B5EF4-FFF2-40B4-BE49-F238E27FC236}">
                <a16:creationId xmlns:a16="http://schemas.microsoft.com/office/drawing/2014/main" id="{63215179-EF31-42E7-88D7-DCA30D93488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9BD9F08C-BA8E-496D-99A3-BFCD6371D8D1}"/>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F3F3FD54-8D67-4B1A-BCC9-A568C570BF97}"/>
              </a:ext>
            </a:extLst>
          </p:cNvPr>
          <p:cNvSpPr>
            <a:spLocks noGrp="1"/>
          </p:cNvSpPr>
          <p:nvPr>
            <p:ph type="sldNum" sz="quarter" idx="12"/>
          </p:nvPr>
        </p:nvSpPr>
        <p:spPr/>
        <p:txBody>
          <a:bodyPr/>
          <a:lstStyle/>
          <a:p>
            <a:fld id="{30610E4D-9146-49B5-86AC-7010CE3F736E}" type="slidenum">
              <a:rPr lang="de-CH" smtClean="0"/>
              <a:pPr/>
              <a:t>44</a:t>
            </a:fld>
            <a:endParaRPr lang="de-CH" dirty="0"/>
          </a:p>
        </p:txBody>
      </p:sp>
      <p:sp>
        <p:nvSpPr>
          <p:cNvPr id="7" name="Rechteck 6">
            <a:extLst>
              <a:ext uri="{FF2B5EF4-FFF2-40B4-BE49-F238E27FC236}">
                <a16:creationId xmlns:a16="http://schemas.microsoft.com/office/drawing/2014/main" id="{72558072-F859-470D-A9D8-ECAB8BB69ED0}"/>
              </a:ext>
            </a:extLst>
          </p:cNvPr>
          <p:cNvSpPr/>
          <p:nvPr/>
        </p:nvSpPr>
        <p:spPr>
          <a:xfrm>
            <a:off x="1415480" y="1268760"/>
            <a:ext cx="6120680"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1</a:t>
            </a:r>
            <a:r>
              <a:rPr lang="fr-CH" sz="2400" dirty="0">
                <a:solidFill>
                  <a:schemeClr val="bg1">
                    <a:lumMod val="75000"/>
                  </a:schemeClr>
                </a:solidFill>
              </a:rPr>
              <a:t> </a:t>
            </a:r>
            <a:br>
              <a:rPr lang="fr-CH" sz="2400" dirty="0">
                <a:solidFill>
                  <a:schemeClr val="bg1">
                    <a:lumMod val="75000"/>
                  </a:schemeClr>
                </a:solidFill>
              </a:rPr>
            </a:br>
            <a:r>
              <a:rPr lang="fr-CH" sz="2400" dirty="0">
                <a:solidFill>
                  <a:schemeClr val="bg1">
                    <a:lumMod val="75000"/>
                  </a:schemeClr>
                </a:solidFill>
              </a:rPr>
              <a:t>accès et plateformes fixes </a:t>
            </a:r>
            <a:endParaRPr lang="de-CH" sz="2400" dirty="0">
              <a:solidFill>
                <a:schemeClr val="bg1">
                  <a:lumMod val="75000"/>
                </a:schemeClr>
              </a:solidFill>
            </a:endParaRPr>
          </a:p>
        </p:txBody>
      </p:sp>
      <p:sp>
        <p:nvSpPr>
          <p:cNvPr id="8" name="Rechteck 7">
            <a:extLst>
              <a:ext uri="{FF2B5EF4-FFF2-40B4-BE49-F238E27FC236}">
                <a16:creationId xmlns:a16="http://schemas.microsoft.com/office/drawing/2014/main" id="{9C691DA1-0C09-4546-8947-AB7823A380A5}"/>
              </a:ext>
            </a:extLst>
          </p:cNvPr>
          <p:cNvSpPr/>
          <p:nvPr/>
        </p:nvSpPr>
        <p:spPr>
          <a:xfrm>
            <a:off x="1415481" y="2553753"/>
            <a:ext cx="6120679"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2  </a:t>
            </a:r>
            <a:br>
              <a:rPr lang="fr-CH" sz="2400" b="1" dirty="0">
                <a:solidFill>
                  <a:schemeClr val="bg1">
                    <a:lumMod val="75000"/>
                  </a:schemeClr>
                </a:solidFill>
              </a:rPr>
            </a:br>
            <a:r>
              <a:rPr lang="fr-CH" sz="2300" dirty="0">
                <a:solidFill>
                  <a:schemeClr val="bg1">
                    <a:lumMod val="75000"/>
                  </a:schemeClr>
                </a:solidFill>
              </a:rPr>
              <a:t>plateformes mobiles ou échafaudages roulants</a:t>
            </a:r>
          </a:p>
        </p:txBody>
      </p:sp>
      <p:sp>
        <p:nvSpPr>
          <p:cNvPr id="9" name="Rechteck 8">
            <a:extLst>
              <a:ext uri="{FF2B5EF4-FFF2-40B4-BE49-F238E27FC236}">
                <a16:creationId xmlns:a16="http://schemas.microsoft.com/office/drawing/2014/main" id="{42DC319E-1CE6-42C1-A37F-2C0A3230E253}"/>
              </a:ext>
            </a:extLst>
          </p:cNvPr>
          <p:cNvSpPr/>
          <p:nvPr/>
        </p:nvSpPr>
        <p:spPr>
          <a:xfrm>
            <a:off x="1404328" y="5080082"/>
            <a:ext cx="6131831"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4 </a:t>
            </a:r>
            <a:br>
              <a:rPr lang="fr-CH" sz="2400" b="1" dirty="0">
                <a:solidFill>
                  <a:schemeClr val="bg1">
                    <a:lumMod val="75000"/>
                  </a:schemeClr>
                </a:solidFill>
              </a:rPr>
            </a:br>
            <a:r>
              <a:rPr lang="fr-CH" sz="2400" dirty="0">
                <a:solidFill>
                  <a:schemeClr val="bg1">
                    <a:lumMod val="75000"/>
                  </a:schemeClr>
                </a:solidFill>
              </a:rPr>
              <a:t>EPI antichute</a:t>
            </a:r>
            <a:endParaRPr lang="de-CH" sz="2400" b="1" dirty="0">
              <a:solidFill>
                <a:schemeClr val="bg1">
                  <a:lumMod val="75000"/>
                </a:schemeClr>
              </a:solidFill>
            </a:endParaRPr>
          </a:p>
        </p:txBody>
      </p:sp>
      <p:sp>
        <p:nvSpPr>
          <p:cNvPr id="10" name="Rechteck 9">
            <a:extLst>
              <a:ext uri="{FF2B5EF4-FFF2-40B4-BE49-F238E27FC236}">
                <a16:creationId xmlns:a16="http://schemas.microsoft.com/office/drawing/2014/main" id="{0FA3F0F3-3390-4708-B18B-7F99A7C71352}"/>
              </a:ext>
            </a:extLst>
          </p:cNvPr>
          <p:cNvSpPr/>
          <p:nvPr/>
        </p:nvSpPr>
        <p:spPr>
          <a:xfrm>
            <a:off x="1404329" y="3811342"/>
            <a:ext cx="6131831"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tx1"/>
                </a:solidFill>
              </a:rPr>
              <a:t>Priorité 3 </a:t>
            </a:r>
            <a:br>
              <a:rPr lang="fr-CH" sz="2400" b="1" dirty="0">
                <a:solidFill>
                  <a:schemeClr val="tx1"/>
                </a:solidFill>
              </a:rPr>
            </a:br>
            <a:r>
              <a:rPr lang="fr-CH" sz="2400" dirty="0">
                <a:solidFill>
                  <a:schemeClr val="tx1"/>
                </a:solidFill>
              </a:rPr>
              <a:t>petits travaux sur des échelles</a:t>
            </a:r>
          </a:p>
        </p:txBody>
      </p:sp>
      <p:sp>
        <p:nvSpPr>
          <p:cNvPr id="12" name="Pfeil nach unten 9">
            <a:extLst>
              <a:ext uri="{FF2B5EF4-FFF2-40B4-BE49-F238E27FC236}">
                <a16:creationId xmlns:a16="http://schemas.microsoft.com/office/drawing/2014/main" id="{F378584F-C1E7-4C3C-B22F-E43C5664C611}"/>
              </a:ext>
            </a:extLst>
          </p:cNvPr>
          <p:cNvSpPr/>
          <p:nvPr/>
        </p:nvSpPr>
        <p:spPr>
          <a:xfrm>
            <a:off x="407368" y="1268761"/>
            <a:ext cx="792087" cy="4963449"/>
          </a:xfrm>
          <a:prstGeom prst="downArrow">
            <a:avLst/>
          </a:prstGeom>
          <a:solidFill>
            <a:srgbClr val="FF8200"/>
          </a:solidFill>
          <a:ln w="285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CH" sz="2400" b="1" dirty="0">
                <a:solidFill>
                  <a:schemeClr val="bg1"/>
                </a:solidFill>
              </a:rPr>
              <a:t>Danger croissant </a:t>
            </a:r>
            <a:endParaRPr lang="de-CH" sz="2400" b="1" dirty="0">
              <a:solidFill>
                <a:schemeClr val="bg1"/>
              </a:solidFill>
            </a:endParaRPr>
          </a:p>
        </p:txBody>
      </p:sp>
      <p:pic>
        <p:nvPicPr>
          <p:cNvPr id="14" name="Picture 8">
            <a:extLst>
              <a:ext uri="{FF2B5EF4-FFF2-40B4-BE49-F238E27FC236}">
                <a16:creationId xmlns:a16="http://schemas.microsoft.com/office/drawing/2014/main" id="{663FF42F-870F-4DBE-9810-C9FB1527EB3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968632" y="1269661"/>
            <a:ext cx="3671984" cy="4968000"/>
          </a:xfrm>
          <a:prstGeom prst="rect">
            <a:avLst/>
          </a:prstGeom>
          <a:noFill/>
          <a:ln w="9525">
            <a:noFill/>
            <a:miter lim="800000"/>
            <a:headEnd/>
            <a:tailEnd/>
          </a:ln>
        </p:spPr>
      </p:pic>
    </p:spTree>
    <p:extLst>
      <p:ext uri="{BB962C8B-B14F-4D97-AF65-F5344CB8AC3E}">
        <p14:creationId xmlns:p14="http://schemas.microsoft.com/office/powerpoint/2010/main" val="1123992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18707-58EB-401C-BD44-60BBBA10EB4B}"/>
              </a:ext>
            </a:extLst>
          </p:cNvPr>
          <p:cNvSpPr>
            <a:spLocks noGrp="1"/>
          </p:cNvSpPr>
          <p:nvPr>
            <p:ph type="title"/>
          </p:nvPr>
        </p:nvSpPr>
        <p:spPr/>
        <p:txBody>
          <a:bodyPr/>
          <a:lstStyle/>
          <a:p>
            <a:r>
              <a:rPr lang="fr-CH" sz="2800" dirty="0"/>
              <a:t>Règle 5: Prévenir les chutes (ordre de priorité)</a:t>
            </a:r>
            <a:endParaRPr lang="de-CH" sz="2800" dirty="0"/>
          </a:p>
        </p:txBody>
      </p:sp>
      <p:sp>
        <p:nvSpPr>
          <p:cNvPr id="3" name="Datumsplatzhalter 2">
            <a:extLst>
              <a:ext uri="{FF2B5EF4-FFF2-40B4-BE49-F238E27FC236}">
                <a16:creationId xmlns:a16="http://schemas.microsoft.com/office/drawing/2014/main" id="{63215179-EF31-42E7-88D7-DCA30D93488D}"/>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9BD9F08C-BA8E-496D-99A3-BFCD6371D8D1}"/>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F3F3FD54-8D67-4B1A-BCC9-A568C570BF97}"/>
              </a:ext>
            </a:extLst>
          </p:cNvPr>
          <p:cNvSpPr>
            <a:spLocks noGrp="1"/>
          </p:cNvSpPr>
          <p:nvPr>
            <p:ph type="sldNum" sz="quarter" idx="12"/>
          </p:nvPr>
        </p:nvSpPr>
        <p:spPr/>
        <p:txBody>
          <a:bodyPr/>
          <a:lstStyle/>
          <a:p>
            <a:fld id="{30610E4D-9146-49B5-86AC-7010CE3F736E}" type="slidenum">
              <a:rPr lang="de-CH" smtClean="0"/>
              <a:pPr/>
              <a:t>45</a:t>
            </a:fld>
            <a:endParaRPr lang="de-CH" dirty="0"/>
          </a:p>
        </p:txBody>
      </p:sp>
      <p:sp>
        <p:nvSpPr>
          <p:cNvPr id="7" name="Rechteck 6">
            <a:extLst>
              <a:ext uri="{FF2B5EF4-FFF2-40B4-BE49-F238E27FC236}">
                <a16:creationId xmlns:a16="http://schemas.microsoft.com/office/drawing/2014/main" id="{72558072-F859-470D-A9D8-ECAB8BB69ED0}"/>
              </a:ext>
            </a:extLst>
          </p:cNvPr>
          <p:cNvSpPr/>
          <p:nvPr/>
        </p:nvSpPr>
        <p:spPr>
          <a:xfrm>
            <a:off x="1415480" y="1268760"/>
            <a:ext cx="6120680"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1</a:t>
            </a:r>
            <a:r>
              <a:rPr lang="fr-CH" sz="2400" dirty="0">
                <a:solidFill>
                  <a:schemeClr val="bg1">
                    <a:lumMod val="75000"/>
                  </a:schemeClr>
                </a:solidFill>
              </a:rPr>
              <a:t> </a:t>
            </a:r>
            <a:br>
              <a:rPr lang="fr-CH" sz="2400" dirty="0">
                <a:solidFill>
                  <a:schemeClr val="bg1">
                    <a:lumMod val="75000"/>
                  </a:schemeClr>
                </a:solidFill>
              </a:rPr>
            </a:br>
            <a:r>
              <a:rPr lang="fr-CH" sz="2400" dirty="0">
                <a:solidFill>
                  <a:schemeClr val="bg1">
                    <a:lumMod val="75000"/>
                  </a:schemeClr>
                </a:solidFill>
              </a:rPr>
              <a:t>accès et plateformes fixes </a:t>
            </a:r>
            <a:endParaRPr lang="de-CH" sz="2400" dirty="0">
              <a:solidFill>
                <a:schemeClr val="bg1">
                  <a:lumMod val="75000"/>
                </a:schemeClr>
              </a:solidFill>
            </a:endParaRPr>
          </a:p>
        </p:txBody>
      </p:sp>
      <p:sp>
        <p:nvSpPr>
          <p:cNvPr id="8" name="Rechteck 7">
            <a:extLst>
              <a:ext uri="{FF2B5EF4-FFF2-40B4-BE49-F238E27FC236}">
                <a16:creationId xmlns:a16="http://schemas.microsoft.com/office/drawing/2014/main" id="{9C691DA1-0C09-4546-8947-AB7823A380A5}"/>
              </a:ext>
            </a:extLst>
          </p:cNvPr>
          <p:cNvSpPr/>
          <p:nvPr/>
        </p:nvSpPr>
        <p:spPr>
          <a:xfrm>
            <a:off x="1415481" y="2553753"/>
            <a:ext cx="6120679"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2  </a:t>
            </a:r>
            <a:br>
              <a:rPr lang="fr-CH" sz="2400" b="1" dirty="0">
                <a:solidFill>
                  <a:schemeClr val="bg1">
                    <a:lumMod val="75000"/>
                  </a:schemeClr>
                </a:solidFill>
              </a:rPr>
            </a:br>
            <a:r>
              <a:rPr lang="fr-CH" sz="2300" dirty="0">
                <a:solidFill>
                  <a:schemeClr val="bg1">
                    <a:lumMod val="75000"/>
                  </a:schemeClr>
                </a:solidFill>
              </a:rPr>
              <a:t>plateformes mobiles ou échafaudages roulants</a:t>
            </a:r>
          </a:p>
        </p:txBody>
      </p:sp>
      <p:sp>
        <p:nvSpPr>
          <p:cNvPr id="9" name="Rechteck 8">
            <a:extLst>
              <a:ext uri="{FF2B5EF4-FFF2-40B4-BE49-F238E27FC236}">
                <a16:creationId xmlns:a16="http://schemas.microsoft.com/office/drawing/2014/main" id="{42DC319E-1CE6-42C1-A37F-2C0A3230E253}"/>
              </a:ext>
            </a:extLst>
          </p:cNvPr>
          <p:cNvSpPr/>
          <p:nvPr/>
        </p:nvSpPr>
        <p:spPr>
          <a:xfrm>
            <a:off x="1404328" y="5080082"/>
            <a:ext cx="6131831"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tx1"/>
                </a:solidFill>
              </a:rPr>
              <a:t>Priorité 4 </a:t>
            </a:r>
            <a:br>
              <a:rPr lang="fr-CH" sz="2400" b="1" dirty="0">
                <a:solidFill>
                  <a:schemeClr val="tx1"/>
                </a:solidFill>
              </a:rPr>
            </a:br>
            <a:r>
              <a:rPr lang="fr-CH" sz="2400" dirty="0">
                <a:solidFill>
                  <a:schemeClr val="tx1"/>
                </a:solidFill>
              </a:rPr>
              <a:t>EPI antichute</a:t>
            </a:r>
            <a:endParaRPr lang="de-CH" sz="2400" b="1" dirty="0">
              <a:solidFill>
                <a:schemeClr val="tx1"/>
              </a:solidFill>
            </a:endParaRPr>
          </a:p>
        </p:txBody>
      </p:sp>
      <p:sp>
        <p:nvSpPr>
          <p:cNvPr id="10" name="Rechteck 9">
            <a:extLst>
              <a:ext uri="{FF2B5EF4-FFF2-40B4-BE49-F238E27FC236}">
                <a16:creationId xmlns:a16="http://schemas.microsoft.com/office/drawing/2014/main" id="{0FA3F0F3-3390-4708-B18B-7F99A7C71352}"/>
              </a:ext>
            </a:extLst>
          </p:cNvPr>
          <p:cNvSpPr/>
          <p:nvPr/>
        </p:nvSpPr>
        <p:spPr>
          <a:xfrm>
            <a:off x="1404329" y="3811342"/>
            <a:ext cx="6131831" cy="11521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dirty="0">
                <a:solidFill>
                  <a:schemeClr val="bg1">
                    <a:lumMod val="75000"/>
                  </a:schemeClr>
                </a:solidFill>
              </a:rPr>
              <a:t>Priorité 3 </a:t>
            </a:r>
            <a:br>
              <a:rPr lang="fr-CH" sz="2400" b="1" dirty="0">
                <a:solidFill>
                  <a:schemeClr val="bg1">
                    <a:lumMod val="75000"/>
                  </a:schemeClr>
                </a:solidFill>
              </a:rPr>
            </a:br>
            <a:r>
              <a:rPr lang="fr-CH" sz="2400" dirty="0">
                <a:solidFill>
                  <a:schemeClr val="bg1">
                    <a:lumMod val="75000"/>
                  </a:schemeClr>
                </a:solidFill>
              </a:rPr>
              <a:t>petits travaux sur des échelles</a:t>
            </a:r>
          </a:p>
        </p:txBody>
      </p:sp>
      <p:sp>
        <p:nvSpPr>
          <p:cNvPr id="12" name="Pfeil nach unten 9">
            <a:extLst>
              <a:ext uri="{FF2B5EF4-FFF2-40B4-BE49-F238E27FC236}">
                <a16:creationId xmlns:a16="http://schemas.microsoft.com/office/drawing/2014/main" id="{F378584F-C1E7-4C3C-B22F-E43C5664C611}"/>
              </a:ext>
            </a:extLst>
          </p:cNvPr>
          <p:cNvSpPr/>
          <p:nvPr/>
        </p:nvSpPr>
        <p:spPr>
          <a:xfrm>
            <a:off x="407368" y="1268761"/>
            <a:ext cx="792087" cy="4963449"/>
          </a:xfrm>
          <a:prstGeom prst="downArrow">
            <a:avLst/>
          </a:prstGeom>
          <a:solidFill>
            <a:srgbClr val="FF8200"/>
          </a:solidFill>
          <a:ln w="285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CH" sz="2400" b="1" dirty="0">
                <a:solidFill>
                  <a:schemeClr val="bg1"/>
                </a:solidFill>
              </a:rPr>
              <a:t>Danger croissant </a:t>
            </a:r>
            <a:endParaRPr lang="de-CH" sz="2400" b="1" dirty="0">
              <a:solidFill>
                <a:schemeClr val="bg1"/>
              </a:solidFill>
            </a:endParaRPr>
          </a:p>
        </p:txBody>
      </p:sp>
      <p:pic>
        <p:nvPicPr>
          <p:cNvPr id="13" name="Grafik 12">
            <a:extLst>
              <a:ext uri="{FF2B5EF4-FFF2-40B4-BE49-F238E27FC236}">
                <a16:creationId xmlns:a16="http://schemas.microsoft.com/office/drawing/2014/main" id="{4FBE6C37-7ED5-44DD-A279-B4BAFE86F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040" y="1268760"/>
            <a:ext cx="3727576" cy="4990230"/>
          </a:xfrm>
          <a:prstGeom prst="rect">
            <a:avLst/>
          </a:prstGeom>
        </p:spPr>
      </p:pic>
    </p:spTree>
    <p:extLst>
      <p:ext uri="{BB962C8B-B14F-4D97-AF65-F5344CB8AC3E}">
        <p14:creationId xmlns:p14="http://schemas.microsoft.com/office/powerpoint/2010/main" val="3133948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499C4-14BA-4E23-9469-D7B5E54F9F8D}"/>
              </a:ext>
            </a:extLst>
          </p:cNvPr>
          <p:cNvSpPr>
            <a:spLocks noGrp="1"/>
          </p:cNvSpPr>
          <p:nvPr>
            <p:ph type="title"/>
          </p:nvPr>
        </p:nvSpPr>
        <p:spPr/>
        <p:txBody>
          <a:bodyPr/>
          <a:lstStyle/>
          <a:p>
            <a:r>
              <a:rPr lang="fr-CH" sz="2800" dirty="0"/>
              <a:t>Règle 6: Confier les travaux électriques à des pros</a:t>
            </a:r>
            <a:br>
              <a:rPr lang="fr-CH" sz="2800" dirty="0"/>
            </a:br>
            <a:endParaRPr lang="de-CH" sz="2800" dirty="0"/>
          </a:p>
        </p:txBody>
      </p:sp>
      <p:sp>
        <p:nvSpPr>
          <p:cNvPr id="3" name="Datumsplatzhalter 2">
            <a:extLst>
              <a:ext uri="{FF2B5EF4-FFF2-40B4-BE49-F238E27FC236}">
                <a16:creationId xmlns:a16="http://schemas.microsoft.com/office/drawing/2014/main" id="{A786E4A8-3E8B-4692-AE7A-A16BC23C489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8A901104-A767-462D-89C7-583A0AEC91E3}"/>
              </a:ext>
            </a:extLst>
          </p:cNvPr>
          <p:cNvSpPr>
            <a:spLocks noGrp="1"/>
          </p:cNvSpPr>
          <p:nvPr>
            <p:ph type="ftr" sz="quarter" idx="11"/>
          </p:nvPr>
        </p:nvSpPr>
        <p:spPr/>
        <p:txBody>
          <a:bodyPr/>
          <a:lstStyle/>
          <a:p>
            <a:r>
              <a:rPr lang="fr-CH" dirty="0"/>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81724D52-D57B-4F42-AD1C-1A3309C8E433}"/>
              </a:ext>
            </a:extLst>
          </p:cNvPr>
          <p:cNvSpPr>
            <a:spLocks noGrp="1"/>
          </p:cNvSpPr>
          <p:nvPr>
            <p:ph type="sldNum" sz="quarter" idx="12"/>
          </p:nvPr>
        </p:nvSpPr>
        <p:spPr/>
        <p:txBody>
          <a:bodyPr/>
          <a:lstStyle/>
          <a:p>
            <a:fld id="{30610E4D-9146-49B5-86AC-7010CE3F736E}" type="slidenum">
              <a:rPr lang="de-CH" smtClean="0"/>
              <a:pPr/>
              <a:t>46</a:t>
            </a:fld>
            <a:endParaRPr lang="de-CH" dirty="0"/>
          </a:p>
        </p:txBody>
      </p:sp>
      <p:pic>
        <p:nvPicPr>
          <p:cNvPr id="6" name="Bildplatzhalter 7" descr="88813_06_Office.jpg">
            <a:extLst>
              <a:ext uri="{FF2B5EF4-FFF2-40B4-BE49-F238E27FC236}">
                <a16:creationId xmlns:a16="http://schemas.microsoft.com/office/drawing/2014/main" id="{B9D8D777-66CC-4397-9774-1430908CFE2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71273" y="1268760"/>
            <a:ext cx="3882093" cy="4968552"/>
          </a:xfrm>
          <a:prstGeom prst="rect">
            <a:avLst/>
          </a:prstGeom>
        </p:spPr>
      </p:pic>
      <p:sp>
        <p:nvSpPr>
          <p:cNvPr id="9" name="Inhaltsplatzhalter 3">
            <a:extLst>
              <a:ext uri="{FF2B5EF4-FFF2-40B4-BE49-F238E27FC236}">
                <a16:creationId xmlns:a16="http://schemas.microsoft.com/office/drawing/2014/main" id="{F7470EEE-61E5-4715-8C28-D63D63910428}"/>
              </a:ext>
            </a:extLst>
          </p:cNvPr>
          <p:cNvSpPr txBox="1">
            <a:spLocks/>
          </p:cNvSpPr>
          <p:nvPr/>
        </p:nvSpPr>
        <p:spPr>
          <a:xfrm>
            <a:off x="5375920" y="1223935"/>
            <a:ext cx="6264695" cy="4599547"/>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tab pos="179388"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Nous n'intervenons sur des installations électriques qu'avec du personnel habilité </a:t>
            </a:r>
          </a:p>
          <a:p>
            <a:pPr marL="342900" marR="0" lvl="0" indent="-34290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et formé à cet effet.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DE"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Supérieur</a:t>
            </a:r>
            <a:b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b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 </a:t>
            </a: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Je n'emploie que du personnel disposant de la formation requise.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J'exige que mes collaborateurs interrompent les travaux et m'informent en cas de doute. </a:t>
            </a:r>
          </a:p>
        </p:txBody>
      </p:sp>
    </p:spTree>
    <p:extLst>
      <p:ext uri="{BB962C8B-B14F-4D97-AF65-F5344CB8AC3E}">
        <p14:creationId xmlns:p14="http://schemas.microsoft.com/office/powerpoint/2010/main" val="3521170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499C4-14BA-4E23-9469-D7B5E54F9F8D}"/>
              </a:ext>
            </a:extLst>
          </p:cNvPr>
          <p:cNvSpPr>
            <a:spLocks noGrp="1"/>
          </p:cNvSpPr>
          <p:nvPr>
            <p:ph type="title"/>
          </p:nvPr>
        </p:nvSpPr>
        <p:spPr/>
        <p:txBody>
          <a:bodyPr/>
          <a:lstStyle/>
          <a:p>
            <a:r>
              <a:rPr lang="fr-CH" sz="2800" dirty="0"/>
              <a:t>Règle 6: Confier les travaux électriques à des pros</a:t>
            </a:r>
            <a:br>
              <a:rPr lang="fr-CH" sz="2800" dirty="0"/>
            </a:br>
            <a:endParaRPr lang="de-CH" sz="2800" dirty="0"/>
          </a:p>
        </p:txBody>
      </p:sp>
      <p:sp>
        <p:nvSpPr>
          <p:cNvPr id="3" name="Datumsplatzhalter 2">
            <a:extLst>
              <a:ext uri="{FF2B5EF4-FFF2-40B4-BE49-F238E27FC236}">
                <a16:creationId xmlns:a16="http://schemas.microsoft.com/office/drawing/2014/main" id="{A786E4A8-3E8B-4692-AE7A-A16BC23C489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8A901104-A767-462D-89C7-583A0AEC91E3}"/>
              </a:ext>
            </a:extLst>
          </p:cNvPr>
          <p:cNvSpPr>
            <a:spLocks noGrp="1"/>
          </p:cNvSpPr>
          <p:nvPr>
            <p:ph type="ftr" sz="quarter" idx="11"/>
          </p:nvPr>
        </p:nvSpPr>
        <p:spPr/>
        <p:txBody>
          <a:bodyPr/>
          <a:lstStyle/>
          <a:p>
            <a:r>
              <a:rPr lang="fr-CH" dirty="0"/>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81724D52-D57B-4F42-AD1C-1A3309C8E433}"/>
              </a:ext>
            </a:extLst>
          </p:cNvPr>
          <p:cNvSpPr>
            <a:spLocks noGrp="1"/>
          </p:cNvSpPr>
          <p:nvPr>
            <p:ph type="sldNum" sz="quarter" idx="12"/>
          </p:nvPr>
        </p:nvSpPr>
        <p:spPr/>
        <p:txBody>
          <a:bodyPr/>
          <a:lstStyle/>
          <a:p>
            <a:fld id="{30610E4D-9146-49B5-86AC-7010CE3F736E}" type="slidenum">
              <a:rPr lang="de-CH" smtClean="0"/>
              <a:pPr/>
              <a:t>47</a:t>
            </a:fld>
            <a:endParaRPr lang="de-CH" dirty="0"/>
          </a:p>
        </p:txBody>
      </p:sp>
      <p:pic>
        <p:nvPicPr>
          <p:cNvPr id="6" name="Bildplatzhalter 7" descr="88813_06_Office.jpg">
            <a:extLst>
              <a:ext uri="{FF2B5EF4-FFF2-40B4-BE49-F238E27FC236}">
                <a16:creationId xmlns:a16="http://schemas.microsoft.com/office/drawing/2014/main" id="{B9D8D777-66CC-4397-9774-1430908CFE2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71273" y="1268760"/>
            <a:ext cx="3882093" cy="4968552"/>
          </a:xfrm>
          <a:prstGeom prst="rect">
            <a:avLst/>
          </a:prstGeom>
        </p:spPr>
      </p:pic>
      <p:sp>
        <p:nvSpPr>
          <p:cNvPr id="11" name="Inhaltsplatzhalter 3">
            <a:extLst>
              <a:ext uri="{FF2B5EF4-FFF2-40B4-BE49-F238E27FC236}">
                <a16:creationId xmlns:a16="http://schemas.microsoft.com/office/drawing/2014/main" id="{519E9502-1FE4-4AED-B3C5-F4BCB534BB1B}"/>
              </a:ext>
            </a:extLst>
          </p:cNvPr>
          <p:cNvSpPr txBox="1">
            <a:spLocks/>
          </p:cNvSpPr>
          <p:nvPr/>
        </p:nvSpPr>
        <p:spPr>
          <a:xfrm>
            <a:off x="5395809" y="1268760"/>
            <a:ext cx="6264696" cy="4792661"/>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Nous n'intervenons sur des installations électriques qu'avec du personnel habilité</a:t>
            </a:r>
          </a:p>
          <a:p>
            <a:pPr marL="342900" marR="0" lvl="0" indent="-34290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et formé à cet effet.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DE" sz="2400" b="1"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Travailleur</a:t>
            </a:r>
            <a:b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b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En cas de phénomène dangereux provenant du courant électrique, je dis STOP!</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91294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459D5-A6C4-4F0F-9147-59F11244A5B8}"/>
              </a:ext>
            </a:extLst>
          </p:cNvPr>
          <p:cNvSpPr>
            <a:spLocks noGrp="1"/>
          </p:cNvSpPr>
          <p:nvPr>
            <p:ph type="title"/>
          </p:nvPr>
        </p:nvSpPr>
        <p:spPr/>
        <p:txBody>
          <a:bodyPr/>
          <a:lstStyle/>
          <a:p>
            <a:r>
              <a:rPr lang="fr-CH" sz="2800" dirty="0"/>
              <a:t>Règle 6: Confier les travaux électriques à des pros </a:t>
            </a:r>
            <a:br>
              <a:rPr lang="fr-CH" dirty="0"/>
            </a:br>
            <a:r>
              <a:rPr lang="fr-CH" dirty="0"/>
              <a:t>Répondez aux quatre questions</a:t>
            </a:r>
            <a:endParaRPr lang="de-CH" dirty="0"/>
          </a:p>
        </p:txBody>
      </p:sp>
      <p:sp>
        <p:nvSpPr>
          <p:cNvPr id="3" name="Datumsplatzhalter 2">
            <a:extLst>
              <a:ext uri="{FF2B5EF4-FFF2-40B4-BE49-F238E27FC236}">
                <a16:creationId xmlns:a16="http://schemas.microsoft.com/office/drawing/2014/main" id="{76B05435-2D63-4F62-BB43-83E99BCA20DC}"/>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931271FA-C745-4777-9B63-B8B33F958DFE}"/>
              </a:ext>
            </a:extLst>
          </p:cNvPr>
          <p:cNvSpPr>
            <a:spLocks noGrp="1"/>
          </p:cNvSpPr>
          <p:nvPr>
            <p:ph type="ftr" sz="quarter" idx="11"/>
          </p:nvPr>
        </p:nvSpPr>
        <p:spPr/>
        <p:txBody>
          <a:bodyPr/>
          <a:lstStyle/>
          <a:p>
            <a:r>
              <a:rPr lang="fr-CH" dirty="0"/>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0D1781ED-244C-4C44-BCF8-BE70E2DBD53C}"/>
              </a:ext>
            </a:extLst>
          </p:cNvPr>
          <p:cNvSpPr>
            <a:spLocks noGrp="1"/>
          </p:cNvSpPr>
          <p:nvPr>
            <p:ph type="sldNum" sz="quarter" idx="12"/>
          </p:nvPr>
        </p:nvSpPr>
        <p:spPr/>
        <p:txBody>
          <a:bodyPr/>
          <a:lstStyle/>
          <a:p>
            <a:fld id="{30610E4D-9146-49B5-86AC-7010CE3F736E}" type="slidenum">
              <a:rPr lang="de-CH" smtClean="0"/>
              <a:pPr/>
              <a:t>48</a:t>
            </a:fld>
            <a:endParaRPr lang="de-CH" dirty="0"/>
          </a:p>
        </p:txBody>
      </p:sp>
      <p:pic>
        <p:nvPicPr>
          <p:cNvPr id="6" name="Image 2">
            <a:extLst>
              <a:ext uri="{FF2B5EF4-FFF2-40B4-BE49-F238E27FC236}">
                <a16:creationId xmlns:a16="http://schemas.microsoft.com/office/drawing/2014/main" id="{64A0F630-5CBD-491D-81C4-388F71E5035B}"/>
              </a:ext>
            </a:extLst>
          </p:cNvPr>
          <p:cNvPicPr>
            <a:picLocks noChangeAspect="1"/>
          </p:cNvPicPr>
          <p:nvPr/>
        </p:nvPicPr>
        <p:blipFill rotWithShape="1">
          <a:blip r:embed="rId3">
            <a:extLst>
              <a:ext uri="{28A0092B-C50C-407E-A947-70E740481C1C}">
                <a14:useLocalDpi xmlns:a14="http://schemas.microsoft.com/office/drawing/2010/main" val="0"/>
              </a:ext>
            </a:extLst>
          </a:blip>
          <a:srcRect b="15850"/>
          <a:stretch/>
        </p:blipFill>
        <p:spPr>
          <a:xfrm>
            <a:off x="573016" y="1669629"/>
            <a:ext cx="3462425" cy="4103978"/>
          </a:xfrm>
          <a:prstGeom prst="rect">
            <a:avLst/>
          </a:prstGeom>
          <a:ln>
            <a:solidFill>
              <a:schemeClr val="accent1"/>
            </a:solidFill>
          </a:ln>
        </p:spPr>
      </p:pic>
      <p:pic>
        <p:nvPicPr>
          <p:cNvPr id="7" name="Bildplatzhalter 6" descr="Clipboard11.jpg">
            <a:extLst>
              <a:ext uri="{FF2B5EF4-FFF2-40B4-BE49-F238E27FC236}">
                <a16:creationId xmlns:a16="http://schemas.microsoft.com/office/drawing/2014/main" id="{26944B1E-C37E-485A-B3C9-FD4B1B5AD03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rot="20659435">
            <a:off x="1200251" y="2681640"/>
            <a:ext cx="2653104" cy="3097771"/>
          </a:xfrm>
          <a:prstGeom prst="rect">
            <a:avLst/>
          </a:prstGeom>
        </p:spPr>
      </p:pic>
      <p:sp>
        <p:nvSpPr>
          <p:cNvPr id="9" name="Inhaltsplatzhalter 11">
            <a:extLst>
              <a:ext uri="{FF2B5EF4-FFF2-40B4-BE49-F238E27FC236}">
                <a16:creationId xmlns:a16="http://schemas.microsoft.com/office/drawing/2014/main" id="{8C10F21B-FBB9-47C6-AE56-70367B84CBD7}"/>
              </a:ext>
            </a:extLst>
          </p:cNvPr>
          <p:cNvSpPr txBox="1">
            <a:spLocks/>
          </p:cNvSpPr>
          <p:nvPr/>
        </p:nvSpPr>
        <p:spPr>
          <a:xfrm>
            <a:off x="5367827" y="1618170"/>
            <a:ext cx="6264696" cy="3640533"/>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Etes-vous autorisé à effectuer des travaux sur des installations à basse tension?</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rgbClr val="FF8200"/>
                </a:solidFill>
                <a:effectLst/>
                <a:uLnTx/>
                <a:uFillTx/>
                <a:latin typeface="+mn-lt"/>
                <a:ea typeface="+mn-ea"/>
                <a:cs typeface="Arial" pitchFamily="34" charset="0"/>
              </a:rPr>
              <a:t>Qui a le droit de remplacer des composants électriques sur une machine?</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Les droits d’accès sont-ils réglementés?</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Qui a le droit d’effectuer des travaux de maintenance sur des appareils électriques?</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
        <p:nvSpPr>
          <p:cNvPr id="10" name="Rechteck 9">
            <a:extLst>
              <a:ext uri="{FF2B5EF4-FFF2-40B4-BE49-F238E27FC236}">
                <a16:creationId xmlns:a16="http://schemas.microsoft.com/office/drawing/2014/main" id="{807D31CF-DA45-4864-9C66-0DD9A0A06C6A}"/>
              </a:ext>
            </a:extLst>
          </p:cNvPr>
          <p:cNvSpPr/>
          <p:nvPr/>
        </p:nvSpPr>
        <p:spPr>
          <a:xfrm>
            <a:off x="5367827" y="5305272"/>
            <a:ext cx="3094758" cy="461665"/>
          </a:xfrm>
          <a:prstGeom prst="rect">
            <a:avLst/>
          </a:prstGeom>
        </p:spPr>
        <p:txBody>
          <a:bodyPr wrap="none">
            <a:spAutoFit/>
          </a:bodyPr>
          <a:lstStyle/>
          <a:p>
            <a:pPr algn="ctr">
              <a:buNone/>
            </a:pPr>
            <a:r>
              <a:rPr lang="fr-CH" sz="2400" dirty="0">
                <a:solidFill>
                  <a:srgbClr val="FF8200"/>
                </a:solidFill>
                <a:hlinkClick r:id="rId5"/>
              </a:rPr>
              <a:t>www.suva.ch/33079.f</a:t>
            </a:r>
            <a:endParaRPr lang="de-CH" sz="2400" dirty="0">
              <a:solidFill>
                <a:srgbClr val="FF8200"/>
              </a:solidFill>
            </a:endParaRPr>
          </a:p>
        </p:txBody>
      </p:sp>
    </p:spTree>
    <p:extLst>
      <p:ext uri="{BB962C8B-B14F-4D97-AF65-F5344CB8AC3E}">
        <p14:creationId xmlns:p14="http://schemas.microsoft.com/office/powerpoint/2010/main" val="3095926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BE6F4-32B2-4C57-8CA8-62578585287D}"/>
              </a:ext>
            </a:extLst>
          </p:cNvPr>
          <p:cNvSpPr>
            <a:spLocks noGrp="1"/>
          </p:cNvSpPr>
          <p:nvPr>
            <p:ph type="title"/>
          </p:nvPr>
        </p:nvSpPr>
        <p:spPr/>
        <p:txBody>
          <a:bodyPr/>
          <a:lstStyle/>
          <a:p>
            <a:r>
              <a:rPr lang="fr-CH" sz="2800" dirty="0"/>
              <a:t>Règle 6: Confier les travaux électriques à des pros</a:t>
            </a:r>
            <a:endParaRPr lang="de-CH" sz="2800" dirty="0"/>
          </a:p>
        </p:txBody>
      </p:sp>
      <p:sp>
        <p:nvSpPr>
          <p:cNvPr id="3" name="Datumsplatzhalter 2">
            <a:extLst>
              <a:ext uri="{FF2B5EF4-FFF2-40B4-BE49-F238E27FC236}">
                <a16:creationId xmlns:a16="http://schemas.microsoft.com/office/drawing/2014/main" id="{ABAD6356-F777-4F1A-A170-025E665DD27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306366B7-E648-46CB-88E0-B19BBD49A615}"/>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E88FD71A-4B31-48E3-8C15-4C1803A22D5A}"/>
              </a:ext>
            </a:extLst>
          </p:cNvPr>
          <p:cNvSpPr>
            <a:spLocks noGrp="1"/>
          </p:cNvSpPr>
          <p:nvPr>
            <p:ph type="sldNum" sz="quarter" idx="12"/>
          </p:nvPr>
        </p:nvSpPr>
        <p:spPr/>
        <p:txBody>
          <a:bodyPr/>
          <a:lstStyle/>
          <a:p>
            <a:fld id="{30610E4D-9146-49B5-86AC-7010CE3F736E}" type="slidenum">
              <a:rPr lang="de-CH" smtClean="0"/>
              <a:pPr/>
              <a:t>49</a:t>
            </a:fld>
            <a:endParaRPr lang="de-CH" dirty="0"/>
          </a:p>
        </p:txBody>
      </p:sp>
      <p:pic>
        <p:nvPicPr>
          <p:cNvPr id="11" name="Grafik 10" descr="88813_06_01_Office.jpg">
            <a:extLst>
              <a:ext uri="{FF2B5EF4-FFF2-40B4-BE49-F238E27FC236}">
                <a16:creationId xmlns:a16="http://schemas.microsoft.com/office/drawing/2014/main" id="{01C99BA3-FB14-4F23-919E-6DAFE4286EA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204156" y="1916669"/>
            <a:ext cx="4104456" cy="4106226"/>
          </a:xfrm>
          <a:prstGeom prst="rect">
            <a:avLst/>
          </a:prstGeom>
        </p:spPr>
      </p:pic>
      <p:sp>
        <p:nvSpPr>
          <p:cNvPr id="13" name="Rechteck 12">
            <a:extLst>
              <a:ext uri="{FF2B5EF4-FFF2-40B4-BE49-F238E27FC236}">
                <a16:creationId xmlns:a16="http://schemas.microsoft.com/office/drawing/2014/main" id="{CCF12D60-EA19-4B8B-9656-41A76AFA1F6B}"/>
              </a:ext>
            </a:extLst>
          </p:cNvPr>
          <p:cNvSpPr/>
          <p:nvPr/>
        </p:nvSpPr>
        <p:spPr>
          <a:xfrm>
            <a:off x="432000" y="1383159"/>
            <a:ext cx="4366440" cy="461665"/>
          </a:xfrm>
          <a:prstGeom prst="rect">
            <a:avLst/>
          </a:prstGeom>
        </p:spPr>
        <p:txBody>
          <a:bodyPr wrap="square">
            <a:spAutoFit/>
          </a:bodyPr>
          <a:lstStyle/>
          <a:p>
            <a:pPr lvl="0"/>
            <a:r>
              <a:rPr lang="fr-CH" sz="2400" b="1" dirty="0"/>
              <a:t>Définir les autorisations</a:t>
            </a:r>
            <a:r>
              <a:rPr lang="fr-CH" sz="2400" dirty="0"/>
              <a:t> </a:t>
            </a:r>
            <a:endParaRPr lang="de-CH" sz="2400" b="1" dirty="0"/>
          </a:p>
        </p:txBody>
      </p:sp>
      <p:sp>
        <p:nvSpPr>
          <p:cNvPr id="14" name="Rechteck 13">
            <a:extLst>
              <a:ext uri="{FF2B5EF4-FFF2-40B4-BE49-F238E27FC236}">
                <a16:creationId xmlns:a16="http://schemas.microsoft.com/office/drawing/2014/main" id="{EDD45AFD-BD45-4E5D-AE50-B2E96D4A1E15}"/>
              </a:ext>
            </a:extLst>
          </p:cNvPr>
          <p:cNvSpPr/>
          <p:nvPr/>
        </p:nvSpPr>
        <p:spPr>
          <a:xfrm>
            <a:off x="6096000" y="1383159"/>
            <a:ext cx="5544616" cy="461665"/>
          </a:xfrm>
          <a:prstGeom prst="rect">
            <a:avLst/>
          </a:prstGeom>
        </p:spPr>
        <p:txBody>
          <a:bodyPr wrap="square">
            <a:spAutoFit/>
          </a:bodyPr>
          <a:lstStyle/>
          <a:p>
            <a:pPr marL="342900" lvl="0" indent="-342900">
              <a:tabLst>
                <a:tab pos="341313" algn="l"/>
              </a:tabLst>
              <a:defRPr/>
            </a:pPr>
            <a:r>
              <a:rPr lang="fr-CH" sz="2400" b="1" dirty="0"/>
              <a:t>Protéger les installations électriques</a:t>
            </a:r>
            <a:r>
              <a:rPr lang="fr-CH" sz="2400" dirty="0"/>
              <a:t> </a:t>
            </a:r>
            <a:endParaRPr lang="de-CH" sz="2400" b="1" dirty="0"/>
          </a:p>
        </p:txBody>
      </p:sp>
      <p:grpSp>
        <p:nvGrpSpPr>
          <p:cNvPr id="23" name="Gruppieren 22">
            <a:extLst>
              <a:ext uri="{FF2B5EF4-FFF2-40B4-BE49-F238E27FC236}">
                <a16:creationId xmlns:a16="http://schemas.microsoft.com/office/drawing/2014/main" id="{E779818A-2034-46C0-B879-8478FD4F1316}"/>
              </a:ext>
            </a:extLst>
          </p:cNvPr>
          <p:cNvGrpSpPr/>
          <p:nvPr/>
        </p:nvGrpSpPr>
        <p:grpSpPr>
          <a:xfrm>
            <a:off x="524489" y="1916669"/>
            <a:ext cx="4104456" cy="4106054"/>
            <a:chOff x="524489" y="1916669"/>
            <a:chExt cx="4104456" cy="4106054"/>
          </a:xfrm>
        </p:grpSpPr>
        <p:pic>
          <p:nvPicPr>
            <p:cNvPr id="8" name="Grafik 7" descr="88813_06_03_Office.jpg">
              <a:extLst>
                <a:ext uri="{FF2B5EF4-FFF2-40B4-BE49-F238E27FC236}">
                  <a16:creationId xmlns:a16="http://schemas.microsoft.com/office/drawing/2014/main" id="{14C4C237-9201-4FF2-A325-DD4C677FB29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524489" y="1916669"/>
              <a:ext cx="4104456" cy="4106054"/>
            </a:xfrm>
            <a:prstGeom prst="rect">
              <a:avLst/>
            </a:prstGeom>
          </p:spPr>
        </p:pic>
        <p:cxnSp>
          <p:nvCxnSpPr>
            <p:cNvPr id="19" name="Gerade Verbindung 9">
              <a:extLst>
                <a:ext uri="{FF2B5EF4-FFF2-40B4-BE49-F238E27FC236}">
                  <a16:creationId xmlns:a16="http://schemas.microsoft.com/office/drawing/2014/main" id="{E6CE2BC4-68C2-4AE0-A32A-96B2F87D349B}"/>
                </a:ext>
              </a:extLst>
            </p:cNvPr>
            <p:cNvCxnSpPr>
              <a:cxnSpLocks/>
            </p:cNvCxnSpPr>
            <p:nvPr/>
          </p:nvCxnSpPr>
          <p:spPr>
            <a:xfrm flipH="1">
              <a:off x="1028545" y="2783087"/>
              <a:ext cx="3204356" cy="2378791"/>
            </a:xfrm>
            <a:prstGeom prst="line">
              <a:avLst/>
            </a:prstGeom>
            <a:ln w="101600">
              <a:solidFill>
                <a:srgbClr val="FF0000">
                  <a:alpha val="63000"/>
                </a:srgbClr>
              </a:solidFill>
            </a:ln>
          </p:spPr>
          <p:style>
            <a:lnRef idx="1">
              <a:schemeClr val="accent1"/>
            </a:lnRef>
            <a:fillRef idx="0">
              <a:schemeClr val="accent1"/>
            </a:fillRef>
            <a:effectRef idx="0">
              <a:schemeClr val="accent1"/>
            </a:effectRef>
            <a:fontRef idx="minor">
              <a:schemeClr val="tx1"/>
            </a:fontRef>
          </p:style>
        </p:cxnSp>
        <p:cxnSp>
          <p:nvCxnSpPr>
            <p:cNvPr id="21" name="Gerade Verbindung 8">
              <a:extLst>
                <a:ext uri="{FF2B5EF4-FFF2-40B4-BE49-F238E27FC236}">
                  <a16:creationId xmlns:a16="http://schemas.microsoft.com/office/drawing/2014/main" id="{D52216FD-D9E6-4C7F-B925-0C35E304A71E}"/>
                </a:ext>
              </a:extLst>
            </p:cNvPr>
            <p:cNvCxnSpPr>
              <a:cxnSpLocks/>
            </p:cNvCxnSpPr>
            <p:nvPr/>
          </p:nvCxnSpPr>
          <p:spPr>
            <a:xfrm>
              <a:off x="1172560" y="2783087"/>
              <a:ext cx="2898323" cy="2378791"/>
            </a:xfrm>
            <a:prstGeom prst="line">
              <a:avLst/>
            </a:prstGeom>
            <a:ln w="101600">
              <a:solidFill>
                <a:srgbClr val="FF0000">
                  <a:alpha val="63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108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4FC57-6551-4195-9D83-0527E9272113}"/>
              </a:ext>
            </a:extLst>
          </p:cNvPr>
          <p:cNvSpPr>
            <a:spLocks noGrp="1"/>
          </p:cNvSpPr>
          <p:nvPr>
            <p:ph type="title"/>
          </p:nvPr>
        </p:nvSpPr>
        <p:spPr/>
        <p:txBody>
          <a:bodyPr/>
          <a:lstStyle/>
          <a:p>
            <a:r>
              <a:rPr lang="fr-CH" sz="2800" dirty="0"/>
              <a:t>Tout va bien, mais la situation peut tourner à la catastrophe en une seconde</a:t>
            </a:r>
            <a:endParaRPr lang="de-CH" sz="2800" dirty="0"/>
          </a:p>
        </p:txBody>
      </p:sp>
      <p:sp>
        <p:nvSpPr>
          <p:cNvPr id="3" name="Datumsplatzhalter 2">
            <a:extLst>
              <a:ext uri="{FF2B5EF4-FFF2-40B4-BE49-F238E27FC236}">
                <a16:creationId xmlns:a16="http://schemas.microsoft.com/office/drawing/2014/main" id="{6AAEF3A3-FA93-4D30-BFEF-54D1217D41F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0D7E8987-D26F-443E-9933-F9A8BC130937}"/>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EA5A5D21-4731-4D39-9EB2-3C38FC84E2F1}"/>
              </a:ext>
            </a:extLst>
          </p:cNvPr>
          <p:cNvSpPr>
            <a:spLocks noGrp="1"/>
          </p:cNvSpPr>
          <p:nvPr>
            <p:ph type="sldNum" sz="quarter" idx="12"/>
          </p:nvPr>
        </p:nvSpPr>
        <p:spPr/>
        <p:txBody>
          <a:bodyPr/>
          <a:lstStyle/>
          <a:p>
            <a:fld id="{30610E4D-9146-49B5-86AC-7010CE3F736E}" type="slidenum">
              <a:rPr lang="de-CH" smtClean="0"/>
              <a:pPr/>
              <a:t>5</a:t>
            </a:fld>
            <a:endParaRPr lang="de-CH" dirty="0"/>
          </a:p>
        </p:txBody>
      </p:sp>
      <p:pic>
        <p:nvPicPr>
          <p:cNvPr id="6" name="Picture 2">
            <a:extLst>
              <a:ext uri="{FF2B5EF4-FFF2-40B4-BE49-F238E27FC236}">
                <a16:creationId xmlns:a16="http://schemas.microsoft.com/office/drawing/2014/main" id="{0D241122-BF1F-476D-874C-82B94757B8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1501339"/>
            <a:ext cx="3932809" cy="4591957"/>
          </a:xfrm>
          <a:prstGeom prst="rect">
            <a:avLst/>
          </a:prstGeom>
          <a:noFill/>
          <a:ln w="9525">
            <a:solidFill>
              <a:srgbClr val="64A1BE"/>
            </a:solidFill>
            <a:miter lim="800000"/>
            <a:headEnd/>
            <a:tailEnd/>
          </a:ln>
          <a:effectLst/>
        </p:spPr>
      </p:pic>
      <p:sp>
        <p:nvSpPr>
          <p:cNvPr id="7" name="Inhaltsplatzhalter 3">
            <a:extLst>
              <a:ext uri="{FF2B5EF4-FFF2-40B4-BE49-F238E27FC236}">
                <a16:creationId xmlns:a16="http://schemas.microsoft.com/office/drawing/2014/main" id="{AE418C90-433B-4F00-9A45-69E095FAB48B}"/>
              </a:ext>
            </a:extLst>
          </p:cNvPr>
          <p:cNvSpPr txBox="1">
            <a:spLocks/>
          </p:cNvSpPr>
          <p:nvPr/>
        </p:nvSpPr>
        <p:spPr>
          <a:xfrm>
            <a:off x="5303912" y="1514574"/>
            <a:ext cx="6336704" cy="3291478"/>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buClr>
                <a:srgbClr val="FF8200"/>
              </a:buClr>
              <a:buSzPct val="60000"/>
              <a:buFont typeface="Wingdings 2" panose="05020102010507070707" pitchFamily="18" charset="2"/>
              <a:buChar char=""/>
            </a:pPr>
            <a:r>
              <a:rPr lang="fr-CH" sz="2400" dirty="0"/>
              <a:t>Aucun travail n’est suffisamment important pour risquer sa vie ou sa santé. Absolument aucun!</a:t>
            </a:r>
            <a:br>
              <a:rPr lang="fr-CH" sz="2400" dirty="0"/>
            </a:br>
            <a:endParaRPr lang="de-CH" sz="2400" dirty="0"/>
          </a:p>
          <a:p>
            <a:pPr marL="268288" indent="-268288">
              <a:lnSpc>
                <a:spcPct val="150000"/>
              </a:lnSpc>
              <a:buClr>
                <a:srgbClr val="FF8200"/>
              </a:buClr>
              <a:buSzPct val="60000"/>
              <a:buFont typeface="Wingdings 2" panose="05020102010507070707" pitchFamily="18" charset="2"/>
              <a:buChar char=""/>
            </a:pPr>
            <a:r>
              <a:rPr lang="fr-CH" sz="2400" dirty="0"/>
              <a:t>STOP en cas de danger!</a:t>
            </a:r>
          </a:p>
          <a:p>
            <a:pPr marL="268288" indent="-268288">
              <a:lnSpc>
                <a:spcPct val="150000"/>
              </a:lnSpc>
              <a:buClr>
                <a:srgbClr val="FF8200"/>
              </a:buClr>
              <a:buSzPct val="60000"/>
              <a:buFont typeface="Wingdings 2" panose="05020102010507070707" pitchFamily="18" charset="2"/>
              <a:buChar char=""/>
            </a:pPr>
            <a:r>
              <a:rPr lang="fr-CH" sz="2400" dirty="0"/>
              <a:t>Sécuriser!</a:t>
            </a:r>
          </a:p>
          <a:p>
            <a:pPr marL="268288" indent="-268288">
              <a:lnSpc>
                <a:spcPct val="150000"/>
              </a:lnSpc>
              <a:buClr>
                <a:srgbClr val="FF8200"/>
              </a:buClr>
              <a:buSzPct val="60000"/>
              <a:buFont typeface="Wingdings 2" panose="05020102010507070707" pitchFamily="18" charset="2"/>
              <a:buChar char=""/>
            </a:pPr>
            <a:r>
              <a:rPr lang="fr-CH" sz="2400" dirty="0"/>
              <a:t>Reprendre le travail!</a:t>
            </a:r>
          </a:p>
          <a:p>
            <a:endParaRPr lang="de-CH" sz="2400" dirty="0"/>
          </a:p>
        </p:txBody>
      </p:sp>
    </p:spTree>
    <p:extLst>
      <p:ext uri="{BB962C8B-B14F-4D97-AF65-F5344CB8AC3E}">
        <p14:creationId xmlns:p14="http://schemas.microsoft.com/office/powerpoint/2010/main" val="2310739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89B24-83B0-4D0A-9F0E-2BFCE368A22D}"/>
              </a:ext>
            </a:extLst>
          </p:cNvPr>
          <p:cNvSpPr>
            <a:spLocks noGrp="1"/>
          </p:cNvSpPr>
          <p:nvPr>
            <p:ph type="title"/>
          </p:nvPr>
        </p:nvSpPr>
        <p:spPr/>
        <p:txBody>
          <a:bodyPr/>
          <a:lstStyle/>
          <a:p>
            <a:r>
              <a:rPr lang="fr-CH" sz="2800" dirty="0"/>
              <a:t>Règle 6: Confier les travaux électriques à des pros</a:t>
            </a:r>
            <a:endParaRPr lang="de-CH" sz="2800" dirty="0"/>
          </a:p>
        </p:txBody>
      </p:sp>
      <p:sp>
        <p:nvSpPr>
          <p:cNvPr id="3" name="Datumsplatzhalter 2">
            <a:extLst>
              <a:ext uri="{FF2B5EF4-FFF2-40B4-BE49-F238E27FC236}">
                <a16:creationId xmlns:a16="http://schemas.microsoft.com/office/drawing/2014/main" id="{6350A342-C452-4692-B4CB-3B98803370CA}"/>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F125B86F-0640-42D3-BE1B-F43474A3B3CD}"/>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72B484A2-D0C2-491A-8763-52C31948C9EB}"/>
              </a:ext>
            </a:extLst>
          </p:cNvPr>
          <p:cNvSpPr>
            <a:spLocks noGrp="1"/>
          </p:cNvSpPr>
          <p:nvPr>
            <p:ph type="sldNum" sz="quarter" idx="12"/>
          </p:nvPr>
        </p:nvSpPr>
        <p:spPr/>
        <p:txBody>
          <a:bodyPr/>
          <a:lstStyle/>
          <a:p>
            <a:fld id="{30610E4D-9146-49B5-86AC-7010CE3F736E}" type="slidenum">
              <a:rPr lang="de-CH" smtClean="0"/>
              <a:pPr/>
              <a:t>50</a:t>
            </a:fld>
            <a:endParaRPr lang="de-CH" dirty="0"/>
          </a:p>
        </p:txBody>
      </p:sp>
      <p:sp>
        <p:nvSpPr>
          <p:cNvPr id="6" name="Rechteck 5">
            <a:extLst>
              <a:ext uri="{FF2B5EF4-FFF2-40B4-BE49-F238E27FC236}">
                <a16:creationId xmlns:a16="http://schemas.microsoft.com/office/drawing/2014/main" id="{376E02B7-7FF0-4584-87EF-24CA64FB466F}"/>
              </a:ext>
            </a:extLst>
          </p:cNvPr>
          <p:cNvSpPr/>
          <p:nvPr/>
        </p:nvSpPr>
        <p:spPr>
          <a:xfrm>
            <a:off x="479376" y="1196752"/>
            <a:ext cx="3408040" cy="830997"/>
          </a:xfrm>
          <a:prstGeom prst="rect">
            <a:avLst/>
          </a:prstGeom>
        </p:spPr>
        <p:txBody>
          <a:bodyPr wrap="square">
            <a:spAutoFit/>
          </a:bodyPr>
          <a:lstStyle/>
          <a:p>
            <a:pPr lvl="0"/>
            <a:r>
              <a:rPr lang="fr-CH" sz="2400" b="1" dirty="0"/>
              <a:t>Dispositif différentiel </a:t>
            </a:r>
            <a:br>
              <a:rPr lang="fr-CH" sz="2400" b="1" dirty="0"/>
            </a:br>
            <a:r>
              <a:rPr lang="fr-CH" sz="2400" b="1" dirty="0"/>
              <a:t>résiduel (DDR) </a:t>
            </a:r>
          </a:p>
        </p:txBody>
      </p:sp>
      <p:sp>
        <p:nvSpPr>
          <p:cNvPr id="7" name="Rechteck 6">
            <a:extLst>
              <a:ext uri="{FF2B5EF4-FFF2-40B4-BE49-F238E27FC236}">
                <a16:creationId xmlns:a16="http://schemas.microsoft.com/office/drawing/2014/main" id="{9731CE49-9B85-40C6-BEAB-D43E1B3EF384}"/>
              </a:ext>
            </a:extLst>
          </p:cNvPr>
          <p:cNvSpPr/>
          <p:nvPr/>
        </p:nvSpPr>
        <p:spPr>
          <a:xfrm>
            <a:off x="6023992" y="1190818"/>
            <a:ext cx="5616624" cy="830997"/>
          </a:xfrm>
          <a:prstGeom prst="rect">
            <a:avLst/>
          </a:prstGeom>
        </p:spPr>
        <p:txBody>
          <a:bodyPr wrap="square">
            <a:spAutoFit/>
          </a:bodyPr>
          <a:lstStyle/>
          <a:p>
            <a:pPr lvl="0">
              <a:defRPr/>
            </a:pPr>
            <a:r>
              <a:rPr lang="fr-CH" sz="2400" b="1" dirty="0"/>
              <a:t>Ne pas utiliser des appareils</a:t>
            </a:r>
            <a:br>
              <a:rPr lang="fr-CH" sz="2400" b="1" dirty="0"/>
            </a:br>
            <a:r>
              <a:rPr lang="fr-CH" sz="2400" b="1" dirty="0"/>
              <a:t>défectueux </a:t>
            </a:r>
            <a:endParaRPr lang="de-CH" sz="2400" dirty="0"/>
          </a:p>
        </p:txBody>
      </p:sp>
      <p:pic>
        <p:nvPicPr>
          <p:cNvPr id="8" name="Grafik 7" descr="88813_06_02_Office.jpg">
            <a:extLst>
              <a:ext uri="{FF2B5EF4-FFF2-40B4-BE49-F238E27FC236}">
                <a16:creationId xmlns:a16="http://schemas.microsoft.com/office/drawing/2014/main" id="{6120EAF1-7F2A-4DC6-8FB5-B93EAC6400F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587274" y="2089709"/>
            <a:ext cx="4068566" cy="4067863"/>
          </a:xfrm>
          <a:prstGeom prst="rect">
            <a:avLst/>
          </a:prstGeom>
        </p:spPr>
      </p:pic>
      <p:grpSp>
        <p:nvGrpSpPr>
          <p:cNvPr id="16" name="Gruppieren 15">
            <a:extLst>
              <a:ext uri="{FF2B5EF4-FFF2-40B4-BE49-F238E27FC236}">
                <a16:creationId xmlns:a16="http://schemas.microsoft.com/office/drawing/2014/main" id="{3C3BDE98-468A-4228-9E45-C14A77E4F168}"/>
              </a:ext>
            </a:extLst>
          </p:cNvPr>
          <p:cNvGrpSpPr/>
          <p:nvPr/>
        </p:nvGrpSpPr>
        <p:grpSpPr>
          <a:xfrm>
            <a:off x="6096000" y="2086870"/>
            <a:ext cx="4176464" cy="4070701"/>
            <a:chOff x="6096000" y="2086871"/>
            <a:chExt cx="3672032" cy="3672000"/>
          </a:xfrm>
        </p:grpSpPr>
        <p:pic>
          <p:nvPicPr>
            <p:cNvPr id="9" name="Picture 2">
              <a:extLst>
                <a:ext uri="{FF2B5EF4-FFF2-40B4-BE49-F238E27FC236}">
                  <a16:creationId xmlns:a16="http://schemas.microsoft.com/office/drawing/2014/main" id="{DCBD1307-423B-470D-A661-824F2DE8F91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96000" y="2086871"/>
              <a:ext cx="3672032" cy="3672000"/>
            </a:xfrm>
            <a:prstGeom prst="rect">
              <a:avLst/>
            </a:prstGeom>
            <a:noFill/>
            <a:ln w="9525">
              <a:noFill/>
              <a:miter lim="800000"/>
              <a:headEnd/>
              <a:tailEnd/>
            </a:ln>
          </p:spPr>
        </p:pic>
        <p:cxnSp>
          <p:nvCxnSpPr>
            <p:cNvPr id="10" name="Gerade Verbindung 8">
              <a:extLst>
                <a:ext uri="{FF2B5EF4-FFF2-40B4-BE49-F238E27FC236}">
                  <a16:creationId xmlns:a16="http://schemas.microsoft.com/office/drawing/2014/main" id="{9B7B4B8E-D2A8-4678-B27F-79AAC24C8F67}"/>
                </a:ext>
              </a:extLst>
            </p:cNvPr>
            <p:cNvCxnSpPr>
              <a:cxnSpLocks/>
            </p:cNvCxnSpPr>
            <p:nvPr/>
          </p:nvCxnSpPr>
          <p:spPr>
            <a:xfrm>
              <a:off x="6600064" y="2923879"/>
              <a:ext cx="2880320" cy="2304256"/>
            </a:xfrm>
            <a:prstGeom prst="line">
              <a:avLst/>
            </a:prstGeom>
            <a:ln w="101600">
              <a:solidFill>
                <a:srgbClr val="FF0000">
                  <a:alpha val="63000"/>
                </a:srgbClr>
              </a:solidFill>
            </a:ln>
          </p:spPr>
          <p:style>
            <a:lnRef idx="1">
              <a:schemeClr val="accent1"/>
            </a:lnRef>
            <a:fillRef idx="0">
              <a:schemeClr val="accent1"/>
            </a:fillRef>
            <a:effectRef idx="0">
              <a:schemeClr val="accent1"/>
            </a:effectRef>
            <a:fontRef idx="minor">
              <a:schemeClr val="tx1"/>
            </a:fontRef>
          </p:style>
        </p:cxnSp>
        <p:cxnSp>
          <p:nvCxnSpPr>
            <p:cNvPr id="11" name="Gerade Verbindung 9">
              <a:extLst>
                <a:ext uri="{FF2B5EF4-FFF2-40B4-BE49-F238E27FC236}">
                  <a16:creationId xmlns:a16="http://schemas.microsoft.com/office/drawing/2014/main" id="{AACB7BF1-6A32-4BC7-9F4D-0EEB37C1902C}"/>
                </a:ext>
              </a:extLst>
            </p:cNvPr>
            <p:cNvCxnSpPr>
              <a:cxnSpLocks/>
            </p:cNvCxnSpPr>
            <p:nvPr/>
          </p:nvCxnSpPr>
          <p:spPr>
            <a:xfrm flipH="1">
              <a:off x="6456048" y="2923879"/>
              <a:ext cx="3024336" cy="2232248"/>
            </a:xfrm>
            <a:prstGeom prst="line">
              <a:avLst/>
            </a:prstGeom>
            <a:ln w="101600">
              <a:solidFill>
                <a:srgbClr val="FF0000">
                  <a:alpha val="63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7787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23EE2-83E6-4853-BB0B-654DECE7EDD9}"/>
              </a:ext>
            </a:extLst>
          </p:cNvPr>
          <p:cNvSpPr>
            <a:spLocks noGrp="1"/>
          </p:cNvSpPr>
          <p:nvPr>
            <p:ph type="title"/>
          </p:nvPr>
        </p:nvSpPr>
        <p:spPr/>
        <p:txBody>
          <a:bodyPr/>
          <a:lstStyle/>
          <a:p>
            <a:r>
              <a:rPr lang="fr-CH" sz="2800" dirty="0"/>
              <a:t>Règle 7: Empêcher les incendies et les explosions</a:t>
            </a:r>
            <a:endParaRPr lang="de-CH" sz="2800" dirty="0"/>
          </a:p>
        </p:txBody>
      </p:sp>
      <p:sp>
        <p:nvSpPr>
          <p:cNvPr id="3" name="Datumsplatzhalter 2">
            <a:extLst>
              <a:ext uri="{FF2B5EF4-FFF2-40B4-BE49-F238E27FC236}">
                <a16:creationId xmlns:a16="http://schemas.microsoft.com/office/drawing/2014/main" id="{1A0A4E78-8A0F-4381-A5F7-BB6A6E91E9D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B7E09732-AECC-47CB-B283-BC2A97F84DF1}"/>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FA9AC100-8F26-4AC3-8F74-1E1551272483}"/>
              </a:ext>
            </a:extLst>
          </p:cNvPr>
          <p:cNvSpPr>
            <a:spLocks noGrp="1"/>
          </p:cNvSpPr>
          <p:nvPr>
            <p:ph type="sldNum" sz="quarter" idx="12"/>
          </p:nvPr>
        </p:nvSpPr>
        <p:spPr/>
        <p:txBody>
          <a:bodyPr/>
          <a:lstStyle/>
          <a:p>
            <a:fld id="{30610E4D-9146-49B5-86AC-7010CE3F736E}" type="slidenum">
              <a:rPr lang="de-CH" smtClean="0"/>
              <a:pPr/>
              <a:t>51</a:t>
            </a:fld>
            <a:endParaRPr lang="de-CH" dirty="0"/>
          </a:p>
        </p:txBody>
      </p:sp>
      <p:pic>
        <p:nvPicPr>
          <p:cNvPr id="6" name="Bildplatzhalter 6" descr="88813_07_d_Office.jpg">
            <a:extLst>
              <a:ext uri="{FF2B5EF4-FFF2-40B4-BE49-F238E27FC236}">
                <a16:creationId xmlns:a16="http://schemas.microsoft.com/office/drawing/2014/main" id="{CB3BC0F8-4540-4206-95FB-268FBE88F0C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51384" y="1268760"/>
            <a:ext cx="4104705" cy="4792663"/>
          </a:xfrm>
          <a:prstGeom prst="rect">
            <a:avLst/>
          </a:prstGeom>
        </p:spPr>
      </p:pic>
      <p:sp>
        <p:nvSpPr>
          <p:cNvPr id="8" name="Inhaltsplatzhalter 3">
            <a:extLst>
              <a:ext uri="{FF2B5EF4-FFF2-40B4-BE49-F238E27FC236}">
                <a16:creationId xmlns:a16="http://schemas.microsoft.com/office/drawing/2014/main" id="{89B5AA4B-9579-4E80-BB73-67B3DF1226ED}"/>
              </a:ext>
            </a:extLst>
          </p:cNvPr>
          <p:cNvSpPr txBox="1">
            <a:spLocks/>
          </p:cNvSpPr>
          <p:nvPr/>
        </p:nvSpPr>
        <p:spPr>
          <a:xfrm>
            <a:off x="5375920" y="1268760"/>
            <a:ext cx="6264696" cy="4792661"/>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Nous éloignons les substances inflammables ou veillons à ce qu'elle ne puissent pas s'enflammer.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DE"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Supérieur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DE"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Je conviens des mesures de protection contre le risque d'incendie et d'explosion avec mes collaborateurs et le chef d'exploitation responsable. </a:t>
            </a:r>
          </a:p>
        </p:txBody>
      </p:sp>
    </p:spTree>
    <p:extLst>
      <p:ext uri="{BB962C8B-B14F-4D97-AF65-F5344CB8AC3E}">
        <p14:creationId xmlns:p14="http://schemas.microsoft.com/office/powerpoint/2010/main" val="2683987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23EE2-83E6-4853-BB0B-654DECE7EDD9}"/>
              </a:ext>
            </a:extLst>
          </p:cNvPr>
          <p:cNvSpPr>
            <a:spLocks noGrp="1"/>
          </p:cNvSpPr>
          <p:nvPr>
            <p:ph type="title"/>
          </p:nvPr>
        </p:nvSpPr>
        <p:spPr/>
        <p:txBody>
          <a:bodyPr/>
          <a:lstStyle/>
          <a:p>
            <a:r>
              <a:rPr lang="fr-CH" sz="2800" dirty="0"/>
              <a:t>Règle 7: Empêcher les incendies et les explosions</a:t>
            </a:r>
            <a:endParaRPr lang="de-CH" sz="2800" dirty="0"/>
          </a:p>
        </p:txBody>
      </p:sp>
      <p:sp>
        <p:nvSpPr>
          <p:cNvPr id="3" name="Datumsplatzhalter 2">
            <a:extLst>
              <a:ext uri="{FF2B5EF4-FFF2-40B4-BE49-F238E27FC236}">
                <a16:creationId xmlns:a16="http://schemas.microsoft.com/office/drawing/2014/main" id="{1A0A4E78-8A0F-4381-A5F7-BB6A6E91E9D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B7E09732-AECC-47CB-B283-BC2A97F84DF1}"/>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FA9AC100-8F26-4AC3-8F74-1E1551272483}"/>
              </a:ext>
            </a:extLst>
          </p:cNvPr>
          <p:cNvSpPr>
            <a:spLocks noGrp="1"/>
          </p:cNvSpPr>
          <p:nvPr>
            <p:ph type="sldNum" sz="quarter" idx="12"/>
          </p:nvPr>
        </p:nvSpPr>
        <p:spPr/>
        <p:txBody>
          <a:bodyPr/>
          <a:lstStyle/>
          <a:p>
            <a:fld id="{30610E4D-9146-49B5-86AC-7010CE3F736E}" type="slidenum">
              <a:rPr lang="de-CH" smtClean="0"/>
              <a:pPr/>
              <a:t>52</a:t>
            </a:fld>
            <a:endParaRPr lang="de-CH" dirty="0"/>
          </a:p>
        </p:txBody>
      </p:sp>
      <p:pic>
        <p:nvPicPr>
          <p:cNvPr id="6" name="Bildplatzhalter 6" descr="88813_07_d_Office.jpg">
            <a:extLst>
              <a:ext uri="{FF2B5EF4-FFF2-40B4-BE49-F238E27FC236}">
                <a16:creationId xmlns:a16="http://schemas.microsoft.com/office/drawing/2014/main" id="{CB3BC0F8-4540-4206-95FB-268FBE88F0C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51384" y="1268760"/>
            <a:ext cx="4104705" cy="4792663"/>
          </a:xfrm>
          <a:prstGeom prst="rect">
            <a:avLst/>
          </a:prstGeom>
        </p:spPr>
      </p:pic>
      <p:sp>
        <p:nvSpPr>
          <p:cNvPr id="10" name="Inhaltsplatzhalter 3">
            <a:extLst>
              <a:ext uri="{FF2B5EF4-FFF2-40B4-BE49-F238E27FC236}">
                <a16:creationId xmlns:a16="http://schemas.microsoft.com/office/drawing/2014/main" id="{4A780470-AC9A-49BC-B030-EA3DA5822163}"/>
              </a:ext>
            </a:extLst>
          </p:cNvPr>
          <p:cNvSpPr txBox="1">
            <a:spLocks/>
          </p:cNvSpPr>
          <p:nvPr/>
        </p:nvSpPr>
        <p:spPr>
          <a:xfrm>
            <a:off x="5375920" y="1238509"/>
            <a:ext cx="6264696" cy="4792661"/>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tab pos="0"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Nous éloignons les substances inflammables ou veillons à ce qu'elles ne puissent pas s'enflammer.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DE"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Travailleur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de-DE"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Je n'exécute des travaux de maintenance qu'après avoir obtenu l'autorisation du chef d'exploitation responsable.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81876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9E3B2-D70A-417E-A639-61614587F879}"/>
              </a:ext>
            </a:extLst>
          </p:cNvPr>
          <p:cNvSpPr>
            <a:spLocks noGrp="1"/>
          </p:cNvSpPr>
          <p:nvPr>
            <p:ph type="title"/>
          </p:nvPr>
        </p:nvSpPr>
        <p:spPr/>
        <p:txBody>
          <a:bodyPr/>
          <a:lstStyle/>
          <a:p>
            <a:r>
              <a:rPr lang="fr-CH" sz="2800" dirty="0"/>
              <a:t>Règle 7: Empêcher les incendies et les explosions</a:t>
            </a:r>
            <a:endParaRPr lang="de-CH" sz="2800" dirty="0"/>
          </a:p>
        </p:txBody>
      </p:sp>
      <p:sp>
        <p:nvSpPr>
          <p:cNvPr id="3" name="Datumsplatzhalter 2">
            <a:extLst>
              <a:ext uri="{FF2B5EF4-FFF2-40B4-BE49-F238E27FC236}">
                <a16:creationId xmlns:a16="http://schemas.microsoft.com/office/drawing/2014/main" id="{58313DDB-4389-407A-85BD-FE938E2F7101}"/>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19B8CAD6-F003-4BFB-8EF2-E357A3CE6183}"/>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0F2B8F69-A4C9-4751-8369-118416E472F5}"/>
              </a:ext>
            </a:extLst>
          </p:cNvPr>
          <p:cNvSpPr>
            <a:spLocks noGrp="1"/>
          </p:cNvSpPr>
          <p:nvPr>
            <p:ph type="sldNum" sz="quarter" idx="12"/>
          </p:nvPr>
        </p:nvSpPr>
        <p:spPr/>
        <p:txBody>
          <a:bodyPr/>
          <a:lstStyle/>
          <a:p>
            <a:fld id="{30610E4D-9146-49B5-86AC-7010CE3F736E}" type="slidenum">
              <a:rPr lang="de-CH" smtClean="0"/>
              <a:pPr/>
              <a:t>53</a:t>
            </a:fld>
            <a:endParaRPr lang="de-CH" dirty="0"/>
          </a:p>
        </p:txBody>
      </p:sp>
      <p:sp>
        <p:nvSpPr>
          <p:cNvPr id="7" name="Inhaltsplatzhalter 2">
            <a:extLst>
              <a:ext uri="{FF2B5EF4-FFF2-40B4-BE49-F238E27FC236}">
                <a16:creationId xmlns:a16="http://schemas.microsoft.com/office/drawing/2014/main" id="{C7A76992-CB78-4CA6-BEC4-40A7C046D3FD}"/>
              </a:ext>
            </a:extLst>
          </p:cNvPr>
          <p:cNvSpPr txBox="1">
            <a:spLocks/>
          </p:cNvSpPr>
          <p:nvPr/>
        </p:nvSpPr>
        <p:spPr>
          <a:xfrm>
            <a:off x="551384" y="1268760"/>
            <a:ext cx="11245329" cy="4792662"/>
          </a:xfrm>
          <a:prstGeom prst="rect">
            <a:avLst/>
          </a:prstGeom>
        </p:spPr>
        <p:txBody>
          <a:bodyPr vert="horz" lIns="0" tIns="0" rIns="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Prévenir le risque d'explosion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Eloigner les substances facilement inflammables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Etanchéifier les récipients, les conduites, etc.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Aération des locaux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Coordonner les travaux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Consulter la personne responsable de la zone EX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Définir les risques d'inflammation dus aux travaux prévus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Documents à consigner: permis de soudage, etc.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Prévenir le risque d'incendie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Utiliser des écrans de protection en cas de soudage et de meulage à proximité d'une zone EX </a:t>
            </a: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90045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2443A-AC65-48BD-9985-8F82135B9512}"/>
              </a:ext>
            </a:extLst>
          </p:cNvPr>
          <p:cNvSpPr>
            <a:spLocks noGrp="1"/>
          </p:cNvSpPr>
          <p:nvPr>
            <p:ph type="title"/>
          </p:nvPr>
        </p:nvSpPr>
        <p:spPr/>
        <p:txBody>
          <a:bodyPr/>
          <a:lstStyle/>
          <a:p>
            <a:r>
              <a:rPr lang="fr-CH" sz="2800" dirty="0"/>
              <a:t>Règle 8: Ventiler les locaux exigus</a:t>
            </a:r>
            <a:endParaRPr lang="de-CH" sz="2800" dirty="0"/>
          </a:p>
        </p:txBody>
      </p:sp>
      <p:sp>
        <p:nvSpPr>
          <p:cNvPr id="3" name="Datumsplatzhalter 2">
            <a:extLst>
              <a:ext uri="{FF2B5EF4-FFF2-40B4-BE49-F238E27FC236}">
                <a16:creationId xmlns:a16="http://schemas.microsoft.com/office/drawing/2014/main" id="{A8C5F8DF-7808-4281-8336-20BE82E8C272}"/>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9FB7B6FA-D624-4E48-B32F-F2F326E14E01}"/>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18BC2CB3-F5A1-4EBA-81B6-36924D68144F}"/>
              </a:ext>
            </a:extLst>
          </p:cNvPr>
          <p:cNvSpPr>
            <a:spLocks noGrp="1"/>
          </p:cNvSpPr>
          <p:nvPr>
            <p:ph type="sldNum" sz="quarter" idx="12"/>
          </p:nvPr>
        </p:nvSpPr>
        <p:spPr/>
        <p:txBody>
          <a:bodyPr/>
          <a:lstStyle/>
          <a:p>
            <a:fld id="{30610E4D-9146-49B5-86AC-7010CE3F736E}" type="slidenum">
              <a:rPr lang="de-CH" smtClean="0"/>
              <a:pPr/>
              <a:t>54</a:t>
            </a:fld>
            <a:endParaRPr lang="de-CH" dirty="0"/>
          </a:p>
        </p:txBody>
      </p:sp>
      <p:pic>
        <p:nvPicPr>
          <p:cNvPr id="6" name="Bildplatzhalter 6" descr="88813_08_02_Office.jpg">
            <a:extLst>
              <a:ext uri="{FF2B5EF4-FFF2-40B4-BE49-F238E27FC236}">
                <a16:creationId xmlns:a16="http://schemas.microsoft.com/office/drawing/2014/main" id="{66B9F5D0-22EE-40ED-BC1C-1221A1ED6E9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51384" y="1286612"/>
            <a:ext cx="3395299" cy="4752528"/>
          </a:xfrm>
          <a:prstGeom prst="rect">
            <a:avLst/>
          </a:prstGeom>
        </p:spPr>
      </p:pic>
      <p:sp>
        <p:nvSpPr>
          <p:cNvPr id="9" name="Inhaltsplatzhalter 3">
            <a:extLst>
              <a:ext uri="{FF2B5EF4-FFF2-40B4-BE49-F238E27FC236}">
                <a16:creationId xmlns:a16="http://schemas.microsoft.com/office/drawing/2014/main" id="{C8712926-C217-4521-B37D-7B39ADC129BF}"/>
              </a:ext>
            </a:extLst>
          </p:cNvPr>
          <p:cNvSpPr txBox="1">
            <a:spLocks/>
          </p:cNvSpPr>
          <p:nvPr/>
        </p:nvSpPr>
        <p:spPr>
          <a:xfrm>
            <a:off x="4655840" y="1241682"/>
            <a:ext cx="6984776" cy="4896544"/>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Dans les locaux exigus, nous empêchons les explosions et les intoxications au moyen d'un ventilateur d'extraction.</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Supérieur</a:t>
            </a:r>
            <a:b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b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 </a:t>
            </a: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a:buClr>
                <a:schemeClr val="accent1"/>
              </a:buCl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Je m'assure que seuls les collaborateurs disposant de l'instruction requise travaillent dans des locaux exigus. </a:t>
            </a:r>
          </a:p>
          <a:p>
            <a:pPr>
              <a:buClr>
                <a:schemeClr val="accent1"/>
              </a:buCl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Je mets les équipements de travail et de sauvetage nécessaires à leur disposition. </a:t>
            </a: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84434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93654-3C85-4684-99B6-433B29EEFDA9}"/>
              </a:ext>
            </a:extLst>
          </p:cNvPr>
          <p:cNvSpPr>
            <a:spLocks noGrp="1"/>
          </p:cNvSpPr>
          <p:nvPr>
            <p:ph type="title"/>
          </p:nvPr>
        </p:nvSpPr>
        <p:spPr/>
        <p:txBody>
          <a:bodyPr/>
          <a:lstStyle/>
          <a:p>
            <a:r>
              <a:rPr lang="fr-CH" sz="2800" dirty="0"/>
              <a:t>Règle 8: Ventiler les locaux exigus</a:t>
            </a:r>
            <a:endParaRPr lang="de-CH" sz="2800" dirty="0"/>
          </a:p>
        </p:txBody>
      </p:sp>
      <p:sp>
        <p:nvSpPr>
          <p:cNvPr id="3" name="Datumsplatzhalter 2">
            <a:extLst>
              <a:ext uri="{FF2B5EF4-FFF2-40B4-BE49-F238E27FC236}">
                <a16:creationId xmlns:a16="http://schemas.microsoft.com/office/drawing/2014/main" id="{143FA3CC-92D1-493D-9920-959D43BC1B5E}"/>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1ECD49C7-F3B5-42C8-AE02-7DC72FC8A2B7}"/>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473ED354-7727-4C6E-AEC7-7E385ABF1767}"/>
              </a:ext>
            </a:extLst>
          </p:cNvPr>
          <p:cNvSpPr>
            <a:spLocks noGrp="1"/>
          </p:cNvSpPr>
          <p:nvPr>
            <p:ph type="sldNum" sz="quarter" idx="12"/>
          </p:nvPr>
        </p:nvSpPr>
        <p:spPr/>
        <p:txBody>
          <a:bodyPr/>
          <a:lstStyle/>
          <a:p>
            <a:fld id="{30610E4D-9146-49B5-86AC-7010CE3F736E}" type="slidenum">
              <a:rPr lang="de-CH" smtClean="0"/>
              <a:pPr/>
              <a:t>55</a:t>
            </a:fld>
            <a:endParaRPr lang="de-CH" dirty="0"/>
          </a:p>
        </p:txBody>
      </p:sp>
      <p:pic>
        <p:nvPicPr>
          <p:cNvPr id="6" name="Bildplatzhalter 6" descr="88813_08_Office.jpg">
            <a:extLst>
              <a:ext uri="{FF2B5EF4-FFF2-40B4-BE49-F238E27FC236}">
                <a16:creationId xmlns:a16="http://schemas.microsoft.com/office/drawing/2014/main" id="{1EB0CA7D-3FBD-47B8-A441-F2619148E92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51384" y="1268760"/>
            <a:ext cx="3528641" cy="4895948"/>
          </a:xfrm>
          <a:prstGeom prst="rect">
            <a:avLst/>
          </a:prstGeom>
        </p:spPr>
      </p:pic>
      <p:sp>
        <p:nvSpPr>
          <p:cNvPr id="8" name="Inhaltsplatzhalter 3">
            <a:extLst>
              <a:ext uri="{FF2B5EF4-FFF2-40B4-BE49-F238E27FC236}">
                <a16:creationId xmlns:a16="http://schemas.microsoft.com/office/drawing/2014/main" id="{4C0178CD-ABCD-4B82-92C1-C73B72A8080B}"/>
              </a:ext>
            </a:extLst>
          </p:cNvPr>
          <p:cNvSpPr txBox="1">
            <a:spLocks/>
          </p:cNvSpPr>
          <p:nvPr/>
        </p:nvSpPr>
        <p:spPr>
          <a:xfrm>
            <a:off x="4655840" y="1220288"/>
            <a:ext cx="6984776" cy="4792661"/>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Dans les locaux exigus, nous empêchons les explosions et les intoxications au moyen d'un ventilateur d'extraction.</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Travailleur</a:t>
            </a:r>
            <a:b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b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 </a:t>
            </a: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Je ne travaille dans un local exigu que lorsque ma sécurité est garantie (ventilateur d'extraction, mesure des substances nocives, surveillance par une deuxième personne).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88329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0C79E-C8BF-44F6-A448-20007D1C6D6E}"/>
              </a:ext>
            </a:extLst>
          </p:cNvPr>
          <p:cNvSpPr>
            <a:spLocks noGrp="1"/>
          </p:cNvSpPr>
          <p:nvPr>
            <p:ph type="title"/>
          </p:nvPr>
        </p:nvSpPr>
        <p:spPr/>
        <p:txBody>
          <a:bodyPr/>
          <a:lstStyle/>
          <a:p>
            <a:r>
              <a:rPr lang="fr-CH" sz="2800" dirty="0"/>
              <a:t>Règle 8: Ventiler les locaux exigus</a:t>
            </a:r>
            <a:endParaRPr lang="de-CH" sz="2800" dirty="0"/>
          </a:p>
        </p:txBody>
      </p:sp>
      <p:sp>
        <p:nvSpPr>
          <p:cNvPr id="3" name="Datumsplatzhalter 2">
            <a:extLst>
              <a:ext uri="{FF2B5EF4-FFF2-40B4-BE49-F238E27FC236}">
                <a16:creationId xmlns:a16="http://schemas.microsoft.com/office/drawing/2014/main" id="{8CE766FC-0291-4D61-87CD-F4F1B103322B}"/>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6F7387BC-0B7A-498F-9AB5-61595029CACB}"/>
              </a:ext>
            </a:extLst>
          </p:cNvPr>
          <p:cNvSpPr>
            <a:spLocks noGrp="1"/>
          </p:cNvSpPr>
          <p:nvPr>
            <p:ph type="ftr" sz="quarter" idx="11"/>
          </p:nvPr>
        </p:nvSpPr>
        <p:spPr/>
        <p:txBody>
          <a:bodyPr/>
          <a:lstStyle/>
          <a:p>
            <a:r>
              <a:rPr lang="fr-CH" dirty="0"/>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6B2E595B-157A-493C-8686-C7DD42B421A2}"/>
              </a:ext>
            </a:extLst>
          </p:cNvPr>
          <p:cNvSpPr>
            <a:spLocks noGrp="1"/>
          </p:cNvSpPr>
          <p:nvPr>
            <p:ph type="sldNum" sz="quarter" idx="12"/>
          </p:nvPr>
        </p:nvSpPr>
        <p:spPr/>
        <p:txBody>
          <a:bodyPr/>
          <a:lstStyle/>
          <a:p>
            <a:fld id="{30610E4D-9146-49B5-86AC-7010CE3F736E}" type="slidenum">
              <a:rPr lang="de-CH" smtClean="0"/>
              <a:pPr/>
              <a:t>56</a:t>
            </a:fld>
            <a:endParaRPr lang="de-CH" dirty="0"/>
          </a:p>
        </p:txBody>
      </p:sp>
      <p:pic>
        <p:nvPicPr>
          <p:cNvPr id="6" name="Bildplatzhalter 6" descr="Clipboard07.jpg">
            <a:extLst>
              <a:ext uri="{FF2B5EF4-FFF2-40B4-BE49-F238E27FC236}">
                <a16:creationId xmlns:a16="http://schemas.microsoft.com/office/drawing/2014/main" id="{BA748009-3290-42E7-85C1-62B23B865A7C}"/>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51384" y="1268760"/>
            <a:ext cx="3816673" cy="4792663"/>
          </a:xfrm>
          <a:prstGeom prst="rect">
            <a:avLst/>
          </a:prstGeom>
        </p:spPr>
      </p:pic>
      <p:sp>
        <p:nvSpPr>
          <p:cNvPr id="8" name="Inhaltsplatzhalter 3">
            <a:extLst>
              <a:ext uri="{FF2B5EF4-FFF2-40B4-BE49-F238E27FC236}">
                <a16:creationId xmlns:a16="http://schemas.microsoft.com/office/drawing/2014/main" id="{A6A5A54A-4DCE-4907-A02C-6FFEA7B948DC}"/>
              </a:ext>
            </a:extLst>
          </p:cNvPr>
          <p:cNvSpPr txBox="1">
            <a:spLocks/>
          </p:cNvSpPr>
          <p:nvPr/>
        </p:nvSpPr>
        <p:spPr>
          <a:xfrm>
            <a:off x="5375921" y="1256438"/>
            <a:ext cx="6264695" cy="4792661"/>
          </a:xfrm>
          <a:prstGeom prst="rect">
            <a:avLst/>
          </a:prstGeom>
        </p:spPr>
        <p:txBody>
          <a:bodyPr vert="horz" lIns="0" tIns="0" rIns="36000" bIns="45720" rtlCol="0">
            <a:no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b="1" i="0" u="none" strike="noStrike" kern="1200" cap="none" spc="0" normalizeH="0" baseline="0" noProof="0" dirty="0">
                <a:ln>
                  <a:noFill/>
                </a:ln>
                <a:solidFill>
                  <a:srgbClr val="FF8200"/>
                </a:solidFill>
                <a:effectLst/>
                <a:uLnTx/>
                <a:uFillTx/>
                <a:latin typeface="+mn-lt"/>
                <a:ea typeface="+mn-ea"/>
                <a:cs typeface="Arial" pitchFamily="34" charset="0"/>
              </a:rPr>
              <a:t>Dangers</a:t>
            </a:r>
            <a:r>
              <a:rPr kumimoji="0" lang="fr-CH" b="1" i="0" u="none" strike="noStrike" kern="1200" cap="none" spc="0" normalizeH="0" baseline="0" noProof="0" dirty="0">
                <a:ln>
                  <a:noFill/>
                </a:ln>
                <a:solidFill>
                  <a:srgbClr val="E3362B"/>
                </a:solidFill>
                <a:effectLst/>
                <a:uLnTx/>
                <a:uFillTx/>
                <a:latin typeface="+mn-lt"/>
                <a:ea typeface="+mn-ea"/>
                <a:cs typeface="Arial" pitchFamily="34" charset="0"/>
              </a:rPr>
              <a:t> </a:t>
            </a:r>
          </a:p>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000" b="1" i="0" u="none" strike="noStrike" kern="1200" cap="none" spc="0" normalizeH="0" baseline="0" noProof="0" dirty="0">
                <a:ln>
                  <a:noFill/>
                </a:ln>
                <a:solidFill>
                  <a:sysClr val="windowText" lastClr="000000"/>
                </a:solidFill>
                <a:effectLst/>
                <a:uLnTx/>
                <a:uFillTx/>
                <a:latin typeface="+mn-lt"/>
                <a:ea typeface="+mn-ea"/>
                <a:cs typeface="Arial" pitchFamily="34" charset="0"/>
              </a:rPr>
              <a:t>Risque d'incendie ou d'explosion</a:t>
            </a:r>
            <a:br>
              <a:rPr kumimoji="0" lang="fr-CH" sz="2000" b="0" i="0" u="none" strike="noStrike" kern="1200" cap="none" spc="0" normalizeH="0" baseline="0" noProof="0" dirty="0">
                <a:ln>
                  <a:noFill/>
                </a:ln>
                <a:solidFill>
                  <a:sysClr val="windowText" lastClr="000000"/>
                </a:solidFill>
                <a:effectLst/>
                <a:uLnTx/>
                <a:uFillTx/>
                <a:latin typeface="+mn-lt"/>
                <a:ea typeface="Arial"/>
                <a:cs typeface="Arial" pitchFamily="34" charset="0"/>
              </a:rPr>
            </a:b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(gaz liquéfié, solvants) </a:t>
            </a:r>
          </a:p>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000" b="1" i="0" u="none" strike="noStrike" kern="1200" cap="none" spc="0" normalizeH="0" baseline="0" noProof="0" dirty="0">
                <a:ln>
                  <a:noFill/>
                </a:ln>
                <a:solidFill>
                  <a:sysClr val="windowText" lastClr="000000"/>
                </a:solidFill>
                <a:effectLst/>
                <a:uLnTx/>
                <a:uFillTx/>
                <a:latin typeface="+mn-lt"/>
                <a:ea typeface="+mn-ea"/>
                <a:cs typeface="Arial" pitchFamily="34" charset="0"/>
              </a:rPr>
              <a:t>Risque d'intoxication</a:t>
            </a:r>
            <a:br>
              <a:rPr kumimoji="0" lang="fr-CH" sz="2000" b="0" i="0" u="none" strike="noStrike" kern="1200" cap="none" spc="0" normalizeH="0" baseline="0" noProof="0" dirty="0">
                <a:ln>
                  <a:noFill/>
                </a:ln>
                <a:solidFill>
                  <a:sysClr val="windowText" lastClr="000000"/>
                </a:solidFill>
                <a:effectLst/>
                <a:uLnTx/>
                <a:uFillTx/>
                <a:latin typeface="+mn-lt"/>
                <a:ea typeface="Arial"/>
                <a:cs typeface="Arial" pitchFamily="34" charset="0"/>
              </a:rPr>
            </a:b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(gaz dangereux pour la santé) </a:t>
            </a:r>
          </a:p>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000" b="1" i="0" u="none" strike="noStrike" kern="1200" cap="none" spc="0" normalizeH="0" baseline="0" noProof="0" dirty="0">
                <a:ln>
                  <a:noFill/>
                </a:ln>
                <a:solidFill>
                  <a:sysClr val="windowText" lastClr="000000"/>
                </a:solidFill>
                <a:effectLst/>
                <a:uLnTx/>
                <a:uFillTx/>
                <a:latin typeface="+mn-lt"/>
                <a:ea typeface="+mn-ea"/>
                <a:cs typeface="Arial" pitchFamily="34" charset="0"/>
              </a:rPr>
              <a:t>Risque d'asphyxie</a:t>
            </a: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 </a:t>
            </a:r>
            <a:br>
              <a:rPr kumimoji="0" lang="fr-CH" sz="2000" b="0" i="0" u="none" strike="noStrike" kern="1200" cap="none" spc="0" normalizeH="0" baseline="0" noProof="0" dirty="0">
                <a:ln>
                  <a:noFill/>
                </a:ln>
                <a:solidFill>
                  <a:sysClr val="windowText" lastClr="000000"/>
                </a:solidFill>
                <a:effectLst/>
                <a:uLnTx/>
                <a:uFillTx/>
                <a:latin typeface="+mn-lt"/>
                <a:ea typeface="Arial"/>
                <a:cs typeface="Arial" pitchFamily="34" charset="0"/>
              </a:rPr>
            </a:b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(azote, argon, gaz carbonique)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b="1" i="0" u="none" strike="noStrike" kern="1200" cap="none" spc="0" normalizeH="0" baseline="0" noProof="0" dirty="0">
                <a:ln>
                  <a:noFill/>
                </a:ln>
                <a:solidFill>
                  <a:srgbClr val="FF8200"/>
                </a:solidFill>
                <a:effectLst/>
                <a:uLnTx/>
                <a:uFillTx/>
                <a:latin typeface="+mn-lt"/>
                <a:ea typeface="+mn-ea"/>
                <a:cs typeface="Arial" pitchFamily="34" charset="0"/>
              </a:rPr>
              <a:t>Mesures de protection</a:t>
            </a:r>
          </a:p>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Aération </a:t>
            </a:r>
          </a:p>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Surveillance (appareils de mesure) </a:t>
            </a:r>
          </a:p>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Protection respiratoire </a:t>
            </a:r>
          </a:p>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Organisation des secours </a:t>
            </a:r>
          </a:p>
          <a:p>
            <a:pPr marL="342900" marR="0" lvl="0"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000" b="0" i="0" u="none" strike="noStrike" kern="1200" cap="none" spc="0" normalizeH="0" baseline="0" noProof="0" dirty="0">
                <a:ln>
                  <a:noFill/>
                </a:ln>
                <a:solidFill>
                  <a:sysClr val="windowText" lastClr="000000"/>
                </a:solidFill>
                <a:effectLst/>
                <a:uLnTx/>
                <a:uFillTx/>
                <a:latin typeface="+mn-lt"/>
                <a:ea typeface="+mn-ea"/>
                <a:cs typeface="Arial" pitchFamily="34" charset="0"/>
              </a:rPr>
              <a:t>Pas de travaux «en solo»</a:t>
            </a:r>
            <a:r>
              <a:rPr kumimoji="0" lang="fr-CH" b="0" i="0" u="none" strike="noStrike" kern="1200" cap="none" spc="0" normalizeH="0" baseline="0" noProof="0" dirty="0">
                <a:ln>
                  <a:noFill/>
                </a:ln>
                <a:solidFill>
                  <a:sysClr val="windowText" lastClr="000000"/>
                </a:solidFill>
                <a:effectLst/>
                <a:uLnTx/>
                <a:uFillTx/>
                <a:latin typeface="+mn-lt"/>
                <a:ea typeface="+mn-ea"/>
                <a:cs typeface="Arial" pitchFamily="34" charset="0"/>
              </a:rPr>
              <a:t> </a:t>
            </a:r>
            <a:endParaRPr kumimoji="0" lang="de-CH"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2036356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C45AC-C0EF-447D-93C3-6F48D0D59F31}"/>
              </a:ext>
            </a:extLst>
          </p:cNvPr>
          <p:cNvSpPr>
            <a:spLocks noGrp="1"/>
          </p:cNvSpPr>
          <p:nvPr>
            <p:ph type="title"/>
          </p:nvPr>
        </p:nvSpPr>
        <p:spPr/>
        <p:txBody>
          <a:bodyPr/>
          <a:lstStyle/>
          <a:p>
            <a:r>
              <a:rPr lang="fr-CH" sz="2800" dirty="0"/>
              <a:t>2</a:t>
            </a:r>
            <a:r>
              <a:rPr lang="fr-CH" sz="2800" baseline="30000" dirty="0"/>
              <a:t>e</a:t>
            </a:r>
            <a:r>
              <a:rPr lang="fr-CH" sz="2800" dirty="0"/>
              <a:t> travail de groupe «Mesures de protection» </a:t>
            </a:r>
            <a:endParaRPr lang="de-CH" sz="2800" dirty="0"/>
          </a:p>
        </p:txBody>
      </p:sp>
      <p:sp>
        <p:nvSpPr>
          <p:cNvPr id="3" name="Datumsplatzhalter 2">
            <a:extLst>
              <a:ext uri="{FF2B5EF4-FFF2-40B4-BE49-F238E27FC236}">
                <a16:creationId xmlns:a16="http://schemas.microsoft.com/office/drawing/2014/main" id="{7A4B9F2D-19C0-4D72-A392-CA0E6D8437C7}"/>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B8BA1D1C-19F2-45CA-8686-D4C91991FC3E}"/>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7A087F1C-E385-4116-A728-64661E9AA407}"/>
              </a:ext>
            </a:extLst>
          </p:cNvPr>
          <p:cNvSpPr>
            <a:spLocks noGrp="1"/>
          </p:cNvSpPr>
          <p:nvPr>
            <p:ph type="sldNum" sz="quarter" idx="12"/>
          </p:nvPr>
        </p:nvSpPr>
        <p:spPr/>
        <p:txBody>
          <a:bodyPr/>
          <a:lstStyle/>
          <a:p>
            <a:fld id="{30610E4D-9146-49B5-86AC-7010CE3F736E}" type="slidenum">
              <a:rPr lang="de-CH" smtClean="0"/>
              <a:pPr/>
              <a:t>57</a:t>
            </a:fld>
            <a:endParaRPr lang="de-CH" dirty="0"/>
          </a:p>
        </p:txBody>
      </p:sp>
      <p:pic>
        <p:nvPicPr>
          <p:cNvPr id="7" name="Bildplatzhalter 12">
            <a:extLst>
              <a:ext uri="{FF2B5EF4-FFF2-40B4-BE49-F238E27FC236}">
                <a16:creationId xmlns:a16="http://schemas.microsoft.com/office/drawing/2014/main" id="{A70BD593-8483-4019-A390-C91CF150B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65" y="1268760"/>
            <a:ext cx="11088470" cy="4608512"/>
          </a:xfrm>
          <a:prstGeom prst="rect">
            <a:avLst/>
          </a:prstGeom>
        </p:spPr>
      </p:pic>
    </p:spTree>
    <p:extLst>
      <p:ext uri="{BB962C8B-B14F-4D97-AF65-F5344CB8AC3E}">
        <p14:creationId xmlns:p14="http://schemas.microsoft.com/office/powerpoint/2010/main" val="3457324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8993F-3408-46EF-BF0E-7D44758D8575}"/>
              </a:ext>
            </a:extLst>
          </p:cNvPr>
          <p:cNvSpPr>
            <a:spLocks noGrp="1"/>
          </p:cNvSpPr>
          <p:nvPr>
            <p:ph type="title"/>
          </p:nvPr>
        </p:nvSpPr>
        <p:spPr/>
        <p:txBody>
          <a:bodyPr/>
          <a:lstStyle/>
          <a:p>
            <a:r>
              <a:rPr lang="fr-CH" sz="2800" dirty="0"/>
              <a:t>Travail de groupe «Mesures de protection» (plateforme élévatrice) </a:t>
            </a:r>
            <a:endParaRPr lang="de-CH" sz="2800" dirty="0"/>
          </a:p>
        </p:txBody>
      </p:sp>
      <p:sp>
        <p:nvSpPr>
          <p:cNvPr id="3" name="Datumsplatzhalter 2">
            <a:extLst>
              <a:ext uri="{FF2B5EF4-FFF2-40B4-BE49-F238E27FC236}">
                <a16:creationId xmlns:a16="http://schemas.microsoft.com/office/drawing/2014/main" id="{F3339D5B-3673-4BCB-9E62-E6521C57955C}"/>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7F55CBCA-80DB-4B38-B041-3A98047C28A5}"/>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AEF069B3-8040-42C1-8108-1C30F4E6F744}"/>
              </a:ext>
            </a:extLst>
          </p:cNvPr>
          <p:cNvSpPr>
            <a:spLocks noGrp="1"/>
          </p:cNvSpPr>
          <p:nvPr>
            <p:ph type="sldNum" sz="quarter" idx="12"/>
          </p:nvPr>
        </p:nvSpPr>
        <p:spPr/>
        <p:txBody>
          <a:bodyPr/>
          <a:lstStyle/>
          <a:p>
            <a:fld id="{30610E4D-9146-49B5-86AC-7010CE3F736E}" type="slidenum">
              <a:rPr lang="de-CH" smtClean="0"/>
              <a:pPr/>
              <a:t>58</a:t>
            </a:fld>
            <a:endParaRPr lang="de-CH" dirty="0"/>
          </a:p>
        </p:txBody>
      </p:sp>
      <p:sp>
        <p:nvSpPr>
          <p:cNvPr id="7" name="Inhaltsplatzhalter 3">
            <a:extLst>
              <a:ext uri="{FF2B5EF4-FFF2-40B4-BE49-F238E27FC236}">
                <a16:creationId xmlns:a16="http://schemas.microsoft.com/office/drawing/2014/main" id="{0428E1E9-45B7-45AF-A730-E97B3697836C}"/>
              </a:ext>
            </a:extLst>
          </p:cNvPr>
          <p:cNvSpPr txBox="1">
            <a:spLocks/>
          </p:cNvSpPr>
          <p:nvPr/>
        </p:nvSpPr>
        <p:spPr>
          <a:xfrm>
            <a:off x="551384" y="1700808"/>
            <a:ext cx="6984776" cy="3929975"/>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Questions </a:t>
            </a:r>
            <a:b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br>
            <a:endPar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Quelles mesures de protection prenez-vous en cas d'intervention de maintenance sur cet équipement?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Quelles règles vitales appliquez-vous?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Consultez le catalogue de dangers </a:t>
            </a: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«Maintenance sûre» </a:t>
            </a:r>
          </a:p>
        </p:txBody>
      </p:sp>
      <p:pic>
        <p:nvPicPr>
          <p:cNvPr id="8" name="Bildplatzhalter 6" descr="Clipboard08.jpg">
            <a:extLst>
              <a:ext uri="{FF2B5EF4-FFF2-40B4-BE49-F238E27FC236}">
                <a16:creationId xmlns:a16="http://schemas.microsoft.com/office/drawing/2014/main" id="{1CF51946-92E2-427F-890B-F54495D1AA8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7950590" y="1700808"/>
            <a:ext cx="3690026" cy="4308483"/>
          </a:xfrm>
          <a:prstGeom prst="rect">
            <a:avLst/>
          </a:prstGeom>
        </p:spPr>
      </p:pic>
    </p:spTree>
    <p:extLst>
      <p:ext uri="{BB962C8B-B14F-4D97-AF65-F5344CB8AC3E}">
        <p14:creationId xmlns:p14="http://schemas.microsoft.com/office/powerpoint/2010/main" val="2918927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8993F-3408-46EF-BF0E-7D44758D8575}"/>
              </a:ext>
            </a:extLst>
          </p:cNvPr>
          <p:cNvSpPr>
            <a:spLocks noGrp="1"/>
          </p:cNvSpPr>
          <p:nvPr>
            <p:ph type="title"/>
          </p:nvPr>
        </p:nvSpPr>
        <p:spPr/>
        <p:txBody>
          <a:bodyPr/>
          <a:lstStyle/>
          <a:p>
            <a:r>
              <a:rPr lang="fr-CH" sz="2800" dirty="0"/>
              <a:t>Travail de groupe «Mesures de protection» (plateforme élévatrice) </a:t>
            </a:r>
            <a:endParaRPr lang="de-CH" sz="2800" dirty="0"/>
          </a:p>
        </p:txBody>
      </p:sp>
      <p:sp>
        <p:nvSpPr>
          <p:cNvPr id="3" name="Datumsplatzhalter 2">
            <a:extLst>
              <a:ext uri="{FF2B5EF4-FFF2-40B4-BE49-F238E27FC236}">
                <a16:creationId xmlns:a16="http://schemas.microsoft.com/office/drawing/2014/main" id="{F3339D5B-3673-4BCB-9E62-E6521C57955C}"/>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7F55CBCA-80DB-4B38-B041-3A98047C28A5}"/>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AEF069B3-8040-42C1-8108-1C30F4E6F744}"/>
              </a:ext>
            </a:extLst>
          </p:cNvPr>
          <p:cNvSpPr>
            <a:spLocks noGrp="1"/>
          </p:cNvSpPr>
          <p:nvPr>
            <p:ph type="sldNum" sz="quarter" idx="12"/>
          </p:nvPr>
        </p:nvSpPr>
        <p:spPr/>
        <p:txBody>
          <a:bodyPr/>
          <a:lstStyle/>
          <a:p>
            <a:fld id="{30610E4D-9146-49B5-86AC-7010CE3F736E}" type="slidenum">
              <a:rPr lang="de-CH" smtClean="0"/>
              <a:pPr/>
              <a:t>59</a:t>
            </a:fld>
            <a:endParaRPr lang="de-CH" dirty="0"/>
          </a:p>
        </p:txBody>
      </p:sp>
      <p:pic>
        <p:nvPicPr>
          <p:cNvPr id="9" name="Bildplatzhalter 7" descr="Clipboard09.jpg">
            <a:extLst>
              <a:ext uri="{FF2B5EF4-FFF2-40B4-BE49-F238E27FC236}">
                <a16:creationId xmlns:a16="http://schemas.microsoft.com/office/drawing/2014/main" id="{AC4316A1-3ED9-44CE-973D-ADA94A65F0F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8056125" y="1761861"/>
            <a:ext cx="3584491" cy="4185260"/>
          </a:xfrm>
          <a:prstGeom prst="rect">
            <a:avLst/>
          </a:prstGeom>
        </p:spPr>
      </p:pic>
      <p:sp>
        <p:nvSpPr>
          <p:cNvPr id="11" name="Inhaltsplatzhalter 3">
            <a:extLst>
              <a:ext uri="{FF2B5EF4-FFF2-40B4-BE49-F238E27FC236}">
                <a16:creationId xmlns:a16="http://schemas.microsoft.com/office/drawing/2014/main" id="{3BA67608-58C0-4A6F-88BA-EEDBC3D5B1F4}"/>
              </a:ext>
            </a:extLst>
          </p:cNvPr>
          <p:cNvSpPr txBox="1">
            <a:spLocks/>
          </p:cNvSpPr>
          <p:nvPr/>
        </p:nvSpPr>
        <p:spPr>
          <a:xfrm>
            <a:off x="551384" y="1763457"/>
            <a:ext cx="6912768" cy="4264141"/>
          </a:xfrm>
          <a:prstGeom prst="rect">
            <a:avLst/>
          </a:prstGeom>
        </p:spPr>
        <p:txBody>
          <a:bodyPr vert="horz" lIns="0" tIns="0" rIns="36000" bIns="45720" rtlCol="0">
            <a:no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t>Questions</a:t>
            </a:r>
            <a:b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br>
            <a: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t> </a:t>
            </a: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b="0" i="0" u="none" strike="noStrike" kern="1200" cap="none" spc="0" normalizeH="0" baseline="0" noProof="0" dirty="0">
                <a:ln>
                  <a:noFill/>
                </a:ln>
                <a:solidFill>
                  <a:sysClr val="windowText" lastClr="000000"/>
                </a:solidFill>
                <a:effectLst/>
                <a:uLnTx/>
                <a:uFillTx/>
                <a:latin typeface="+mn-lt"/>
                <a:ea typeface="+mn-ea"/>
                <a:cs typeface="Arial" pitchFamily="34" charset="0"/>
              </a:rPr>
              <a:t>Quelles mesures de protection prenez-vous en cas d'intervention de maintenance sur cet équipement? </a:t>
            </a:r>
            <a:br>
              <a:rPr kumimoji="0" lang="fr-CH" b="0" i="0" u="none" strike="noStrike" kern="1200" cap="none" spc="0" normalizeH="0" baseline="0" noProof="0" dirty="0">
                <a:ln>
                  <a:noFill/>
                </a:ln>
                <a:solidFill>
                  <a:sysClr val="windowText" lastClr="000000"/>
                </a:solidFill>
                <a:effectLst/>
                <a:uLnTx/>
                <a:uFillTx/>
                <a:latin typeface="+mn-lt"/>
                <a:ea typeface="+mn-ea"/>
                <a:cs typeface="Arial" pitchFamily="34" charset="0"/>
              </a:rPr>
            </a:br>
            <a:endParaRPr kumimoji="0" lang="de-CH"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b="0" i="0" u="none" strike="noStrike" kern="1200" cap="none" spc="0" normalizeH="0" baseline="0" noProof="0" dirty="0">
                <a:ln>
                  <a:noFill/>
                </a:ln>
                <a:solidFill>
                  <a:sysClr val="windowText" lastClr="000000"/>
                </a:solidFill>
                <a:effectLst/>
                <a:uLnTx/>
                <a:uFillTx/>
                <a:latin typeface="+mn-lt"/>
                <a:ea typeface="+mn-ea"/>
                <a:cs typeface="Arial" pitchFamily="34" charset="0"/>
              </a:rPr>
              <a:t>Quelles règles vitales appliquez-vous? </a:t>
            </a:r>
          </a:p>
          <a:p>
            <a:pPr marL="342900" marR="0" lvl="0" indent="-342900" algn="l" defTabSz="914400" rtl="0" eaLnBrk="1" fontAlgn="auto" latinLnBrk="0" hangingPunct="1">
              <a:lnSpc>
                <a:spcPct val="100000"/>
              </a:lnSpc>
              <a:spcBef>
                <a:spcPts val="0"/>
              </a:spcBef>
              <a:spcAft>
                <a:spcPts val="600"/>
              </a:spcAft>
              <a:buClrTx/>
              <a:buSzPct val="60000"/>
              <a:buFont typeface="Wingdings 2" pitchFamily="18" charset="2"/>
              <a:buChar char="¿"/>
              <a:tabLst>
                <a:tab pos="341313" algn="l"/>
              </a:tabLst>
              <a:defRPr/>
            </a:pPr>
            <a:endParaRPr kumimoji="0" lang="de-CH"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1800" b="0" i="0" u="none" strike="noStrike" kern="1200" cap="none" spc="0" normalizeH="0" baseline="0" noProof="0" dirty="0">
                <a:ln>
                  <a:noFill/>
                </a:ln>
                <a:solidFill>
                  <a:sysClr val="windowText" lastClr="000000"/>
                </a:solidFill>
                <a:effectLst/>
                <a:uLnTx/>
                <a:uFillTx/>
                <a:latin typeface="+mn-lt"/>
                <a:ea typeface="+mn-ea"/>
                <a:cs typeface="Arial" pitchFamily="34" charset="0"/>
              </a:rPr>
              <a:t>Consultez le catalogue de dangers «Maintenance sûre».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424648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C8A22-B68B-459B-8AC6-0626BDB7A0DE}"/>
              </a:ext>
            </a:extLst>
          </p:cNvPr>
          <p:cNvSpPr>
            <a:spLocks noGrp="1"/>
          </p:cNvSpPr>
          <p:nvPr>
            <p:ph type="title"/>
          </p:nvPr>
        </p:nvSpPr>
        <p:spPr/>
        <p:txBody>
          <a:bodyPr/>
          <a:lstStyle/>
          <a:p>
            <a:r>
              <a:rPr lang="fr-CH" sz="2800" dirty="0"/>
              <a:t>Un homme est mort ici</a:t>
            </a:r>
            <a:endParaRPr lang="de-CH" sz="2800" dirty="0"/>
          </a:p>
        </p:txBody>
      </p:sp>
      <p:sp>
        <p:nvSpPr>
          <p:cNvPr id="3" name="Datumsplatzhalter 2">
            <a:extLst>
              <a:ext uri="{FF2B5EF4-FFF2-40B4-BE49-F238E27FC236}">
                <a16:creationId xmlns:a16="http://schemas.microsoft.com/office/drawing/2014/main" id="{FE3BEDB3-0144-413C-840C-F7B7FC49D26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E649E37F-39FF-425B-9E3E-F1C897DB9355}"/>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E66044B2-2E34-4C0E-A866-9B599D5AD281}"/>
              </a:ext>
            </a:extLst>
          </p:cNvPr>
          <p:cNvSpPr>
            <a:spLocks noGrp="1"/>
          </p:cNvSpPr>
          <p:nvPr>
            <p:ph type="sldNum" sz="quarter" idx="12"/>
          </p:nvPr>
        </p:nvSpPr>
        <p:spPr/>
        <p:txBody>
          <a:bodyPr/>
          <a:lstStyle/>
          <a:p>
            <a:fld id="{30610E4D-9146-49B5-86AC-7010CE3F736E}" type="slidenum">
              <a:rPr lang="de-CH" smtClean="0"/>
              <a:pPr/>
              <a:t>6</a:t>
            </a:fld>
            <a:endParaRPr lang="de-CH" dirty="0"/>
          </a:p>
        </p:txBody>
      </p:sp>
      <p:sp>
        <p:nvSpPr>
          <p:cNvPr id="7" name="Textfeld 6">
            <a:extLst>
              <a:ext uri="{FF2B5EF4-FFF2-40B4-BE49-F238E27FC236}">
                <a16:creationId xmlns:a16="http://schemas.microsoft.com/office/drawing/2014/main" id="{08C90B75-9FF7-412B-916E-C8634199D5AE}"/>
              </a:ext>
            </a:extLst>
          </p:cNvPr>
          <p:cNvSpPr txBox="1"/>
          <p:nvPr/>
        </p:nvSpPr>
        <p:spPr>
          <a:xfrm>
            <a:off x="11064552" y="400888"/>
            <a:ext cx="576064" cy="1015663"/>
          </a:xfrm>
          <a:prstGeom prst="rect">
            <a:avLst/>
          </a:prstGeom>
          <a:noFill/>
        </p:spPr>
        <p:txBody>
          <a:bodyPr wrap="square" lIns="0" tIns="0" rIns="0" bIns="0" rtlCol="0">
            <a:spAutoFit/>
          </a:bodyPr>
          <a:lstStyle/>
          <a:p>
            <a:r>
              <a:rPr lang="fr-CH" sz="6600" dirty="0">
                <a:sym typeface="Wingdings 2"/>
              </a:rPr>
              <a:t></a:t>
            </a:r>
            <a:endParaRPr lang="de-CH" sz="6600" dirty="0"/>
          </a:p>
        </p:txBody>
      </p:sp>
      <p:pic>
        <p:nvPicPr>
          <p:cNvPr id="8" name="Bildplatzhalter 4" descr="Einklemmen_quer_9.11.2011.jpg">
            <a:extLst>
              <a:ext uri="{FF2B5EF4-FFF2-40B4-BE49-F238E27FC236}">
                <a16:creationId xmlns:a16="http://schemas.microsoft.com/office/drawing/2014/main" id="{65E1F2B7-7A63-43AE-BE34-935D12122213}"/>
              </a:ext>
            </a:extLst>
          </p:cNvPr>
          <p:cNvPicPr>
            <a:picLocks/>
          </p:cNvPicPr>
          <p:nvPr/>
        </p:nvPicPr>
        <p:blipFill rotWithShape="1">
          <a:blip r:embed="rId3" cstate="screen">
            <a:extLst>
              <a:ext uri="{28A0092B-C50C-407E-A947-70E740481C1C}">
                <a14:useLocalDpi xmlns:a14="http://schemas.microsoft.com/office/drawing/2010/main" val="0"/>
              </a:ext>
            </a:extLst>
          </a:blip>
          <a:srcRect/>
          <a:stretch/>
        </p:blipFill>
        <p:spPr>
          <a:xfrm>
            <a:off x="545771" y="1345181"/>
            <a:ext cx="5694245" cy="3667996"/>
          </a:xfrm>
          <a:prstGeom prst="rect">
            <a:avLst/>
          </a:prstGeom>
        </p:spPr>
      </p:pic>
      <p:sp>
        <p:nvSpPr>
          <p:cNvPr id="9" name="Inhaltsplatzhalter 3">
            <a:extLst>
              <a:ext uri="{FF2B5EF4-FFF2-40B4-BE49-F238E27FC236}">
                <a16:creationId xmlns:a16="http://schemas.microsoft.com/office/drawing/2014/main" id="{521D251A-A499-4D01-AF4D-7EEFED95C831}"/>
              </a:ext>
            </a:extLst>
          </p:cNvPr>
          <p:cNvSpPr txBox="1">
            <a:spLocks/>
          </p:cNvSpPr>
          <p:nvPr/>
        </p:nvSpPr>
        <p:spPr>
          <a:xfrm>
            <a:off x="6600056" y="1937722"/>
            <a:ext cx="5040560" cy="3291478"/>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fr-CH" sz="2400" dirty="0"/>
              <a:t>La machine n’était pas protégée contre le risque de mise en marche intempestive.</a:t>
            </a:r>
            <a:br>
              <a:rPr lang="fr-CH" sz="2400" dirty="0"/>
            </a:br>
            <a:endParaRPr lang="fr-CH" sz="2400" dirty="0"/>
          </a:p>
          <a:p>
            <a:pPr marL="0" indent="0">
              <a:buNone/>
            </a:pPr>
            <a:r>
              <a:rPr lang="fr-CH" sz="2400" dirty="0">
                <a:sym typeface="Wingdings"/>
                <a:hlinkClick r:id="rId4"/>
              </a:rPr>
              <a:t>www.suva.ch/exemples-accidents</a:t>
            </a:r>
            <a:r>
              <a:rPr lang="fr-CH" sz="2400" dirty="0">
                <a:sym typeface="Wingdings"/>
              </a:rPr>
              <a:t>  Maintenance</a:t>
            </a:r>
            <a:endParaRPr lang="de-CH" sz="2400" dirty="0"/>
          </a:p>
        </p:txBody>
      </p:sp>
    </p:spTree>
    <p:extLst>
      <p:ext uri="{BB962C8B-B14F-4D97-AF65-F5344CB8AC3E}">
        <p14:creationId xmlns:p14="http://schemas.microsoft.com/office/powerpoint/2010/main" val="3763358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8993F-3408-46EF-BF0E-7D44758D8575}"/>
              </a:ext>
            </a:extLst>
          </p:cNvPr>
          <p:cNvSpPr>
            <a:spLocks noGrp="1"/>
          </p:cNvSpPr>
          <p:nvPr>
            <p:ph type="title"/>
          </p:nvPr>
        </p:nvSpPr>
        <p:spPr/>
        <p:txBody>
          <a:bodyPr/>
          <a:lstStyle/>
          <a:p>
            <a:r>
              <a:rPr lang="fr-CH" sz="2800" dirty="0"/>
              <a:t>Travail de groupe «Mesures de protection» (plateforme élévatrice) </a:t>
            </a:r>
            <a:endParaRPr lang="de-CH" sz="2800" dirty="0"/>
          </a:p>
        </p:txBody>
      </p:sp>
      <p:sp>
        <p:nvSpPr>
          <p:cNvPr id="3" name="Datumsplatzhalter 2">
            <a:extLst>
              <a:ext uri="{FF2B5EF4-FFF2-40B4-BE49-F238E27FC236}">
                <a16:creationId xmlns:a16="http://schemas.microsoft.com/office/drawing/2014/main" id="{F3339D5B-3673-4BCB-9E62-E6521C57955C}"/>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7F55CBCA-80DB-4B38-B041-3A98047C28A5}"/>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AEF069B3-8040-42C1-8108-1C30F4E6F744}"/>
              </a:ext>
            </a:extLst>
          </p:cNvPr>
          <p:cNvSpPr>
            <a:spLocks noGrp="1"/>
          </p:cNvSpPr>
          <p:nvPr>
            <p:ph type="sldNum" sz="quarter" idx="12"/>
          </p:nvPr>
        </p:nvSpPr>
        <p:spPr/>
        <p:txBody>
          <a:bodyPr/>
          <a:lstStyle/>
          <a:p>
            <a:fld id="{30610E4D-9146-49B5-86AC-7010CE3F736E}" type="slidenum">
              <a:rPr lang="de-CH" smtClean="0"/>
              <a:pPr/>
              <a:t>60</a:t>
            </a:fld>
            <a:endParaRPr lang="de-CH" dirty="0"/>
          </a:p>
        </p:txBody>
      </p:sp>
      <p:pic>
        <p:nvPicPr>
          <p:cNvPr id="9" name="Picture 3" descr="P:\Ablagen\ProLiv_Kampagnen\300107_Maintenance\20 Aus Unfällen lernen\Teilprojekt_Aus Unfällen lernen\Unfallbeispiele\Unfallbeispiele für Regel4_Hebebühne\_Archiv\Fotos Hebebühne\Hebebühne oben2_Querformat_1000.jpeg">
            <a:extLst>
              <a:ext uri="{FF2B5EF4-FFF2-40B4-BE49-F238E27FC236}">
                <a16:creationId xmlns:a16="http://schemas.microsoft.com/office/drawing/2014/main" id="{9594E7E8-F676-40F9-9655-DF6690305529}"/>
              </a:ext>
            </a:extLst>
          </p:cNvPr>
          <p:cNvPicPr>
            <a:picLocks/>
          </p:cNvPicPr>
          <p:nvPr/>
        </p:nvPicPr>
        <p:blipFill>
          <a:blip r:embed="rId3" cstate="email">
            <a:lum bright="76000"/>
            <a:extLst>
              <a:ext uri="{28A0092B-C50C-407E-A947-70E740481C1C}">
                <a14:useLocalDpi xmlns:a14="http://schemas.microsoft.com/office/drawing/2010/main" val="0"/>
              </a:ext>
            </a:extLst>
          </a:blip>
          <a:srcRect/>
          <a:stretch>
            <a:fillRect/>
          </a:stretch>
        </p:blipFill>
        <p:spPr>
          <a:xfrm>
            <a:off x="7896200" y="1700808"/>
            <a:ext cx="3744416" cy="4320480"/>
          </a:xfrm>
          <a:prstGeom prst="rect">
            <a:avLst/>
          </a:prstGeom>
        </p:spPr>
      </p:pic>
      <p:sp>
        <p:nvSpPr>
          <p:cNvPr id="10" name="Inhaltsplatzhalter 3">
            <a:extLst>
              <a:ext uri="{FF2B5EF4-FFF2-40B4-BE49-F238E27FC236}">
                <a16:creationId xmlns:a16="http://schemas.microsoft.com/office/drawing/2014/main" id="{237BD6CA-23A5-40EC-89F6-85BF488C601C}"/>
              </a:ext>
            </a:extLst>
          </p:cNvPr>
          <p:cNvSpPr txBox="1">
            <a:spLocks/>
          </p:cNvSpPr>
          <p:nvPr/>
        </p:nvSpPr>
        <p:spPr>
          <a:xfrm>
            <a:off x="551384" y="1700808"/>
            <a:ext cx="6984776" cy="3929975"/>
          </a:xfrm>
          <a:prstGeom prst="rect">
            <a:avLst/>
          </a:prstGeom>
        </p:spPr>
        <p:txBody>
          <a:bodyPr vert="horz" lIns="0" tIns="0" rIns="3600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t>Questions </a:t>
            </a:r>
            <a:br>
              <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rPr>
            </a:br>
            <a:endParaRPr kumimoji="0" lang="fr-CH" sz="2400" b="1"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Quelles mesures de protection prenez-vous en cas d'intervention de maintenance sur cet équipement?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Quelles règles vitales appliquez-vous? </a:t>
            </a: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Consultez le catalogue de dangers </a:t>
            </a: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«Maintenance sûre» </a:t>
            </a:r>
          </a:p>
        </p:txBody>
      </p:sp>
    </p:spTree>
    <p:extLst>
      <p:ext uri="{BB962C8B-B14F-4D97-AF65-F5344CB8AC3E}">
        <p14:creationId xmlns:p14="http://schemas.microsoft.com/office/powerpoint/2010/main" val="2496611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5280E-BEEF-49DD-8F96-E41BFEB40F58}"/>
              </a:ext>
            </a:extLst>
          </p:cNvPr>
          <p:cNvSpPr>
            <a:spLocks noGrp="1"/>
          </p:cNvSpPr>
          <p:nvPr>
            <p:ph type="title"/>
          </p:nvPr>
        </p:nvSpPr>
        <p:spPr/>
        <p:txBody>
          <a:bodyPr/>
          <a:lstStyle/>
          <a:p>
            <a:r>
              <a:rPr lang="fr-CH" sz="2800" dirty="0"/>
              <a:t>Bases légales «maintenance»</a:t>
            </a:r>
            <a:endParaRPr lang="de-CH" sz="2800" dirty="0"/>
          </a:p>
        </p:txBody>
      </p:sp>
      <p:sp>
        <p:nvSpPr>
          <p:cNvPr id="3" name="Datumsplatzhalter 2">
            <a:extLst>
              <a:ext uri="{FF2B5EF4-FFF2-40B4-BE49-F238E27FC236}">
                <a16:creationId xmlns:a16="http://schemas.microsoft.com/office/drawing/2014/main" id="{937AD7E0-5294-4C39-A4B9-2F8CF99C6C3A}"/>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E33A2ED3-4E5F-495B-929E-ACDC4F77C0A8}"/>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7FB8D630-9527-4D17-8587-CE29452042A2}"/>
              </a:ext>
            </a:extLst>
          </p:cNvPr>
          <p:cNvSpPr>
            <a:spLocks noGrp="1"/>
          </p:cNvSpPr>
          <p:nvPr>
            <p:ph type="sldNum" sz="quarter" idx="12"/>
          </p:nvPr>
        </p:nvSpPr>
        <p:spPr/>
        <p:txBody>
          <a:bodyPr/>
          <a:lstStyle/>
          <a:p>
            <a:fld id="{30610E4D-9146-49B5-86AC-7010CE3F736E}" type="slidenum">
              <a:rPr lang="de-CH" smtClean="0"/>
              <a:pPr/>
              <a:t>61</a:t>
            </a:fld>
            <a:endParaRPr lang="de-CH" dirty="0"/>
          </a:p>
        </p:txBody>
      </p:sp>
      <p:pic>
        <p:nvPicPr>
          <p:cNvPr id="6" name="Inhaltsplatzhalter 10" descr="Clipboard10.jpg">
            <a:extLst>
              <a:ext uri="{FF2B5EF4-FFF2-40B4-BE49-F238E27FC236}">
                <a16:creationId xmlns:a16="http://schemas.microsoft.com/office/drawing/2014/main" id="{12C7E020-D045-4031-90B4-1CA4B548213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1384" y="1124744"/>
            <a:ext cx="9145016" cy="5196266"/>
          </a:xfrm>
          <a:prstGeom prst="rect">
            <a:avLst/>
          </a:prstGeom>
        </p:spPr>
      </p:pic>
    </p:spTree>
    <p:extLst>
      <p:ext uri="{BB962C8B-B14F-4D97-AF65-F5344CB8AC3E}">
        <p14:creationId xmlns:p14="http://schemas.microsoft.com/office/powerpoint/2010/main" val="3625286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6F45F-03A8-45EE-9BE9-7BDE2ECD0B49}"/>
              </a:ext>
            </a:extLst>
          </p:cNvPr>
          <p:cNvSpPr>
            <a:spLocks noGrp="1"/>
          </p:cNvSpPr>
          <p:nvPr>
            <p:ph type="title"/>
          </p:nvPr>
        </p:nvSpPr>
        <p:spPr/>
        <p:txBody>
          <a:bodyPr/>
          <a:lstStyle/>
          <a:p>
            <a:r>
              <a:rPr lang="fr-CH" sz="2800" dirty="0"/>
              <a:t>Ordonnance sur la prévention des accidents (OPA)</a:t>
            </a:r>
            <a:br>
              <a:rPr lang="fr-CH" sz="2800" dirty="0"/>
            </a:br>
            <a:endParaRPr lang="de-CH" sz="2800" dirty="0"/>
          </a:p>
        </p:txBody>
      </p:sp>
      <p:sp>
        <p:nvSpPr>
          <p:cNvPr id="3" name="Datumsplatzhalter 2">
            <a:extLst>
              <a:ext uri="{FF2B5EF4-FFF2-40B4-BE49-F238E27FC236}">
                <a16:creationId xmlns:a16="http://schemas.microsoft.com/office/drawing/2014/main" id="{04F99BCA-870B-487D-AE0E-E081A2B1913E}"/>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8321082A-5CB8-4F50-91D0-F038FC86B244}"/>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9606A528-3001-4EFC-8848-0652B2B3F5EE}"/>
              </a:ext>
            </a:extLst>
          </p:cNvPr>
          <p:cNvSpPr>
            <a:spLocks noGrp="1"/>
          </p:cNvSpPr>
          <p:nvPr>
            <p:ph type="sldNum" sz="quarter" idx="12"/>
          </p:nvPr>
        </p:nvSpPr>
        <p:spPr/>
        <p:txBody>
          <a:bodyPr/>
          <a:lstStyle/>
          <a:p>
            <a:fld id="{30610E4D-9146-49B5-86AC-7010CE3F736E}" type="slidenum">
              <a:rPr lang="de-CH" smtClean="0"/>
              <a:pPr/>
              <a:t>62</a:t>
            </a:fld>
            <a:endParaRPr lang="de-CH" dirty="0"/>
          </a:p>
        </p:txBody>
      </p:sp>
      <p:pic>
        <p:nvPicPr>
          <p:cNvPr id="6" name="Bildplatzhalter 6" descr="Clipboard11.jpg">
            <a:extLst>
              <a:ext uri="{FF2B5EF4-FFF2-40B4-BE49-F238E27FC236}">
                <a16:creationId xmlns:a16="http://schemas.microsoft.com/office/drawing/2014/main" id="{2A239716-0CFC-4909-A56A-67027EC92E0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51384" y="1268760"/>
            <a:ext cx="4104705" cy="4792663"/>
          </a:xfrm>
          <a:prstGeom prst="rect">
            <a:avLst/>
          </a:prstGeom>
        </p:spPr>
      </p:pic>
      <p:sp>
        <p:nvSpPr>
          <p:cNvPr id="8" name="Inhaltsplatzhalter 3">
            <a:extLst>
              <a:ext uri="{FF2B5EF4-FFF2-40B4-BE49-F238E27FC236}">
                <a16:creationId xmlns:a16="http://schemas.microsoft.com/office/drawing/2014/main" id="{14210C5A-B07B-4E64-BE85-2420CBD6336B}"/>
              </a:ext>
            </a:extLst>
          </p:cNvPr>
          <p:cNvSpPr txBox="1">
            <a:spLocks/>
          </p:cNvSpPr>
          <p:nvPr/>
        </p:nvSpPr>
        <p:spPr>
          <a:xfrm>
            <a:off x="5364378" y="1268761"/>
            <a:ext cx="6264696" cy="3960440"/>
          </a:xfrm>
          <a:prstGeom prst="rect">
            <a:avLst/>
          </a:prstGeom>
        </p:spPr>
        <p:txBody>
          <a:bodyPr vert="horz" lIns="0" tIns="0" rIns="36000" bIns="45720" rtlCol="0">
            <a:normAutofit/>
          </a:bodyPr>
          <a:lstStyle>
            <a:lvl1pPr marL="0" indent="0" algn="l" defTabSz="914400" rtl="0" eaLnBrk="1" latinLnBrk="0" hangingPunct="1">
              <a:spcBef>
                <a:spcPts val="0"/>
              </a:spcBef>
              <a:spcAft>
                <a:spcPts val="600"/>
              </a:spcAft>
              <a:buClr>
                <a:srgbClr val="E3362B"/>
              </a:buClr>
              <a:buSzPct val="60000"/>
              <a:buFont typeface="Wingdings 2" pitchFamily="18" charset="2"/>
              <a:buNone/>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Art. 37 OPA</a:t>
            </a:r>
            <a:b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br>
            <a:r>
              <a:rPr kumimoji="0" lang="fr-CH"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Lors de </a:t>
            </a:r>
            <a:r>
              <a:rPr kumimoji="0" lang="fr-CH" sz="2400" b="0" i="0" u="none" strike="noStrike" kern="1200" cap="none" spc="0" normalizeH="0" baseline="0" noProof="0" dirty="0">
                <a:ln>
                  <a:noFill/>
                </a:ln>
                <a:solidFill>
                  <a:srgbClr val="FF8200"/>
                </a:solidFill>
                <a:effectLst/>
                <a:uLnTx/>
                <a:uFillTx/>
                <a:latin typeface="Arial" pitchFamily="34" charset="0"/>
                <a:ea typeface="+mn-ea"/>
                <a:cs typeface="Arial" pitchFamily="34" charset="0"/>
              </a:rPr>
              <a:t>travaux d'entretien et de nettoyage</a:t>
            </a: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 toutes les mesures de protection nécessaires doivent être prises. </a:t>
            </a: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Les installations, appareils, outils et autres moyens nécessaires doivent être tenus à disposition.</a:t>
            </a:r>
            <a:endParaRPr kumimoji="0" lang="de-CH"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63310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E01D4-C9C6-43B8-ADA3-8197D4314846}"/>
              </a:ext>
            </a:extLst>
          </p:cNvPr>
          <p:cNvSpPr>
            <a:spLocks noGrp="1"/>
          </p:cNvSpPr>
          <p:nvPr>
            <p:ph type="title"/>
          </p:nvPr>
        </p:nvSpPr>
        <p:spPr/>
        <p:txBody>
          <a:bodyPr/>
          <a:lstStyle/>
          <a:p>
            <a:r>
              <a:rPr lang="fr-CH" sz="2800" dirty="0"/>
              <a:t>Ordonnance sur la prévention des accidents (OPA)</a:t>
            </a:r>
            <a:endParaRPr lang="de-CH" sz="2800" dirty="0"/>
          </a:p>
        </p:txBody>
      </p:sp>
      <p:sp>
        <p:nvSpPr>
          <p:cNvPr id="3" name="Datumsplatzhalter 2">
            <a:extLst>
              <a:ext uri="{FF2B5EF4-FFF2-40B4-BE49-F238E27FC236}">
                <a16:creationId xmlns:a16="http://schemas.microsoft.com/office/drawing/2014/main" id="{CB52A8DA-3B8F-43E7-AFC4-DE4380CC9EDB}"/>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10521CC3-D323-4681-8C1C-D57155214F37}"/>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5DF5BDDB-61C3-449A-A026-8B4E20F7A621}"/>
              </a:ext>
            </a:extLst>
          </p:cNvPr>
          <p:cNvSpPr>
            <a:spLocks noGrp="1"/>
          </p:cNvSpPr>
          <p:nvPr>
            <p:ph type="sldNum" sz="quarter" idx="12"/>
          </p:nvPr>
        </p:nvSpPr>
        <p:spPr/>
        <p:txBody>
          <a:bodyPr/>
          <a:lstStyle/>
          <a:p>
            <a:fld id="{30610E4D-9146-49B5-86AC-7010CE3F736E}" type="slidenum">
              <a:rPr lang="de-CH" smtClean="0"/>
              <a:pPr/>
              <a:t>63</a:t>
            </a:fld>
            <a:endParaRPr lang="de-CH" dirty="0"/>
          </a:p>
        </p:txBody>
      </p:sp>
      <p:pic>
        <p:nvPicPr>
          <p:cNvPr id="6" name="Picture 2">
            <a:extLst>
              <a:ext uri="{FF2B5EF4-FFF2-40B4-BE49-F238E27FC236}">
                <a16:creationId xmlns:a16="http://schemas.microsoft.com/office/drawing/2014/main" id="{6FE29250-94F8-442F-85E8-06296EB25A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305"/>
          <a:stretch>
            <a:fillRect/>
          </a:stretch>
        </p:blipFill>
        <p:spPr bwMode="auto">
          <a:xfrm>
            <a:off x="558861" y="1124744"/>
            <a:ext cx="3731550" cy="5040560"/>
          </a:xfrm>
          <a:prstGeom prst="rect">
            <a:avLst/>
          </a:prstGeom>
          <a:noFill/>
          <a:ln w="9525">
            <a:noFill/>
            <a:miter lim="800000"/>
            <a:headEnd/>
            <a:tailEnd/>
          </a:ln>
        </p:spPr>
      </p:pic>
      <p:sp>
        <p:nvSpPr>
          <p:cNvPr id="8" name="Inhaltsplatzhalter 3">
            <a:extLst>
              <a:ext uri="{FF2B5EF4-FFF2-40B4-BE49-F238E27FC236}">
                <a16:creationId xmlns:a16="http://schemas.microsoft.com/office/drawing/2014/main" id="{3C2750B1-B128-4874-8450-73B63BAF8EAF}"/>
              </a:ext>
            </a:extLst>
          </p:cNvPr>
          <p:cNvSpPr txBox="1">
            <a:spLocks/>
          </p:cNvSpPr>
          <p:nvPr/>
        </p:nvSpPr>
        <p:spPr>
          <a:xfrm>
            <a:off x="5231904" y="1284697"/>
            <a:ext cx="6426859" cy="4792661"/>
          </a:xfrm>
          <a:prstGeom prst="rect">
            <a:avLst/>
          </a:prstGeom>
        </p:spPr>
        <p:txBody>
          <a:bodyPr vert="horz" lIns="0" tIns="0" rIns="36000" bIns="45720" rtlCol="0">
            <a:normAutofit/>
          </a:bodyPr>
          <a:lstStyle>
            <a:lvl1pPr marL="0" indent="0" algn="l" defTabSz="914400" rtl="0" eaLnBrk="1" latinLnBrk="0" hangingPunct="1">
              <a:spcBef>
                <a:spcPts val="0"/>
              </a:spcBef>
              <a:spcAft>
                <a:spcPts val="600"/>
              </a:spcAft>
              <a:buClr>
                <a:srgbClr val="E3362B"/>
              </a:buClr>
              <a:buSzPct val="60000"/>
              <a:buFont typeface="Wingdings 2" pitchFamily="18" charset="2"/>
              <a:buNone/>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defRPr/>
            </a:pPr>
            <a: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t>Art. 30 al. 1 OPA </a:t>
            </a:r>
          </a:p>
          <a:p>
            <a:pPr marL="0" marR="0" lvl="0" indent="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defRPr/>
            </a:pPr>
            <a: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t>Dispositifs de commande</a:t>
            </a:r>
            <a:b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br>
            <a: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t> </a:t>
            </a:r>
          </a:p>
          <a:p>
            <a:pPr marL="0" marR="0" lvl="0" indent="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defRPr/>
            </a:pPr>
            <a:r>
              <a:rPr kumimoji="0" lang="fr-CH" b="0" i="0" u="none" strike="noStrike" kern="1200" cap="none" spc="0" normalizeH="0" baseline="0" noProof="0" dirty="0">
                <a:ln>
                  <a:noFill/>
                </a:ln>
                <a:solidFill>
                  <a:sysClr val="windowText" lastClr="000000"/>
                </a:solidFill>
                <a:effectLst/>
                <a:uLnTx/>
                <a:uFillTx/>
                <a:latin typeface="+mn-lt"/>
                <a:ea typeface="+mn-ea"/>
                <a:cs typeface="Arial" pitchFamily="34" charset="0"/>
              </a:rPr>
              <a:t>Les équipements de travail et leurs unités fonctionnelles doivent être munis de dispositifs permettant: </a:t>
            </a:r>
          </a:p>
          <a:p>
            <a:pPr marL="0" marR="0" lvl="0" indent="0" algn="l" defTabSz="914400" rtl="0" eaLnBrk="1" fontAlgn="auto" latinLnBrk="0" hangingPunct="1">
              <a:lnSpc>
                <a:spcPct val="100000"/>
              </a:lnSpc>
              <a:spcBef>
                <a:spcPts val="0"/>
              </a:spcBef>
              <a:spcAft>
                <a:spcPts val="0"/>
              </a:spcAft>
              <a:buClr>
                <a:srgbClr val="E3362B"/>
              </a:buClr>
              <a:buSzPct val="60000"/>
              <a:buFont typeface="Wingdings 2" pitchFamily="18" charset="2"/>
              <a:buNone/>
              <a:tabLst/>
              <a:defRPr/>
            </a:pPr>
            <a:endParaRPr kumimoji="0" lang="de-CH"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1"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rgbClr val="FF8200"/>
                </a:solidFill>
                <a:effectLst/>
                <a:uLnTx/>
                <a:uFillTx/>
                <a:latin typeface="+mn-lt"/>
                <a:ea typeface="+mn-ea"/>
                <a:cs typeface="Arial" pitchFamily="34" charset="0"/>
              </a:rPr>
              <a:t>de les séparer </a:t>
            </a: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des sources d'énergie </a:t>
            </a:r>
          </a:p>
          <a:p>
            <a:pPr marL="342900" marR="0" lvl="1"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rgbClr val="FF8200"/>
                </a:solidFill>
                <a:effectLst/>
                <a:uLnTx/>
                <a:uFillTx/>
                <a:latin typeface="+mn-lt"/>
                <a:ea typeface="+mn-ea"/>
                <a:cs typeface="Arial" pitchFamily="34" charset="0"/>
              </a:rPr>
              <a:t>de les protéger </a:t>
            </a: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contre tout réenclenchement </a:t>
            </a:r>
          </a:p>
          <a:p>
            <a:pPr marL="342900" marR="0" lvl="1" indent="-342900" algn="l" defTabSz="914400" rtl="0" eaLnBrk="1" fontAlgn="auto" latinLnBrk="0" hangingPunct="1">
              <a:lnSpc>
                <a:spcPct val="100000"/>
              </a:lnSpc>
              <a:spcBef>
                <a:spcPts val="0"/>
              </a:spcBef>
              <a:spcAft>
                <a:spcPts val="600"/>
              </a:spcAft>
              <a:buClr>
                <a:srgbClr val="FF8200"/>
              </a:buClr>
              <a:buSzPct val="60000"/>
              <a:buFont typeface="Wingdings 2" pitchFamily="18" charset="2"/>
              <a:buChar char="¿"/>
              <a:tabLst>
                <a:tab pos="341313" algn="l"/>
              </a:tabLst>
              <a:defRPr/>
            </a:pPr>
            <a:r>
              <a:rPr kumimoji="0" lang="fr-CH" sz="2400" b="0" i="0" u="none" strike="noStrike" kern="1200" cap="none" spc="0" normalizeH="0" baseline="0" noProof="0" dirty="0">
                <a:ln>
                  <a:noFill/>
                </a:ln>
                <a:solidFill>
                  <a:srgbClr val="FF8200"/>
                </a:solidFill>
                <a:effectLst/>
                <a:uLnTx/>
                <a:uFillTx/>
                <a:latin typeface="+mn-lt"/>
                <a:ea typeface="+mn-ea"/>
                <a:cs typeface="Arial" pitchFamily="34" charset="0"/>
              </a:rPr>
              <a:t>d'éliminer</a:t>
            </a:r>
            <a:r>
              <a:rPr kumimoji="0" lang="fr-CH" sz="2400" b="0" i="0" u="none" strike="noStrike" kern="1200" cap="none" spc="0" normalizeH="0" baseline="0" noProof="0" dirty="0">
                <a:ln>
                  <a:noFill/>
                </a:ln>
                <a:solidFill>
                  <a:sysClr val="windowText" lastClr="000000"/>
                </a:solidFill>
                <a:effectLst/>
                <a:uLnTx/>
                <a:uFillTx/>
                <a:latin typeface="+mn-lt"/>
                <a:ea typeface="+mn-ea"/>
                <a:cs typeface="Arial" pitchFamily="34" charset="0"/>
              </a:rPr>
              <a:t> toute énergie résiduelle </a:t>
            </a:r>
            <a:endParaRPr kumimoji="0" lang="de-CH"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12819105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8AE42-0F5B-4084-8E4D-2CB40221B213}"/>
              </a:ext>
            </a:extLst>
          </p:cNvPr>
          <p:cNvSpPr>
            <a:spLocks noGrp="1"/>
          </p:cNvSpPr>
          <p:nvPr>
            <p:ph type="title"/>
          </p:nvPr>
        </p:nvSpPr>
        <p:spPr/>
        <p:txBody>
          <a:bodyPr/>
          <a:lstStyle/>
          <a:p>
            <a:r>
              <a:rPr lang="fr-CH" sz="2800" dirty="0"/>
              <a:t>Ordonnance sur la prévention des accidents (OPA)</a:t>
            </a:r>
            <a:br>
              <a:rPr lang="fr-CH" sz="2800" dirty="0"/>
            </a:br>
            <a:endParaRPr lang="de-CH" sz="2800" dirty="0"/>
          </a:p>
        </p:txBody>
      </p:sp>
      <p:sp>
        <p:nvSpPr>
          <p:cNvPr id="3" name="Datumsplatzhalter 2">
            <a:extLst>
              <a:ext uri="{FF2B5EF4-FFF2-40B4-BE49-F238E27FC236}">
                <a16:creationId xmlns:a16="http://schemas.microsoft.com/office/drawing/2014/main" id="{994FD5BB-14AD-4223-89B1-A4094F294FE0}"/>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C9F73E60-B92F-4F14-9561-4C0C1EB99F47}"/>
              </a:ext>
            </a:extLst>
          </p:cNvPr>
          <p:cNvSpPr>
            <a:spLocks noGrp="1"/>
          </p:cNvSpPr>
          <p:nvPr>
            <p:ph type="ftr" sz="quarter" idx="11"/>
          </p:nvPr>
        </p:nvSpPr>
        <p:spPr/>
        <p:txBody>
          <a:bodyPr/>
          <a:lstStyle/>
          <a:p>
            <a:r>
              <a:rPr lang="fr-CH" dirty="0"/>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6A8005D0-76AA-43B1-8F14-F8F2E3B8D7CD}"/>
              </a:ext>
            </a:extLst>
          </p:cNvPr>
          <p:cNvSpPr>
            <a:spLocks noGrp="1"/>
          </p:cNvSpPr>
          <p:nvPr>
            <p:ph type="sldNum" sz="quarter" idx="12"/>
          </p:nvPr>
        </p:nvSpPr>
        <p:spPr/>
        <p:txBody>
          <a:bodyPr/>
          <a:lstStyle/>
          <a:p>
            <a:fld id="{30610E4D-9146-49B5-86AC-7010CE3F736E}" type="slidenum">
              <a:rPr lang="de-CH" smtClean="0"/>
              <a:pPr/>
              <a:t>64</a:t>
            </a:fld>
            <a:endParaRPr lang="de-CH" dirty="0"/>
          </a:p>
        </p:txBody>
      </p:sp>
      <p:pic>
        <p:nvPicPr>
          <p:cNvPr id="6" name="Picture 2" descr="http://swwpicture.suvanet.ch/Website/Download.aspx?Purpose=AssetManager&amp;Random=4875978f-e2f4-4e13-a560-711a64df346b&amp;RelativeDownloadPath=\060312\cgir8atk\l9iucr97\88813_04.jpg">
            <a:extLst>
              <a:ext uri="{FF2B5EF4-FFF2-40B4-BE49-F238E27FC236}">
                <a16:creationId xmlns:a16="http://schemas.microsoft.com/office/drawing/2014/main" id="{23F106FE-E543-4C2C-B51E-BAA8F56565B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51384" y="1268760"/>
            <a:ext cx="4104705" cy="4792663"/>
          </a:xfrm>
          <a:prstGeom prst="rect">
            <a:avLst/>
          </a:prstGeom>
          <a:noFill/>
        </p:spPr>
      </p:pic>
      <p:sp>
        <p:nvSpPr>
          <p:cNvPr id="8" name="Inhaltsplatzhalter 3">
            <a:extLst>
              <a:ext uri="{FF2B5EF4-FFF2-40B4-BE49-F238E27FC236}">
                <a16:creationId xmlns:a16="http://schemas.microsoft.com/office/drawing/2014/main" id="{3F382BD8-9EA0-4653-9981-98E42AF8C724}"/>
              </a:ext>
            </a:extLst>
          </p:cNvPr>
          <p:cNvSpPr txBox="1">
            <a:spLocks/>
          </p:cNvSpPr>
          <p:nvPr/>
        </p:nvSpPr>
        <p:spPr>
          <a:xfrm>
            <a:off x="5375920" y="1268760"/>
            <a:ext cx="6264696" cy="4792661"/>
          </a:xfrm>
          <a:prstGeom prst="rect">
            <a:avLst/>
          </a:prstGeom>
        </p:spPr>
        <p:txBody>
          <a:bodyPr vert="horz" lIns="0" tIns="0" rIns="36000" bIns="45720" rtlCol="0">
            <a:noAutofit/>
          </a:bodyPr>
          <a:lstStyle>
            <a:lvl1pPr marL="0" indent="0" algn="l" defTabSz="914400" rtl="0" eaLnBrk="1" latinLnBrk="0" hangingPunct="1">
              <a:spcBef>
                <a:spcPts val="0"/>
              </a:spcBef>
              <a:spcAft>
                <a:spcPts val="600"/>
              </a:spcAft>
              <a:buClr>
                <a:srgbClr val="E3362B"/>
              </a:buClr>
              <a:buSzPct val="60000"/>
              <a:buFont typeface="Wingdings 2" pitchFamily="18" charset="2"/>
              <a:buNone/>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tabLst>
                <a:tab pos="627063" algn="l"/>
              </a:tabLst>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tabLst>
                <a:tab pos="898525" algn="l"/>
              </a:tabLst>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Art. 43 OPA</a:t>
            </a:r>
          </a:p>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r>
              <a:rPr kumimoji="0" lang="fr-CH"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Travaux effectués sur des équipements de travail</a:t>
            </a:r>
            <a:br>
              <a:rPr kumimoji="0" lang="fr-CH" b="0" i="0" u="none" strike="noStrike" kern="1200" cap="none" spc="0" normalizeH="0" baseline="0" noProof="0" dirty="0">
                <a:ln>
                  <a:noFill/>
                </a:ln>
                <a:solidFill>
                  <a:sysClr val="windowText" lastClr="000000"/>
                </a:solidFill>
                <a:effectLst/>
                <a:uLnTx/>
                <a:uFillTx/>
                <a:latin typeface="Arial" pitchFamily="34" charset="0"/>
                <a:ea typeface="Arial"/>
                <a:cs typeface="Arial" pitchFamily="34" charset="0"/>
              </a:rPr>
            </a:br>
            <a:r>
              <a:rPr kumimoji="0" lang="fr-CH" b="0" i="0" u="none" strike="noStrike" kern="1200" cap="none" spc="0" normalizeH="0" baseline="0" noProof="0" dirty="0">
                <a:ln>
                  <a:noFill/>
                </a:ln>
                <a:solidFill>
                  <a:srgbClr val="FF8200"/>
                </a:solidFill>
                <a:effectLst/>
                <a:uLnTx/>
                <a:uFillTx/>
                <a:latin typeface="Arial" pitchFamily="34" charset="0"/>
                <a:ea typeface="+mn-ea"/>
                <a:cs typeface="Arial" pitchFamily="34" charset="0"/>
              </a:rPr>
              <a:t>Les opérations exécutées en conditions de service particulières (ajustage, changement de processus de fabrication, mise au point, réglage, apprentissage, programmation, recherche ou élimination des défauts, nettoyage et travaux d'entretien) ne doivent être effectuées que sur des équipements de travail dont les dangers ont préalablement été écartés.</a:t>
            </a:r>
            <a:r>
              <a:rPr kumimoji="0" lang="fr-CH" b="0" i="0" u="none" strike="noStrike" kern="1200" cap="none" spc="0" normalizeH="0" baseline="0" noProof="0" dirty="0">
                <a:ln>
                  <a:noFill/>
                </a:ln>
                <a:solidFill>
                  <a:srgbClr val="C0504D"/>
                </a:solidFill>
                <a:effectLst/>
                <a:uLnTx/>
                <a:uFillTx/>
                <a:latin typeface="Arial" pitchFamily="34" charset="0"/>
                <a:ea typeface="+mn-ea"/>
                <a:cs typeface="Arial" pitchFamily="34" charset="0"/>
              </a:rPr>
              <a:t> </a:t>
            </a:r>
            <a:r>
              <a:rPr kumimoji="0" lang="fr-CH"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defRPr/>
            </a:pPr>
            <a:endParaRPr kumimoji="0" lang="de-CH"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5191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F7D14-0AFF-42D4-8BCD-CCA4EE9155CD}"/>
              </a:ext>
            </a:extLst>
          </p:cNvPr>
          <p:cNvSpPr>
            <a:spLocks noGrp="1"/>
          </p:cNvSpPr>
          <p:nvPr>
            <p:ph type="title"/>
          </p:nvPr>
        </p:nvSpPr>
        <p:spPr/>
        <p:txBody>
          <a:bodyPr/>
          <a:lstStyle/>
          <a:p>
            <a:r>
              <a:rPr lang="fr-CH" sz="2800" dirty="0"/>
              <a:t>Huit règles vitales incontournables!</a:t>
            </a:r>
            <a:endParaRPr lang="de-CH" sz="2800" dirty="0"/>
          </a:p>
        </p:txBody>
      </p:sp>
      <p:sp>
        <p:nvSpPr>
          <p:cNvPr id="3" name="Datumsplatzhalter 2">
            <a:extLst>
              <a:ext uri="{FF2B5EF4-FFF2-40B4-BE49-F238E27FC236}">
                <a16:creationId xmlns:a16="http://schemas.microsoft.com/office/drawing/2014/main" id="{C400BC79-9E56-4A19-B471-8B87AB45E3E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4124213D-54D1-4671-8FD5-E4890D019748}"/>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A52DE17A-FA8B-4432-8571-E70DBB102FA5}"/>
              </a:ext>
            </a:extLst>
          </p:cNvPr>
          <p:cNvSpPr>
            <a:spLocks noGrp="1"/>
          </p:cNvSpPr>
          <p:nvPr>
            <p:ph type="sldNum" sz="quarter" idx="12"/>
          </p:nvPr>
        </p:nvSpPr>
        <p:spPr/>
        <p:txBody>
          <a:bodyPr/>
          <a:lstStyle/>
          <a:p>
            <a:fld id="{30610E4D-9146-49B5-86AC-7010CE3F736E}" type="slidenum">
              <a:rPr lang="de-CH" smtClean="0"/>
              <a:pPr/>
              <a:t>65</a:t>
            </a:fld>
            <a:endParaRPr lang="de-CH" dirty="0"/>
          </a:p>
        </p:txBody>
      </p:sp>
      <p:pic>
        <p:nvPicPr>
          <p:cNvPr id="6" name="Picture 2" descr="C:\Users\bim\Desktop\lwr.PNG">
            <a:extLst>
              <a:ext uri="{FF2B5EF4-FFF2-40B4-BE49-F238E27FC236}">
                <a16:creationId xmlns:a16="http://schemas.microsoft.com/office/drawing/2014/main" id="{DA5A1861-4853-43BF-8C63-A352108FC6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7674" y="1339189"/>
            <a:ext cx="2422942" cy="4824536"/>
          </a:xfrm>
          <a:prstGeom prst="rect">
            <a:avLst/>
          </a:prstGeom>
          <a:solidFill>
            <a:schemeClr val="accent2"/>
          </a:solidFill>
          <a:ln>
            <a:solidFill>
              <a:schemeClr val="tx1"/>
            </a:solidFill>
          </a:ln>
        </p:spPr>
      </p:pic>
      <p:sp>
        <p:nvSpPr>
          <p:cNvPr id="7" name="Inhaltsplatzhalter 9">
            <a:extLst>
              <a:ext uri="{FF2B5EF4-FFF2-40B4-BE49-F238E27FC236}">
                <a16:creationId xmlns:a16="http://schemas.microsoft.com/office/drawing/2014/main" id="{14A21014-93A4-478C-97D6-4EE94EF000C3}"/>
              </a:ext>
            </a:extLst>
          </p:cNvPr>
          <p:cNvSpPr txBox="1">
            <a:spLocks/>
          </p:cNvSpPr>
          <p:nvPr/>
        </p:nvSpPr>
        <p:spPr>
          <a:xfrm>
            <a:off x="479376" y="1196752"/>
            <a:ext cx="7860952" cy="4792661"/>
          </a:xfrm>
          <a:prstGeom prst="rect">
            <a:avLst/>
          </a:prstGeom>
        </p:spPr>
        <p:txBody>
          <a:bodyPr>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Clr>
                <a:srgbClr val="FF8200"/>
              </a:buClr>
              <a:buSzPct val="100000"/>
              <a:buFont typeface="+mj-lt"/>
              <a:buAutoNum type="arabicPeriod"/>
              <a:defRPr/>
            </a:pPr>
            <a:r>
              <a:rPr lang="fr-CH" sz="2400" dirty="0">
                <a:cs typeface="Arial"/>
              </a:rPr>
              <a:t>Planifier consciencieusement les travaux. </a:t>
            </a:r>
          </a:p>
          <a:p>
            <a:pPr marL="457200" indent="-457200">
              <a:lnSpc>
                <a:spcPct val="150000"/>
              </a:lnSpc>
              <a:buClr>
                <a:srgbClr val="FF8200"/>
              </a:buClr>
              <a:buSzPct val="100000"/>
              <a:buFont typeface="+mj-lt"/>
              <a:buAutoNum type="arabicPeriod"/>
              <a:defRPr/>
            </a:pPr>
            <a:r>
              <a:rPr lang="fr-CH" sz="2400" dirty="0">
                <a:cs typeface="Arial"/>
              </a:rPr>
              <a:t>Ne pas improviser. </a:t>
            </a:r>
          </a:p>
          <a:p>
            <a:pPr marL="457200" indent="-457200">
              <a:lnSpc>
                <a:spcPct val="150000"/>
              </a:lnSpc>
              <a:buClr>
                <a:srgbClr val="FF8200"/>
              </a:buClr>
              <a:buSzPct val="100000"/>
              <a:buFont typeface="+mj-lt"/>
              <a:buAutoNum type="arabicPeriod"/>
              <a:defRPr/>
            </a:pPr>
            <a:r>
              <a:rPr lang="fr-CH" sz="2400" dirty="0">
                <a:cs typeface="Arial"/>
              </a:rPr>
              <a:t>Arrêter et sécuriser l'installation. </a:t>
            </a:r>
          </a:p>
          <a:p>
            <a:pPr marL="457200" indent="-457200">
              <a:lnSpc>
                <a:spcPct val="150000"/>
              </a:lnSpc>
              <a:buClr>
                <a:srgbClr val="FF8200"/>
              </a:buClr>
              <a:buSzPct val="100000"/>
              <a:buFont typeface="+mj-lt"/>
              <a:buAutoNum type="arabicPeriod"/>
              <a:defRPr/>
            </a:pPr>
            <a:r>
              <a:rPr lang="fr-CH" sz="2400" dirty="0">
                <a:cs typeface="Arial"/>
              </a:rPr>
              <a:t>Neutraliser les énergies résiduelles. </a:t>
            </a:r>
          </a:p>
          <a:p>
            <a:pPr marL="457200" indent="-457200">
              <a:lnSpc>
                <a:spcPct val="150000"/>
              </a:lnSpc>
              <a:buClr>
                <a:srgbClr val="FF8200"/>
              </a:buClr>
              <a:buSzPct val="100000"/>
              <a:buFont typeface="+mj-lt"/>
              <a:buAutoNum type="arabicPeriod"/>
              <a:defRPr/>
            </a:pPr>
            <a:r>
              <a:rPr lang="fr-CH" sz="2400" dirty="0">
                <a:cs typeface="Arial"/>
              </a:rPr>
              <a:t>Prévenir les chutes. </a:t>
            </a:r>
          </a:p>
          <a:p>
            <a:pPr marL="457200" indent="-457200">
              <a:lnSpc>
                <a:spcPct val="150000"/>
              </a:lnSpc>
              <a:buClr>
                <a:srgbClr val="FF8200"/>
              </a:buClr>
              <a:buSzPct val="100000"/>
              <a:buFont typeface="+mj-lt"/>
              <a:buAutoNum type="arabicPeriod"/>
              <a:defRPr/>
            </a:pPr>
            <a:r>
              <a:rPr lang="fr-CH" sz="2400" dirty="0">
                <a:cs typeface="Arial"/>
              </a:rPr>
              <a:t>Confier les travaux électriques à des pros. </a:t>
            </a:r>
          </a:p>
          <a:p>
            <a:pPr marL="457200" indent="-457200">
              <a:lnSpc>
                <a:spcPct val="150000"/>
              </a:lnSpc>
              <a:buClr>
                <a:srgbClr val="FF8200"/>
              </a:buClr>
              <a:buSzPct val="100000"/>
              <a:buFont typeface="+mj-lt"/>
              <a:buAutoNum type="arabicPeriod"/>
              <a:defRPr/>
            </a:pPr>
            <a:r>
              <a:rPr lang="fr-CH" sz="2400" dirty="0">
                <a:cs typeface="Arial"/>
              </a:rPr>
              <a:t>Empêcher les incendies et les explosions. </a:t>
            </a:r>
          </a:p>
          <a:p>
            <a:pPr marL="457200" indent="-457200">
              <a:lnSpc>
                <a:spcPct val="150000"/>
              </a:lnSpc>
              <a:buClr>
                <a:srgbClr val="FF8200"/>
              </a:buClr>
              <a:buSzPct val="100000"/>
              <a:buFont typeface="+mj-lt"/>
              <a:buAutoNum type="arabicPeriod"/>
              <a:defRPr/>
            </a:pPr>
            <a:r>
              <a:rPr lang="fr-CH" sz="2400" dirty="0">
                <a:cs typeface="Arial"/>
              </a:rPr>
              <a:t>Ventiler les locaux exigus. </a:t>
            </a:r>
            <a:endParaRPr lang="de-CH" sz="2400" dirty="0"/>
          </a:p>
          <a:p>
            <a:endParaRPr lang="de-CH" sz="2800" dirty="0"/>
          </a:p>
        </p:txBody>
      </p:sp>
    </p:spTree>
    <p:extLst>
      <p:ext uri="{BB962C8B-B14F-4D97-AF65-F5344CB8AC3E}">
        <p14:creationId xmlns:p14="http://schemas.microsoft.com/office/powerpoint/2010/main" val="1799277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7DECB-7033-4DE9-B165-E020EBECB6DA}"/>
              </a:ext>
            </a:extLst>
          </p:cNvPr>
          <p:cNvSpPr>
            <a:spLocks noGrp="1"/>
          </p:cNvSpPr>
          <p:nvPr>
            <p:ph type="title"/>
          </p:nvPr>
        </p:nvSpPr>
        <p:spPr/>
        <p:txBody>
          <a:bodyPr/>
          <a:lstStyle/>
          <a:p>
            <a:r>
              <a:rPr lang="fr-CH" sz="2800" dirty="0"/>
              <a:t>La Charte de la sécurité: Base d’une maintenance sûre</a:t>
            </a:r>
            <a:endParaRPr lang="de-CH" sz="2800" dirty="0"/>
          </a:p>
        </p:txBody>
      </p:sp>
      <p:sp>
        <p:nvSpPr>
          <p:cNvPr id="3" name="Datumsplatzhalter 2">
            <a:extLst>
              <a:ext uri="{FF2B5EF4-FFF2-40B4-BE49-F238E27FC236}">
                <a16:creationId xmlns:a16="http://schemas.microsoft.com/office/drawing/2014/main" id="{106AA7AB-D367-4548-8BF9-A410C5D4A5CB}"/>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5D74881A-B934-47CC-8C37-9C16B4DA000A}"/>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60647E25-8DC8-4784-9718-06E3A2D29E40}"/>
              </a:ext>
            </a:extLst>
          </p:cNvPr>
          <p:cNvSpPr>
            <a:spLocks noGrp="1"/>
          </p:cNvSpPr>
          <p:nvPr>
            <p:ph type="sldNum" sz="quarter" idx="12"/>
          </p:nvPr>
        </p:nvSpPr>
        <p:spPr/>
        <p:txBody>
          <a:bodyPr/>
          <a:lstStyle/>
          <a:p>
            <a:fld id="{30610E4D-9146-49B5-86AC-7010CE3F736E}" type="slidenum">
              <a:rPr lang="de-CH" smtClean="0"/>
              <a:pPr/>
              <a:t>66</a:t>
            </a:fld>
            <a:endParaRPr lang="de-CH" dirty="0"/>
          </a:p>
        </p:txBody>
      </p:sp>
      <p:pic>
        <p:nvPicPr>
          <p:cNvPr id="6" name="Image 2">
            <a:extLst>
              <a:ext uri="{FF2B5EF4-FFF2-40B4-BE49-F238E27FC236}">
                <a16:creationId xmlns:a16="http://schemas.microsoft.com/office/drawing/2014/main" id="{185649A7-D3F3-4C82-B688-136B55DF7AFA}"/>
              </a:ext>
            </a:extLst>
          </p:cNvPr>
          <p:cNvPicPr>
            <a:picLocks noChangeAspect="1"/>
          </p:cNvPicPr>
          <p:nvPr/>
        </p:nvPicPr>
        <p:blipFill rotWithShape="1">
          <a:blip r:embed="rId2">
            <a:extLst>
              <a:ext uri="{28A0092B-C50C-407E-A947-70E740481C1C}">
                <a14:useLocalDpi xmlns:a14="http://schemas.microsoft.com/office/drawing/2010/main" val="0"/>
              </a:ext>
            </a:extLst>
          </a:blip>
          <a:srcRect l="1885" t="2667" r="1968" b="2640"/>
          <a:stretch/>
        </p:blipFill>
        <p:spPr>
          <a:xfrm>
            <a:off x="551384" y="1253950"/>
            <a:ext cx="7128792" cy="4962198"/>
          </a:xfrm>
          <a:prstGeom prst="rect">
            <a:avLst/>
          </a:prstGeom>
        </p:spPr>
      </p:pic>
      <p:sp>
        <p:nvSpPr>
          <p:cNvPr id="7" name="Textfeld 6">
            <a:extLst>
              <a:ext uri="{FF2B5EF4-FFF2-40B4-BE49-F238E27FC236}">
                <a16:creationId xmlns:a16="http://schemas.microsoft.com/office/drawing/2014/main" id="{D5EE9689-C15E-4024-B9E4-D052A6E662B4}"/>
              </a:ext>
            </a:extLst>
          </p:cNvPr>
          <p:cNvSpPr txBox="1"/>
          <p:nvPr/>
        </p:nvSpPr>
        <p:spPr>
          <a:xfrm>
            <a:off x="8184232" y="3504216"/>
            <a:ext cx="3368871" cy="461665"/>
          </a:xfrm>
          <a:prstGeom prst="rect">
            <a:avLst/>
          </a:prstGeom>
          <a:noFill/>
        </p:spPr>
        <p:txBody>
          <a:bodyPr wrap="none" rtlCol="0">
            <a:spAutoFit/>
          </a:bodyPr>
          <a:lstStyle/>
          <a:p>
            <a:r>
              <a:rPr lang="fr-CH" sz="2400" dirty="0">
                <a:solidFill>
                  <a:srgbClr val="FF8200"/>
                </a:solidFill>
                <a:hlinkClick r:id="rId3"/>
              </a:rPr>
              <a:t>www.charte-securite.ch</a:t>
            </a:r>
            <a:endParaRPr lang="de-CH" sz="2400" dirty="0">
              <a:solidFill>
                <a:srgbClr val="FF8200"/>
              </a:solidFill>
            </a:endParaRPr>
          </a:p>
        </p:txBody>
      </p:sp>
    </p:spTree>
    <p:extLst>
      <p:ext uri="{BB962C8B-B14F-4D97-AF65-F5344CB8AC3E}">
        <p14:creationId xmlns:p14="http://schemas.microsoft.com/office/powerpoint/2010/main" val="1108787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7F4AB-474C-4DF1-A55D-B62ACDAD11B2}"/>
              </a:ext>
            </a:extLst>
          </p:cNvPr>
          <p:cNvSpPr>
            <a:spLocks noGrp="1"/>
          </p:cNvSpPr>
          <p:nvPr>
            <p:ph type="title"/>
          </p:nvPr>
        </p:nvSpPr>
        <p:spPr/>
        <p:txBody>
          <a:bodyPr/>
          <a:lstStyle/>
          <a:p>
            <a:r>
              <a:rPr lang="de-CH" sz="2800" dirty="0"/>
              <a:t>Liens </a:t>
            </a:r>
            <a:r>
              <a:rPr lang="de-CH" sz="2800" dirty="0" err="1"/>
              <a:t>utiles</a:t>
            </a:r>
            <a:endParaRPr lang="de-CH" sz="2800" dirty="0"/>
          </a:p>
        </p:txBody>
      </p:sp>
      <p:sp>
        <p:nvSpPr>
          <p:cNvPr id="3" name="Datumsplatzhalter 2">
            <a:extLst>
              <a:ext uri="{FF2B5EF4-FFF2-40B4-BE49-F238E27FC236}">
                <a16:creationId xmlns:a16="http://schemas.microsoft.com/office/drawing/2014/main" id="{BB69E4B6-03D5-449F-8D0C-16CC10FBA4A7}"/>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87919397-0171-41B2-B1B4-FF0354FB0BC5}"/>
              </a:ext>
            </a:extLst>
          </p:cNvPr>
          <p:cNvSpPr>
            <a:spLocks noGrp="1"/>
          </p:cNvSpPr>
          <p:nvPr>
            <p:ph type="ftr" sz="quarter" idx="11"/>
          </p:nvPr>
        </p:nvSpPr>
        <p:spPr/>
        <p:txBody>
          <a:bodyPr/>
          <a:lstStyle/>
          <a:p>
            <a:r>
              <a:rPr lang="fr-CH" dirty="0"/>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A3A641F2-D17F-4199-87DB-5EDEC520DE17}"/>
              </a:ext>
            </a:extLst>
          </p:cNvPr>
          <p:cNvSpPr>
            <a:spLocks noGrp="1"/>
          </p:cNvSpPr>
          <p:nvPr>
            <p:ph type="sldNum" sz="quarter" idx="12"/>
          </p:nvPr>
        </p:nvSpPr>
        <p:spPr/>
        <p:txBody>
          <a:bodyPr/>
          <a:lstStyle/>
          <a:p>
            <a:fld id="{30610E4D-9146-49B5-86AC-7010CE3F736E}" type="slidenum">
              <a:rPr lang="de-CH" smtClean="0"/>
              <a:pPr/>
              <a:t>67</a:t>
            </a:fld>
            <a:endParaRPr lang="de-CH" dirty="0"/>
          </a:p>
        </p:txBody>
      </p:sp>
      <p:sp>
        <p:nvSpPr>
          <p:cNvPr id="7" name="Inhaltsplatzhalter 2">
            <a:extLst>
              <a:ext uri="{FF2B5EF4-FFF2-40B4-BE49-F238E27FC236}">
                <a16:creationId xmlns:a16="http://schemas.microsoft.com/office/drawing/2014/main" id="{2BEC6010-6AB2-4F3C-93AF-B3EDEF277CE9}"/>
              </a:ext>
            </a:extLst>
          </p:cNvPr>
          <p:cNvSpPr txBox="1">
            <a:spLocks/>
          </p:cNvSpPr>
          <p:nvPr/>
        </p:nvSpPr>
        <p:spPr>
          <a:xfrm>
            <a:off x="547029" y="1268760"/>
            <a:ext cx="11093587" cy="4608512"/>
          </a:xfrm>
          <a:prstGeom prst="rect">
            <a:avLst/>
          </a:prstGeom>
        </p:spPr>
        <p:txBody>
          <a:bodyPr vert="horz" lIns="0" tIns="0" rIns="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hlinkClick r:id="rId2"/>
              </a:rPr>
              <a:t>www.suva.ch/maintenance</a:t>
            </a:r>
            <a:r>
              <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rPr>
              <a:t> </a:t>
            </a: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hlinkClick r:id="rId3"/>
              </a:rPr>
              <a:t>www.suva.ch/regles</a:t>
            </a:r>
            <a:r>
              <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rPr>
              <a:t>  </a:t>
            </a:r>
            <a:r>
              <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sym typeface="Wingdings" panose="05000000000000000000" pitchFamily="2" charset="2"/>
              </a:rPr>
              <a:t> M</a:t>
            </a:r>
            <a:r>
              <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rPr>
              <a:t>aintenance </a:t>
            </a:r>
            <a:r>
              <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sym typeface="Wingdings" panose="05000000000000000000" pitchFamily="2" charset="2"/>
              </a:rPr>
              <a:t> Lancer le </a:t>
            </a:r>
            <a:r>
              <a:rPr kumimoji="0" lang="de-CH" sz="2400" b="0" i="0" u="none" strike="noStrike" kern="1200" cap="none" spc="0" normalizeH="0" baseline="0" noProof="0" dirty="0" err="1">
                <a:ln>
                  <a:noFill/>
                </a:ln>
                <a:solidFill>
                  <a:srgbClr val="FF8200"/>
                </a:solidFill>
                <a:effectLst/>
                <a:uLnTx/>
                <a:uFillTx/>
                <a:latin typeface="+mn-lt"/>
                <a:ea typeface="+mn-ea"/>
                <a:cs typeface="Arial" pitchFamily="34" charset="0"/>
                <a:sym typeface="Wingdings" panose="05000000000000000000" pitchFamily="2" charset="2"/>
              </a:rPr>
              <a:t>didacticiel</a:t>
            </a:r>
            <a:endPar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endParaRP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hlinkClick r:id="rId4"/>
              </a:rPr>
              <a:t>www.suva.ch/exemples-accidents</a:t>
            </a:r>
            <a:endPar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endParaRP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hlinkClick r:id="rId5"/>
              </a:rPr>
              <a:t>www.sapros.ch</a:t>
            </a:r>
            <a:endPar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endParaRPr>
          </a:p>
          <a:p>
            <a:pPr marL="342900" marR="0" lvl="0" indent="-342900" algn="l" defTabSz="914400" rtl="0" eaLnBrk="1" fontAlgn="auto" latinLnBrk="0" hangingPunct="1">
              <a:lnSpc>
                <a:spcPct val="150000"/>
              </a:lnSpc>
              <a:spcBef>
                <a:spcPts val="0"/>
              </a:spcBef>
              <a:spcAft>
                <a:spcPts val="600"/>
              </a:spcAft>
              <a:buClr>
                <a:schemeClr val="accent1"/>
              </a:buClr>
              <a:buSzPct val="60000"/>
              <a:buFont typeface="Wingdings 2" pitchFamily="18" charset="2"/>
              <a:buChar char="¿"/>
              <a:tabLst>
                <a:tab pos="341313" algn="l"/>
              </a:tabLst>
              <a:defRPr/>
            </a:pPr>
            <a:r>
              <a:rPr kumimoji="0" lang="de-CH" sz="2400" b="0" i="0" u="none" strike="noStrike" kern="1200" cap="none" spc="0" normalizeH="0" baseline="0" noProof="0" dirty="0">
                <a:ln>
                  <a:noFill/>
                </a:ln>
                <a:solidFill>
                  <a:srgbClr val="FF8200"/>
                </a:solidFill>
                <a:effectLst/>
                <a:uLnTx/>
                <a:uFillTx/>
                <a:latin typeface="+mn-lt"/>
                <a:ea typeface="+mn-ea"/>
                <a:cs typeface="Arial" pitchFamily="34" charset="0"/>
                <a:hlinkClick r:id="rId6"/>
              </a:rPr>
              <a:t>w</a:t>
            </a:r>
            <a:r>
              <a:rPr kumimoji="0" lang="de-CH" sz="2400" b="0" i="0" u="none" strike="noStrike" kern="1200" cap="none" spc="0" normalizeH="0" baseline="0" noProof="0" dirty="0">
                <a:ln>
                  <a:noFill/>
                </a:ln>
                <a:effectLst/>
                <a:uLnTx/>
                <a:uFillTx/>
                <a:latin typeface="+mn-lt"/>
                <a:ea typeface="+mn-ea"/>
                <a:cs typeface="Arial" pitchFamily="34" charset="0"/>
                <a:hlinkClick r:id="rId6"/>
              </a:rPr>
              <a:t>ww.suva.ch</a:t>
            </a:r>
            <a:r>
              <a:rPr kumimoji="0" lang="de-CH" sz="2400" b="0" i="0" u="none" strike="noStrike" kern="1200" cap="none" spc="0" normalizeH="0" baseline="0" noProof="0" dirty="0">
                <a:ln>
                  <a:noFill/>
                </a:ln>
                <a:effectLst/>
                <a:uLnTx/>
                <a:uFillTx/>
                <a:latin typeface="+mn-lt"/>
                <a:ea typeface="+mn-ea"/>
                <a:cs typeface="Arial" pitchFamily="34" charset="0"/>
              </a:rPr>
              <a:t> </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sz="2400"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26230285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CDD0E-6BC2-4B2C-AD4E-C450AA6406A4}"/>
              </a:ext>
            </a:extLst>
          </p:cNvPr>
          <p:cNvSpPr>
            <a:spLocks noGrp="1"/>
          </p:cNvSpPr>
          <p:nvPr>
            <p:ph type="title"/>
          </p:nvPr>
        </p:nvSpPr>
        <p:spPr/>
        <p:txBody>
          <a:bodyPr/>
          <a:lstStyle/>
          <a:p>
            <a:r>
              <a:rPr lang="fr-CH" sz="2800" dirty="0"/>
              <a:t>Plan de mesures personnelles</a:t>
            </a:r>
            <a:br>
              <a:rPr lang="fr-CH" sz="2800" dirty="0"/>
            </a:br>
            <a:r>
              <a:rPr lang="fr-CH" sz="2800" dirty="0"/>
              <a:t>Posez-vous les questions suivantes:</a:t>
            </a:r>
            <a:endParaRPr lang="de-CH" sz="2800" dirty="0"/>
          </a:p>
        </p:txBody>
      </p:sp>
      <p:sp>
        <p:nvSpPr>
          <p:cNvPr id="3" name="Datumsplatzhalter 2">
            <a:extLst>
              <a:ext uri="{FF2B5EF4-FFF2-40B4-BE49-F238E27FC236}">
                <a16:creationId xmlns:a16="http://schemas.microsoft.com/office/drawing/2014/main" id="{9CEBCD22-7EB7-4DEF-A6F9-0E18AEBDDDA8}"/>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FCEC9E9C-43B4-4D85-B3CC-5EFD8FA3FA77}"/>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2408D136-CAE6-42B2-8B25-DAC98E2AF373}"/>
              </a:ext>
            </a:extLst>
          </p:cNvPr>
          <p:cNvSpPr>
            <a:spLocks noGrp="1"/>
          </p:cNvSpPr>
          <p:nvPr>
            <p:ph type="sldNum" sz="quarter" idx="12"/>
          </p:nvPr>
        </p:nvSpPr>
        <p:spPr/>
        <p:txBody>
          <a:bodyPr/>
          <a:lstStyle/>
          <a:p>
            <a:fld id="{30610E4D-9146-49B5-86AC-7010CE3F736E}" type="slidenum">
              <a:rPr lang="de-CH" smtClean="0"/>
              <a:pPr/>
              <a:t>68</a:t>
            </a:fld>
            <a:endParaRPr lang="de-CH" dirty="0"/>
          </a:p>
        </p:txBody>
      </p:sp>
      <p:sp>
        <p:nvSpPr>
          <p:cNvPr id="6" name="Inhaltsplatzhalter 2">
            <a:extLst>
              <a:ext uri="{FF2B5EF4-FFF2-40B4-BE49-F238E27FC236}">
                <a16:creationId xmlns:a16="http://schemas.microsoft.com/office/drawing/2014/main" id="{B5C8DECF-C00F-4B54-8295-EF994F9BD0AE}"/>
              </a:ext>
            </a:extLst>
          </p:cNvPr>
          <p:cNvSpPr txBox="1">
            <a:spLocks/>
          </p:cNvSpPr>
          <p:nvPr/>
        </p:nvSpPr>
        <p:spPr>
          <a:xfrm>
            <a:off x="473335" y="1643707"/>
            <a:ext cx="11245329" cy="4792662"/>
          </a:xfrm>
          <a:prstGeom prst="rect">
            <a:avLst/>
          </a:prstGeom>
        </p:spPr>
        <p:txBody>
          <a:bodyPr>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buClr>
                <a:srgbClr val="FF8200"/>
              </a:buClr>
              <a:buSzPct val="100000"/>
              <a:buFont typeface="+mj-lt"/>
              <a:buAutoNum type="arabicPeriod"/>
            </a:pPr>
            <a:r>
              <a:rPr lang="fr-CH" sz="1800" dirty="0"/>
              <a:t>Les interventions de maintenance sont-elles consciencieusement planifiées et préparées?</a:t>
            </a:r>
          </a:p>
          <a:p>
            <a:pPr marL="457200" indent="-457200">
              <a:lnSpc>
                <a:spcPct val="120000"/>
              </a:lnSpc>
              <a:spcBef>
                <a:spcPts val="600"/>
              </a:spcBef>
              <a:buClr>
                <a:srgbClr val="FF8200"/>
              </a:buClr>
              <a:buSzPct val="100000"/>
              <a:buFont typeface="+mj-lt"/>
              <a:buAutoNum type="arabicPeriod"/>
            </a:pPr>
            <a:r>
              <a:rPr lang="fr-CH" sz="1800" dirty="0"/>
              <a:t>Les compétences et les responsabilités sont-elles définies?</a:t>
            </a:r>
          </a:p>
          <a:p>
            <a:pPr marL="457200" indent="-457200">
              <a:lnSpc>
                <a:spcPct val="120000"/>
              </a:lnSpc>
              <a:spcBef>
                <a:spcPts val="600"/>
              </a:spcBef>
              <a:buClr>
                <a:srgbClr val="FF8200"/>
              </a:buClr>
              <a:buSzPct val="100000"/>
              <a:buFont typeface="+mj-lt"/>
              <a:buAutoNum type="arabicPeriod"/>
            </a:pPr>
            <a:r>
              <a:rPr lang="fr-CH" sz="1800" dirty="0"/>
              <a:t>Les collaborateurs sont-ils dûment formés ou instruits?</a:t>
            </a:r>
          </a:p>
          <a:p>
            <a:pPr marL="457200" indent="-457200">
              <a:lnSpc>
                <a:spcPct val="120000"/>
              </a:lnSpc>
              <a:spcBef>
                <a:spcPts val="600"/>
              </a:spcBef>
              <a:buClr>
                <a:srgbClr val="FF8200"/>
              </a:buClr>
              <a:buSzPct val="100000"/>
              <a:buFont typeface="+mj-lt"/>
              <a:buAutoNum type="arabicPeriod"/>
            </a:pPr>
            <a:r>
              <a:rPr lang="fr-CH" sz="1800" dirty="0"/>
              <a:t>Les EPI et les moyens auxiliaires nécessaires sont-ils à disposition?</a:t>
            </a:r>
          </a:p>
          <a:p>
            <a:pPr marL="457200" indent="-457200">
              <a:lnSpc>
                <a:spcPct val="120000"/>
              </a:lnSpc>
              <a:spcBef>
                <a:spcPts val="600"/>
              </a:spcBef>
              <a:buClr>
                <a:srgbClr val="FF8200"/>
              </a:buClr>
              <a:buSzPct val="100000"/>
              <a:buFont typeface="+mj-lt"/>
              <a:buAutoNum type="arabicPeriod"/>
            </a:pPr>
            <a:r>
              <a:rPr lang="fr-CH" sz="1800" dirty="0"/>
              <a:t>Les dangers potentiels sont-ils définis?</a:t>
            </a:r>
          </a:p>
          <a:p>
            <a:pPr marL="457200" indent="-457200">
              <a:lnSpc>
                <a:spcPct val="120000"/>
              </a:lnSpc>
              <a:spcBef>
                <a:spcPts val="600"/>
              </a:spcBef>
              <a:buClr>
                <a:srgbClr val="FF8200"/>
              </a:buClr>
              <a:buSzPct val="100000"/>
              <a:buFont typeface="+mj-lt"/>
              <a:buAutoNum type="arabicPeriod"/>
            </a:pPr>
            <a:r>
              <a:rPr lang="fr-CH" sz="1800" dirty="0"/>
              <a:t>Les énergies résiduelles sont-elles connues?</a:t>
            </a:r>
          </a:p>
          <a:p>
            <a:pPr marL="457200" indent="-457200">
              <a:lnSpc>
                <a:spcPct val="120000"/>
              </a:lnSpc>
              <a:spcBef>
                <a:spcPts val="600"/>
              </a:spcBef>
              <a:buClr>
                <a:srgbClr val="FF8200"/>
              </a:buClr>
              <a:buSzPct val="100000"/>
              <a:buFont typeface="+mj-lt"/>
              <a:buAutoNum type="arabicPeriod"/>
            </a:pPr>
            <a:r>
              <a:rPr lang="fr-CH" sz="1800" dirty="0"/>
              <a:t>Disposons-nous d’un nombre suffisant de cadenas personnels et de dispositifs de consignation?</a:t>
            </a:r>
          </a:p>
          <a:p>
            <a:pPr marL="457200" indent="-457200">
              <a:lnSpc>
                <a:spcPct val="120000"/>
              </a:lnSpc>
              <a:spcBef>
                <a:spcPts val="600"/>
              </a:spcBef>
              <a:buClr>
                <a:srgbClr val="FF8200"/>
              </a:buClr>
              <a:buSzPct val="100000"/>
              <a:buFont typeface="+mj-lt"/>
              <a:buAutoNum type="arabicPeriod"/>
            </a:pPr>
            <a:r>
              <a:rPr lang="fr-CH" sz="1800" dirty="0"/>
              <a:t>Respectons-nous les règles de sécurité en vigueur? Même en cas de dépannage urgent?</a:t>
            </a:r>
          </a:p>
          <a:p>
            <a:pPr marL="457200" indent="-457200">
              <a:lnSpc>
                <a:spcPct val="120000"/>
              </a:lnSpc>
              <a:spcBef>
                <a:spcPts val="600"/>
              </a:spcBef>
              <a:buClr>
                <a:srgbClr val="FF8200"/>
              </a:buClr>
              <a:buSzPct val="100000"/>
              <a:buFont typeface="+mj-lt"/>
              <a:buAutoNum type="arabicPeriod"/>
            </a:pPr>
            <a:r>
              <a:rPr lang="fr-CH" sz="1800" dirty="0"/>
              <a:t>Les supérieurs interviennent-ils systématiquement en cas de non-respect des règles de sécurité?</a:t>
            </a:r>
          </a:p>
          <a:p>
            <a:pPr marL="457200" indent="-457200">
              <a:lnSpc>
                <a:spcPct val="120000"/>
              </a:lnSpc>
              <a:spcBef>
                <a:spcPts val="600"/>
              </a:spcBef>
              <a:buClr>
                <a:srgbClr val="FF8200"/>
              </a:buClr>
              <a:buSzPct val="100000"/>
              <a:buFont typeface="+mj-lt"/>
              <a:buAutoNum type="arabicPeriod"/>
            </a:pPr>
            <a:r>
              <a:rPr lang="fr-CH" sz="1800" dirty="0"/>
              <a:t>Le chef contrôle-t-il régulièrement le respect des règles de sécurité? </a:t>
            </a:r>
          </a:p>
        </p:txBody>
      </p:sp>
    </p:spTree>
    <p:extLst>
      <p:ext uri="{BB962C8B-B14F-4D97-AF65-F5344CB8AC3E}">
        <p14:creationId xmlns:p14="http://schemas.microsoft.com/office/powerpoint/2010/main" val="595526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4B738-B9A2-43F9-96D0-BA68D71C706F}"/>
              </a:ext>
            </a:extLst>
          </p:cNvPr>
          <p:cNvSpPr>
            <a:spLocks noGrp="1"/>
          </p:cNvSpPr>
          <p:nvPr>
            <p:ph type="title"/>
          </p:nvPr>
        </p:nvSpPr>
        <p:spPr/>
        <p:txBody>
          <a:bodyPr/>
          <a:lstStyle/>
          <a:p>
            <a:r>
              <a:rPr lang="fr-CH" sz="2800" dirty="0"/>
              <a:t>Protégez votre vie et la vie de vos collègues! </a:t>
            </a:r>
            <a:br>
              <a:rPr lang="fr-CH" sz="2800" dirty="0"/>
            </a:br>
            <a:endParaRPr lang="de-CH" sz="2800" dirty="0"/>
          </a:p>
        </p:txBody>
      </p:sp>
      <p:sp>
        <p:nvSpPr>
          <p:cNvPr id="3" name="Datumsplatzhalter 2">
            <a:extLst>
              <a:ext uri="{FF2B5EF4-FFF2-40B4-BE49-F238E27FC236}">
                <a16:creationId xmlns:a16="http://schemas.microsoft.com/office/drawing/2014/main" id="{C7691158-D1BD-4D53-9B81-18BCE0933556}"/>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4D24207F-101F-43A3-A323-3ABFB2963DD0}"/>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B70D25D4-85A7-43ED-8648-1B2C9CE091EC}"/>
              </a:ext>
            </a:extLst>
          </p:cNvPr>
          <p:cNvSpPr>
            <a:spLocks noGrp="1"/>
          </p:cNvSpPr>
          <p:nvPr>
            <p:ph type="sldNum" sz="quarter" idx="12"/>
          </p:nvPr>
        </p:nvSpPr>
        <p:spPr/>
        <p:txBody>
          <a:bodyPr/>
          <a:lstStyle/>
          <a:p>
            <a:fld id="{30610E4D-9146-49B5-86AC-7010CE3F736E}" type="slidenum">
              <a:rPr lang="de-CH" smtClean="0"/>
              <a:pPr/>
              <a:t>69</a:t>
            </a:fld>
            <a:endParaRPr lang="de-CH" dirty="0"/>
          </a:p>
        </p:txBody>
      </p:sp>
      <p:sp>
        <p:nvSpPr>
          <p:cNvPr id="7" name="Inhaltsplatzhalter 2">
            <a:extLst>
              <a:ext uri="{FF2B5EF4-FFF2-40B4-BE49-F238E27FC236}">
                <a16:creationId xmlns:a16="http://schemas.microsoft.com/office/drawing/2014/main" id="{62B25DA4-E705-4E8B-B7E3-04F2F3CAA79E}"/>
              </a:ext>
            </a:extLst>
          </p:cNvPr>
          <p:cNvSpPr txBox="1">
            <a:spLocks/>
          </p:cNvSpPr>
          <p:nvPr/>
        </p:nvSpPr>
        <p:spPr>
          <a:xfrm>
            <a:off x="551384" y="1468147"/>
            <a:ext cx="11089232" cy="4481133"/>
          </a:xfrm>
          <a:prstGeom prst="rect">
            <a:avLst/>
          </a:prstGeom>
        </p:spPr>
        <p:txBody>
          <a:bodyPr vert="horz" lIns="0" tIns="0" rIns="0" bIns="45720" rtlCol="0">
            <a:normAutofit/>
          </a:bodyPr>
          <a:lstStyle>
            <a:lvl1pPr marL="342900" indent="-342900" algn="l" defTabSz="914400" rtl="0" eaLnBrk="1" latinLnBrk="0" hangingPunct="1">
              <a:spcBef>
                <a:spcPts val="0"/>
              </a:spcBef>
              <a:spcAft>
                <a:spcPts val="600"/>
              </a:spcAft>
              <a:buClr>
                <a:srgbClr val="E3362B"/>
              </a:buClr>
              <a:buSzPct val="60000"/>
              <a:buFont typeface="Wingdings 2" pitchFamily="18" charset="2"/>
              <a:buChar char="¿"/>
              <a:tabLst>
                <a:tab pos="341313" algn="l"/>
              </a:tabLst>
              <a:defRPr sz="2400" kern="1200">
                <a:solidFill>
                  <a:schemeClr val="tx1"/>
                </a:solidFill>
                <a:latin typeface="Arial" pitchFamily="34" charset="0"/>
                <a:ea typeface="+mn-ea"/>
                <a:cs typeface="Arial" pitchFamily="34" charset="0"/>
              </a:defRPr>
            </a:lvl1pPr>
            <a:lvl2pPr marL="627063" indent="-269875"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2pPr>
            <a:lvl3pPr marL="898525" indent="-271463" algn="l" defTabSz="914400" rtl="0" eaLnBrk="1" latinLnBrk="0" hangingPunct="1">
              <a:spcBef>
                <a:spcPts val="0"/>
              </a:spcBef>
              <a:spcAft>
                <a:spcPts val="600"/>
              </a:spcAft>
              <a:buClr>
                <a:srgbClr val="E3362B"/>
              </a:buClr>
              <a:buSzPct val="80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200000"/>
              </a:lnSpc>
              <a:spcBef>
                <a:spcPts val="0"/>
              </a:spcBef>
              <a:spcAft>
                <a:spcPts val="0"/>
              </a:spcAft>
              <a:buClr>
                <a:schemeClr val="accent1"/>
              </a:buClr>
              <a:buSzPct val="60000"/>
              <a:buFont typeface="Wingdings 2" pitchFamily="18" charset="2"/>
              <a:buChar char="¿"/>
              <a:tabLst>
                <a:tab pos="341313" algn="l"/>
              </a:tabLst>
              <a:defRPr/>
            </a:pPr>
            <a: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t>Planifiez consciencieusement! </a:t>
            </a:r>
          </a:p>
          <a:p>
            <a:pPr marL="342900" marR="0" lvl="0" indent="-342900" algn="ctr" defTabSz="914400" rtl="0" eaLnBrk="1" fontAlgn="auto" latinLnBrk="0" hangingPunct="1">
              <a:lnSpc>
                <a:spcPct val="200000"/>
              </a:lnSpc>
              <a:spcBef>
                <a:spcPts val="0"/>
              </a:spcBef>
              <a:spcAft>
                <a:spcPts val="0"/>
              </a:spcAft>
              <a:buClr>
                <a:schemeClr val="accent1"/>
              </a:buClr>
              <a:buSzPct val="60000"/>
              <a:buFont typeface="Wingdings 2" pitchFamily="18" charset="2"/>
              <a:buChar char="¿"/>
              <a:tabLst>
                <a:tab pos="341313" algn="l"/>
              </a:tabLst>
              <a:defRPr/>
            </a:pPr>
            <a: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t>N'improvisez jamais! </a:t>
            </a:r>
          </a:p>
          <a:p>
            <a:pPr marL="342900" marR="0" lvl="0" indent="-342900" algn="ctr" defTabSz="914400" rtl="0" eaLnBrk="1" fontAlgn="auto" latinLnBrk="0" hangingPunct="1">
              <a:lnSpc>
                <a:spcPct val="200000"/>
              </a:lnSpc>
              <a:spcBef>
                <a:spcPts val="0"/>
              </a:spcBef>
              <a:spcAft>
                <a:spcPts val="0"/>
              </a:spcAft>
              <a:buClr>
                <a:schemeClr val="accent1"/>
              </a:buClr>
              <a:buSzPct val="60000"/>
              <a:buFont typeface="Wingdings 2" pitchFamily="18" charset="2"/>
              <a:buChar char="¿"/>
              <a:tabLst>
                <a:tab pos="341313" algn="l"/>
              </a:tabLst>
              <a:defRPr/>
            </a:pPr>
            <a:r>
              <a:rPr kumimoji="0" lang="fr-CH" b="1" i="0" u="none" strike="noStrike" kern="1200" cap="none" spc="0" normalizeH="0" baseline="0" noProof="0" dirty="0">
                <a:ln>
                  <a:noFill/>
                </a:ln>
                <a:solidFill>
                  <a:sysClr val="windowText" lastClr="000000"/>
                </a:solidFill>
                <a:effectLst/>
                <a:uLnTx/>
                <a:uFillTx/>
                <a:latin typeface="+mn-lt"/>
                <a:ea typeface="+mn-ea"/>
                <a:cs typeface="Arial" pitchFamily="34" charset="0"/>
              </a:rPr>
              <a:t>Dites STOP en cas de danger! </a:t>
            </a:r>
          </a:p>
          <a:p>
            <a:pPr marL="342900" marR="0" lvl="0" indent="-342900" algn="ctr"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b="1"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ctr"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b="1" i="0" u="none" strike="noStrike" kern="1200" cap="none" spc="0" normalizeH="0" baseline="0" noProof="0" dirty="0">
                <a:ln>
                  <a:noFill/>
                </a:ln>
                <a:solidFill>
                  <a:srgbClr val="FF8200"/>
                </a:solidFill>
                <a:effectLst/>
                <a:uLnTx/>
                <a:uFillTx/>
                <a:latin typeface="+mn-lt"/>
                <a:ea typeface="+mn-ea"/>
                <a:cs typeface="Arial" pitchFamily="34" charset="0"/>
              </a:rPr>
              <a:t>Merci!</a:t>
            </a:r>
          </a:p>
          <a:p>
            <a:pPr marL="342900" marR="0" lvl="0" indent="-342900" algn="l" defTabSz="914400" rtl="0" eaLnBrk="1" fontAlgn="auto" latinLnBrk="0" hangingPunct="1">
              <a:lnSpc>
                <a:spcPct val="100000"/>
              </a:lnSpc>
              <a:spcBef>
                <a:spcPts val="0"/>
              </a:spcBef>
              <a:spcAft>
                <a:spcPts val="600"/>
              </a:spcAft>
              <a:buClr>
                <a:srgbClr val="E3362B"/>
              </a:buClr>
              <a:buSzPct val="60000"/>
              <a:buFont typeface="Wingdings 2" pitchFamily="18" charset="2"/>
              <a:buChar char="¿"/>
              <a:tabLst>
                <a:tab pos="341313" algn="l"/>
              </a:tabLst>
              <a:defRPr/>
            </a:pPr>
            <a:endParaRPr kumimoji="0" lang="de-CH"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a:p>
            <a:pPr marL="342900" marR="0" lvl="0" indent="-342900" algn="ctr"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r>
              <a:rPr kumimoji="0" lang="fr-CH" b="0" i="0" u="none" strike="noStrike" kern="1200" cap="none" spc="0" normalizeH="0" baseline="0" noProof="0" dirty="0">
                <a:ln>
                  <a:noFill/>
                </a:ln>
                <a:solidFill>
                  <a:sysClr val="windowText" lastClr="000000"/>
                </a:solidFill>
                <a:effectLst/>
                <a:uLnTx/>
                <a:uFillTx/>
                <a:latin typeface="+mn-lt"/>
                <a:ea typeface="+mn-ea"/>
                <a:cs typeface="Arial" pitchFamily="34" charset="0"/>
                <a:hlinkClick r:id="rId3"/>
              </a:rPr>
              <a:t>www.suva.ch/maintenance</a:t>
            </a:r>
            <a:endParaRPr lang="de-CH" dirty="0">
              <a:solidFill>
                <a:sysClr val="windowText" lastClr="000000"/>
              </a:solidFill>
              <a:latin typeface="+mn-lt"/>
            </a:endParaRPr>
          </a:p>
          <a:p>
            <a:pPr marL="342900" marR="0" lvl="0" indent="-342900" algn="ctr" defTabSz="914400" rtl="0" eaLnBrk="1" fontAlgn="auto" latinLnBrk="0" hangingPunct="1">
              <a:lnSpc>
                <a:spcPct val="100000"/>
              </a:lnSpc>
              <a:spcBef>
                <a:spcPts val="0"/>
              </a:spcBef>
              <a:spcAft>
                <a:spcPts val="600"/>
              </a:spcAft>
              <a:buClr>
                <a:srgbClr val="E3362B"/>
              </a:buClr>
              <a:buSzPct val="60000"/>
              <a:buFont typeface="Wingdings 2" pitchFamily="18" charset="2"/>
              <a:buNone/>
              <a:tabLst>
                <a:tab pos="341313" algn="l"/>
              </a:tabLst>
              <a:defRPr/>
            </a:pPr>
            <a:endParaRPr kumimoji="0" lang="fr-CH" b="0" i="0" u="none" strike="noStrike" kern="1200" cap="none" spc="0" normalizeH="0" baseline="0" noProof="0" dirty="0">
              <a:ln>
                <a:noFill/>
              </a:ln>
              <a:solidFill>
                <a:sysClr val="windowText" lastClr="000000"/>
              </a:solidFill>
              <a:effectLst/>
              <a:uLnTx/>
              <a:uFillTx/>
              <a:latin typeface="+mn-lt"/>
              <a:ea typeface="+mn-ea"/>
              <a:cs typeface="Arial" pitchFamily="34" charset="0"/>
            </a:endParaRPr>
          </a:p>
        </p:txBody>
      </p:sp>
    </p:spTree>
    <p:extLst>
      <p:ext uri="{BB962C8B-B14F-4D97-AF65-F5344CB8AC3E}">
        <p14:creationId xmlns:p14="http://schemas.microsoft.com/office/powerpoint/2010/main" val="132877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9BE64-688A-4350-B7AB-F786E6DC2021}"/>
              </a:ext>
            </a:extLst>
          </p:cNvPr>
          <p:cNvSpPr>
            <a:spLocks noGrp="1"/>
          </p:cNvSpPr>
          <p:nvPr>
            <p:ph type="title"/>
          </p:nvPr>
        </p:nvSpPr>
        <p:spPr/>
        <p:txBody>
          <a:bodyPr/>
          <a:lstStyle/>
          <a:p>
            <a:r>
              <a:rPr lang="fr-CH" sz="2800" dirty="0"/>
              <a:t>Ecrasé par une plateforme élévatrice</a:t>
            </a:r>
            <a:endParaRPr lang="de-CH" sz="2800" dirty="0"/>
          </a:p>
        </p:txBody>
      </p:sp>
      <p:sp>
        <p:nvSpPr>
          <p:cNvPr id="3" name="Datumsplatzhalter 2">
            <a:extLst>
              <a:ext uri="{FF2B5EF4-FFF2-40B4-BE49-F238E27FC236}">
                <a16:creationId xmlns:a16="http://schemas.microsoft.com/office/drawing/2014/main" id="{B090B1EA-D094-486B-BA17-98F3C10EA6EF}"/>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8E4CA4D4-BADE-4AA6-9806-C64B10899564}"/>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EC37039B-0BC1-4929-BD9E-3B0F0C10E133}"/>
              </a:ext>
            </a:extLst>
          </p:cNvPr>
          <p:cNvSpPr>
            <a:spLocks noGrp="1"/>
          </p:cNvSpPr>
          <p:nvPr>
            <p:ph type="sldNum" sz="quarter" idx="12"/>
          </p:nvPr>
        </p:nvSpPr>
        <p:spPr/>
        <p:txBody>
          <a:bodyPr/>
          <a:lstStyle/>
          <a:p>
            <a:fld id="{30610E4D-9146-49B5-86AC-7010CE3F736E}" type="slidenum">
              <a:rPr lang="de-CH" smtClean="0"/>
              <a:pPr/>
              <a:t>7</a:t>
            </a:fld>
            <a:endParaRPr lang="de-CH" dirty="0"/>
          </a:p>
        </p:txBody>
      </p:sp>
      <p:sp>
        <p:nvSpPr>
          <p:cNvPr id="6" name="Textfeld 5">
            <a:extLst>
              <a:ext uri="{FF2B5EF4-FFF2-40B4-BE49-F238E27FC236}">
                <a16:creationId xmlns:a16="http://schemas.microsoft.com/office/drawing/2014/main" id="{5177A971-C101-4C1E-AEB4-9A241DFB0193}"/>
              </a:ext>
            </a:extLst>
          </p:cNvPr>
          <p:cNvSpPr txBox="1"/>
          <p:nvPr/>
        </p:nvSpPr>
        <p:spPr>
          <a:xfrm>
            <a:off x="11064552" y="400888"/>
            <a:ext cx="576064" cy="1015663"/>
          </a:xfrm>
          <a:prstGeom prst="rect">
            <a:avLst/>
          </a:prstGeom>
          <a:noFill/>
        </p:spPr>
        <p:txBody>
          <a:bodyPr wrap="square" lIns="0" tIns="0" rIns="0" bIns="0" rtlCol="0">
            <a:spAutoFit/>
          </a:bodyPr>
          <a:lstStyle/>
          <a:p>
            <a:r>
              <a:rPr lang="fr-CH" sz="6600" dirty="0">
                <a:sym typeface="Wingdings 2"/>
              </a:rPr>
              <a:t></a:t>
            </a:r>
            <a:endParaRPr lang="de-CH" sz="6600" dirty="0"/>
          </a:p>
        </p:txBody>
      </p:sp>
      <p:pic>
        <p:nvPicPr>
          <p:cNvPr id="7" name="Bildplatzhalter 12">
            <a:extLst>
              <a:ext uri="{FF2B5EF4-FFF2-40B4-BE49-F238E27FC236}">
                <a16:creationId xmlns:a16="http://schemas.microsoft.com/office/drawing/2014/main" id="{78831F9A-8632-42A8-BA10-A43AD06877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51385" y="1268761"/>
            <a:ext cx="7560840" cy="3636264"/>
          </a:xfrm>
          <a:prstGeom prst="rect">
            <a:avLst/>
          </a:prstGeom>
        </p:spPr>
      </p:pic>
      <p:sp>
        <p:nvSpPr>
          <p:cNvPr id="8" name="Inhaltsplatzhalter 6">
            <a:extLst>
              <a:ext uri="{FF2B5EF4-FFF2-40B4-BE49-F238E27FC236}">
                <a16:creationId xmlns:a16="http://schemas.microsoft.com/office/drawing/2014/main" id="{10839497-9649-41C2-8C83-07A490944E95}"/>
              </a:ext>
            </a:extLst>
          </p:cNvPr>
          <p:cNvSpPr txBox="1">
            <a:spLocks/>
          </p:cNvSpPr>
          <p:nvPr/>
        </p:nvSpPr>
        <p:spPr>
          <a:xfrm>
            <a:off x="551384" y="5085184"/>
            <a:ext cx="11089232" cy="936104"/>
          </a:xfrm>
          <a:prstGeom prst="rect">
            <a:avLst/>
          </a:prstGeom>
        </p:spPr>
        <p:txBody>
          <a:bodyPr>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2400" dirty="0"/>
              <a:t>Les énergies résiduelles n'étaient pas neutralisées: la plateforme s'est abaissée. </a:t>
            </a:r>
            <a:endParaRPr lang="de-DE" sz="2400" dirty="0"/>
          </a:p>
          <a:p>
            <a:pPr marL="0" indent="0">
              <a:buNone/>
            </a:pPr>
            <a:r>
              <a:rPr lang="de-CH" sz="2400" dirty="0">
                <a:hlinkClick r:id="rId4"/>
              </a:rPr>
              <a:t>www.suva.ch/exemples-accidents</a:t>
            </a:r>
            <a:r>
              <a:rPr lang="de-DE" sz="2400" dirty="0">
                <a:sym typeface="Wingdings" panose="05000000000000000000" pitchFamily="2" charset="2"/>
              </a:rPr>
              <a:t>  Maintenance</a:t>
            </a:r>
            <a:endParaRPr lang="de-CH" sz="2400" dirty="0"/>
          </a:p>
        </p:txBody>
      </p:sp>
    </p:spTree>
    <p:extLst>
      <p:ext uri="{BB962C8B-B14F-4D97-AF65-F5344CB8AC3E}">
        <p14:creationId xmlns:p14="http://schemas.microsoft.com/office/powerpoint/2010/main" val="59257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2BA44-144B-497C-ABAF-116A72A96BBA}"/>
              </a:ext>
            </a:extLst>
          </p:cNvPr>
          <p:cNvSpPr>
            <a:spLocks noGrp="1"/>
          </p:cNvSpPr>
          <p:nvPr>
            <p:ph type="title"/>
          </p:nvPr>
        </p:nvSpPr>
        <p:spPr/>
        <p:txBody>
          <a:bodyPr/>
          <a:lstStyle/>
          <a:p>
            <a:r>
              <a:rPr lang="fr-CH" sz="2800" dirty="0"/>
              <a:t>La zone d'entraînement des rouleaux est très dangereuse </a:t>
            </a:r>
            <a:endParaRPr lang="de-CH" sz="2800" dirty="0"/>
          </a:p>
        </p:txBody>
      </p:sp>
      <p:sp>
        <p:nvSpPr>
          <p:cNvPr id="3" name="Datumsplatzhalter 2">
            <a:extLst>
              <a:ext uri="{FF2B5EF4-FFF2-40B4-BE49-F238E27FC236}">
                <a16:creationId xmlns:a16="http://schemas.microsoft.com/office/drawing/2014/main" id="{B21BD4FD-A8AE-4CD0-9005-B641EE116BBA}"/>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02AE78B3-7E17-413E-B702-7EAA7F8726E3}"/>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76331412-C674-4C50-B6B0-F109A9063C34}"/>
              </a:ext>
            </a:extLst>
          </p:cNvPr>
          <p:cNvSpPr>
            <a:spLocks noGrp="1"/>
          </p:cNvSpPr>
          <p:nvPr>
            <p:ph type="sldNum" sz="quarter" idx="12"/>
          </p:nvPr>
        </p:nvSpPr>
        <p:spPr/>
        <p:txBody>
          <a:bodyPr/>
          <a:lstStyle/>
          <a:p>
            <a:fld id="{30610E4D-9146-49B5-86AC-7010CE3F736E}" type="slidenum">
              <a:rPr lang="de-CH" smtClean="0"/>
              <a:pPr/>
              <a:t>8</a:t>
            </a:fld>
            <a:endParaRPr lang="de-CH" dirty="0"/>
          </a:p>
        </p:txBody>
      </p:sp>
      <p:pic>
        <p:nvPicPr>
          <p:cNvPr id="6" name="Picture 2" descr="http://t1.gstatic.com/images?q=tbn:ANd9GcSxd0z89-4KVf0z4Pptf_m0BOsrWASokgSrNOwZeuz7GaRmdoMf">
            <a:extLst>
              <a:ext uri="{FF2B5EF4-FFF2-40B4-BE49-F238E27FC236}">
                <a16:creationId xmlns:a16="http://schemas.microsoft.com/office/drawing/2014/main" id="{D273075F-F584-41B5-95C1-2149E376A23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40416" y="1333263"/>
            <a:ext cx="1152128" cy="1008112"/>
          </a:xfrm>
          <a:prstGeom prst="rect">
            <a:avLst/>
          </a:prstGeom>
          <a:noFill/>
        </p:spPr>
      </p:pic>
      <p:pic>
        <p:nvPicPr>
          <p:cNvPr id="7" name="Bildplatzhalter 12" descr="Clipboard02.jpg">
            <a:extLst>
              <a:ext uri="{FF2B5EF4-FFF2-40B4-BE49-F238E27FC236}">
                <a16:creationId xmlns:a16="http://schemas.microsoft.com/office/drawing/2014/main" id="{C49309A7-47E9-45CB-9CAE-E8FAA0E7799B}"/>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551384" y="1340768"/>
            <a:ext cx="8469313" cy="4073179"/>
          </a:xfrm>
          <a:prstGeom prst="rect">
            <a:avLst/>
          </a:prstGeom>
        </p:spPr>
      </p:pic>
      <p:sp>
        <p:nvSpPr>
          <p:cNvPr id="8" name="Inhaltsplatzhalter 12">
            <a:extLst>
              <a:ext uri="{FF2B5EF4-FFF2-40B4-BE49-F238E27FC236}">
                <a16:creationId xmlns:a16="http://schemas.microsoft.com/office/drawing/2014/main" id="{D5569ED3-13A4-40B3-954E-51851204E5E0}"/>
              </a:ext>
            </a:extLst>
          </p:cNvPr>
          <p:cNvSpPr txBox="1">
            <a:spLocks/>
          </p:cNvSpPr>
          <p:nvPr/>
        </p:nvSpPr>
        <p:spPr>
          <a:xfrm>
            <a:off x="551384" y="5517232"/>
            <a:ext cx="8469313" cy="647477"/>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H" sz="2400" dirty="0"/>
              <a:t>Pourquoi le protecteur manque-t-il? </a:t>
            </a:r>
            <a:endParaRPr lang="de-CH" sz="2400" dirty="0"/>
          </a:p>
        </p:txBody>
      </p:sp>
    </p:spTree>
    <p:extLst>
      <p:ext uri="{BB962C8B-B14F-4D97-AF65-F5344CB8AC3E}">
        <p14:creationId xmlns:p14="http://schemas.microsoft.com/office/powerpoint/2010/main" val="394696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E2BAB-07E7-49BD-B317-239B5F8C9FE8}"/>
              </a:ext>
            </a:extLst>
          </p:cNvPr>
          <p:cNvSpPr>
            <a:spLocks noGrp="1"/>
          </p:cNvSpPr>
          <p:nvPr>
            <p:ph type="title"/>
          </p:nvPr>
        </p:nvSpPr>
        <p:spPr/>
        <p:txBody>
          <a:bodyPr/>
          <a:lstStyle/>
          <a:p>
            <a:r>
              <a:rPr lang="fr-CH" sz="2800" dirty="0"/>
              <a:t>Dangers répertoriés d'après l'analyse des accidents graves </a:t>
            </a:r>
            <a:endParaRPr lang="de-CH" sz="2800" dirty="0"/>
          </a:p>
        </p:txBody>
      </p:sp>
      <p:sp>
        <p:nvSpPr>
          <p:cNvPr id="3" name="Datumsplatzhalter 2">
            <a:extLst>
              <a:ext uri="{FF2B5EF4-FFF2-40B4-BE49-F238E27FC236}">
                <a16:creationId xmlns:a16="http://schemas.microsoft.com/office/drawing/2014/main" id="{1AAA62B7-10D6-444B-8959-F9B36986A612}"/>
              </a:ext>
            </a:extLst>
          </p:cNvPr>
          <p:cNvSpPr>
            <a:spLocks noGrp="1"/>
          </p:cNvSpPr>
          <p:nvPr>
            <p:ph type="dt" sz="half" idx="10"/>
          </p:nvPr>
        </p:nvSpPr>
        <p:spPr/>
        <p:txBody>
          <a:bodyPr/>
          <a:lstStyle/>
          <a:p>
            <a:fld id="{5949DD4C-A2A5-45D7-8FC7-71E9089F31B7}" type="datetime1">
              <a:rPr lang="de-CH" smtClean="0"/>
              <a:t>16.10.2018</a:t>
            </a:fld>
            <a:endParaRPr lang="de-CH" dirty="0"/>
          </a:p>
        </p:txBody>
      </p:sp>
      <p:sp>
        <p:nvSpPr>
          <p:cNvPr id="4" name="Fußzeilenplatzhalter 3">
            <a:extLst>
              <a:ext uri="{FF2B5EF4-FFF2-40B4-BE49-F238E27FC236}">
                <a16:creationId xmlns:a16="http://schemas.microsoft.com/office/drawing/2014/main" id="{C70D8E95-6ED6-48B8-B6EE-BD335EDB10A4}"/>
              </a:ext>
            </a:extLst>
          </p:cNvPr>
          <p:cNvSpPr>
            <a:spLocks noGrp="1"/>
          </p:cNvSpPr>
          <p:nvPr>
            <p:ph type="ftr" sz="quarter" idx="11"/>
          </p:nvPr>
        </p:nvSpPr>
        <p:spPr/>
        <p:txBody>
          <a:bodyPr/>
          <a:lstStyle/>
          <a:p>
            <a:r>
              <a:rPr lang="fr-CH"/>
              <a:t>La sécurité des opérateurs de maintenance nous concerne tous!</a:t>
            </a:r>
            <a:endParaRPr lang="de-CH" dirty="0"/>
          </a:p>
        </p:txBody>
      </p:sp>
      <p:sp>
        <p:nvSpPr>
          <p:cNvPr id="5" name="Foliennummernplatzhalter 4">
            <a:extLst>
              <a:ext uri="{FF2B5EF4-FFF2-40B4-BE49-F238E27FC236}">
                <a16:creationId xmlns:a16="http://schemas.microsoft.com/office/drawing/2014/main" id="{61F0C98C-E9E5-45AB-8A3F-D34DA63D4C94}"/>
              </a:ext>
            </a:extLst>
          </p:cNvPr>
          <p:cNvSpPr>
            <a:spLocks noGrp="1"/>
          </p:cNvSpPr>
          <p:nvPr>
            <p:ph type="sldNum" sz="quarter" idx="12"/>
          </p:nvPr>
        </p:nvSpPr>
        <p:spPr/>
        <p:txBody>
          <a:bodyPr/>
          <a:lstStyle/>
          <a:p>
            <a:fld id="{30610E4D-9146-49B5-86AC-7010CE3F736E}" type="slidenum">
              <a:rPr lang="de-CH" smtClean="0"/>
              <a:pPr/>
              <a:t>9</a:t>
            </a:fld>
            <a:endParaRPr lang="de-CH" dirty="0"/>
          </a:p>
        </p:txBody>
      </p:sp>
      <p:graphicFrame>
        <p:nvGraphicFramePr>
          <p:cNvPr id="6" name="Bildplatzhalter 4">
            <a:extLst>
              <a:ext uri="{FF2B5EF4-FFF2-40B4-BE49-F238E27FC236}">
                <a16:creationId xmlns:a16="http://schemas.microsoft.com/office/drawing/2014/main" id="{B18DCA9E-B523-4653-90EF-DD844019193E}"/>
              </a:ext>
            </a:extLst>
          </p:cNvPr>
          <p:cNvGraphicFramePr>
            <a:graphicFrameLocks/>
          </p:cNvGraphicFramePr>
          <p:nvPr>
            <p:extLst>
              <p:ext uri="{D42A27DB-BD31-4B8C-83A1-F6EECF244321}">
                <p14:modId xmlns:p14="http://schemas.microsoft.com/office/powerpoint/2010/main" val="435950363"/>
              </p:ext>
            </p:extLst>
          </p:nvPr>
        </p:nvGraphicFramePr>
        <p:xfrm>
          <a:off x="551384" y="1340768"/>
          <a:ext cx="11089232" cy="46187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3882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5"/>
</p:tagLst>
</file>

<file path=ppt/theme/theme1.xml><?xml version="1.0" encoding="utf-8"?>
<a:theme xmlns:a="http://schemas.openxmlformats.org/drawingml/2006/main" name="Office">
  <a:themeElements>
    <a:clrScheme name="SUVA">
      <a:dk1>
        <a:sysClr val="windowText" lastClr="000000"/>
      </a:dk1>
      <a:lt1>
        <a:sysClr val="window" lastClr="FFFFFF"/>
      </a:lt1>
      <a:dk2>
        <a:srgbClr val="000000"/>
      </a:dk2>
      <a:lt2>
        <a:srgbClr val="FFFFFF"/>
      </a:lt2>
      <a:accent1>
        <a:srgbClr val="FF8200"/>
      </a:accent1>
      <a:accent2>
        <a:srgbClr val="FFC180"/>
      </a:accent2>
      <a:accent3>
        <a:srgbClr val="00B8CF"/>
      </a:accent3>
      <a:accent4>
        <a:srgbClr val="80DCE7"/>
      </a:accent4>
      <a:accent5>
        <a:srgbClr val="666666"/>
      </a:accent5>
      <a:accent6>
        <a:srgbClr val="B3B3B3"/>
      </a:accent6>
      <a:hlink>
        <a:srgbClr val="44546A"/>
      </a:hlink>
      <a:folHlink>
        <a:srgbClr val="AE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defPPr>
      </a:lstStyle>
    </a:txDef>
  </a:objectDefaults>
  <a:extraClrSchemeLst/>
  <a:custClrLst>
    <a:custClr name="Rot">
      <a:srgbClr val="F50000"/>
    </a:custClr>
    <a:custClr name="Gelb">
      <a:srgbClr val="FFD700"/>
    </a:custClr>
    <a:custClr name="Gruen">
      <a:srgbClr val="009B00"/>
    </a:custClr>
  </a:custClrLst>
  <a:extLst>
    <a:ext uri="{05A4C25C-085E-4340-85A3-A5531E510DB2}">
      <thm15:themeFamily xmlns:thm15="http://schemas.microsoft.com/office/thememl/2012/main" name="Präsentation neu 16x9" id="{E7CA00A1-A211-4154-A205-255763A27660}" vid="{A29AE915-65CE-4711-BEF6-426AF13638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DE_Präsentation_neu2</Template>
  <TotalTime>0</TotalTime>
  <Words>6621</Words>
  <Application>Microsoft Office PowerPoint</Application>
  <PresentationFormat>Breitbild</PresentationFormat>
  <Paragraphs>994</Paragraphs>
  <Slides>69</Slides>
  <Notes>62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69</vt:i4>
      </vt:variant>
    </vt:vector>
  </HeadingPairs>
  <TitlesOfParts>
    <vt:vector size="76" baseType="lpstr">
      <vt:lpstr>ＭＳ Ｐゴシック</vt:lpstr>
      <vt:lpstr>Arial</vt:lpstr>
      <vt:lpstr>Calibri</vt:lpstr>
      <vt:lpstr>Symbol</vt:lpstr>
      <vt:lpstr>Wingdings</vt:lpstr>
      <vt:lpstr>Wingdings 2</vt:lpstr>
      <vt:lpstr>Office</vt:lpstr>
      <vt:lpstr>La sécurité des opérateurs de maintenance nous concerne tous!</vt:lpstr>
      <vt:lpstr>Modèle de programme de cours</vt:lpstr>
      <vt:lpstr>Film sur la responsabilité en matière de sécurité au travail: «Un vendredi noir» </vt:lpstr>
      <vt:lpstr>Etre conscient que la maintenance peut être une activité dangereuse</vt:lpstr>
      <vt:lpstr>Tout va bien, mais la situation peut tourner à la catastrophe en une seconde</vt:lpstr>
      <vt:lpstr>Un homme est mort ici</vt:lpstr>
      <vt:lpstr>Ecrasé par une plateforme élévatrice</vt:lpstr>
      <vt:lpstr>La zone d'entraînement des rouleaux est très dangereuse </vt:lpstr>
      <vt:lpstr>Dangers répertoriés d'après l'analyse des accidents graves </vt:lpstr>
      <vt:lpstr>Causes et responsabilités </vt:lpstr>
      <vt:lpstr>Analyse des accidents (Accidents analysés par la Suva)</vt:lpstr>
      <vt:lpstr>Chaque collaborateur doit prendre ses responsabilités </vt:lpstr>
      <vt:lpstr>La maintenance comprend les tâches suivantes:</vt:lpstr>
      <vt:lpstr>1er travail de groupe «Dangers»</vt:lpstr>
      <vt:lpstr>Travail de groupe «Dangers» Exemple «plateforme élévatrice»</vt:lpstr>
      <vt:lpstr>Risques - Mesures</vt:lpstr>
      <vt:lpstr>Catalogue de dangers</vt:lpstr>
      <vt:lpstr>Travail de groupe «Dangers» Exemple «pont roulant» (hauteur: 8 m)</vt:lpstr>
      <vt:lpstr>Travail de groupe «Dangers» Exemple de l'entreprise</vt:lpstr>
      <vt:lpstr>Accident tragique Regard retrospectif des personnens concernées</vt:lpstr>
      <vt:lpstr>Protégez-vous en respectant les huit règles vitales! </vt:lpstr>
      <vt:lpstr>Brochure et support pédagogique «Huit règles vitales»</vt:lpstr>
      <vt:lpstr>De la théorie à la pratique: mise en œuvre dans notre entreprise </vt:lpstr>
      <vt:lpstr>Règle 1: Nous planifions consciencieusement les travaux de maintenance  </vt:lpstr>
      <vt:lpstr>Règle 1: Nous planifions consciencieusement les travaux de maintenance  </vt:lpstr>
      <vt:lpstr>Le supérieur définit des mesures en conséquence</vt:lpstr>
      <vt:lpstr>Règle 2: Nous n'improvisons pas, même en cas de dépannage</vt:lpstr>
      <vt:lpstr>Règle 2: Nous n'improvisons pas, même en cas de dépannage</vt:lpstr>
      <vt:lpstr>Concrètement?</vt:lpstr>
      <vt:lpstr>Règle 3: Avant le début des travaux, nous arrêtons et sécurisons l'installation</vt:lpstr>
      <vt:lpstr>Règle 3: Avant le début des travaux, nous arrêtons et sécurisons l'installation</vt:lpstr>
      <vt:lpstr>Règle 3: Consignation et étiquetage </vt:lpstr>
      <vt:lpstr>Film Napo: «Chacun son verrou!»</vt:lpstr>
      <vt:lpstr>Règle 3: Autres systèmes de consignation</vt:lpstr>
      <vt:lpstr>Règle 4: Nous neutralisons les énergies résiduelles.</vt:lpstr>
      <vt:lpstr>Règle 4: Nous neutralisons les énergies résiduelles.</vt:lpstr>
      <vt:lpstr>Règle 4: Nous neutralisons les énergies résiduelles.</vt:lpstr>
      <vt:lpstr>Règle 4: Travaux sur une machine en marche (ordre de priorité)</vt:lpstr>
      <vt:lpstr>Règle 4: Travaux sur une machine en marche (marche particulière)</vt:lpstr>
      <vt:lpstr>Règle 5: Nous prenons des mesures pour éviter les chutes. </vt:lpstr>
      <vt:lpstr>Règle 5: Nous prenons des mesures pour éviter les chutes. </vt:lpstr>
      <vt:lpstr>Règle 5: Prévenir les chutes (ordre de priorité)</vt:lpstr>
      <vt:lpstr>Règle 5: Prévenir les chutes (ordre de priorité)</vt:lpstr>
      <vt:lpstr>Règle 5: Prévenir les chutes (ordre de priorité)</vt:lpstr>
      <vt:lpstr>Règle 5: Prévenir les chutes (ordre de priorité)</vt:lpstr>
      <vt:lpstr>Règle 6: Confier les travaux électriques à des pros </vt:lpstr>
      <vt:lpstr>Règle 6: Confier les travaux électriques à des pros </vt:lpstr>
      <vt:lpstr>Règle 6: Confier les travaux électriques à des pros  Répondez aux quatre questions</vt:lpstr>
      <vt:lpstr>Règle 6: Confier les travaux électriques à des pros</vt:lpstr>
      <vt:lpstr>Règle 6: Confier les travaux électriques à des pros</vt:lpstr>
      <vt:lpstr>Règle 7: Empêcher les incendies et les explosions</vt:lpstr>
      <vt:lpstr>Règle 7: Empêcher les incendies et les explosions</vt:lpstr>
      <vt:lpstr>Règle 7: Empêcher les incendies et les explosions</vt:lpstr>
      <vt:lpstr>Règle 8: Ventiler les locaux exigus</vt:lpstr>
      <vt:lpstr>Règle 8: Ventiler les locaux exigus</vt:lpstr>
      <vt:lpstr>Règle 8: Ventiler les locaux exigus</vt:lpstr>
      <vt:lpstr>2e travail de groupe «Mesures de protection» </vt:lpstr>
      <vt:lpstr>Travail de groupe «Mesures de protection» (plateforme élévatrice) </vt:lpstr>
      <vt:lpstr>Travail de groupe «Mesures de protection» (plateforme élévatrice) </vt:lpstr>
      <vt:lpstr>Travail de groupe «Mesures de protection» (plateforme élévatrice) </vt:lpstr>
      <vt:lpstr>Bases légales «maintenance»</vt:lpstr>
      <vt:lpstr>Ordonnance sur la prévention des accidents (OPA) </vt:lpstr>
      <vt:lpstr>Ordonnance sur la prévention des accidents (OPA)</vt:lpstr>
      <vt:lpstr>Ordonnance sur la prévention des accidents (OPA) </vt:lpstr>
      <vt:lpstr>Huit règles vitales incontournables!</vt:lpstr>
      <vt:lpstr>La Charte de la sécurité: Base d’une maintenance sûre</vt:lpstr>
      <vt:lpstr>Liens utiles</vt:lpstr>
      <vt:lpstr>Plan de mesures personnelles Posez-vous les questions suivantes:</vt:lpstr>
      <vt:lpstr>Protégez votre vie et la vie de vos collègues!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sécurité des opérateurs de maintenance nous concerne tous!</dc:title>
  <dc:creator>Scodeller Pia (SPI)</dc:creator>
  <cp:lastModifiedBy>Haberstich Urs (UHA)</cp:lastModifiedBy>
  <cp:revision>71</cp:revision>
  <dcterms:created xsi:type="dcterms:W3CDTF">2018-08-30T13:57:59Z</dcterms:created>
  <dcterms:modified xsi:type="dcterms:W3CDTF">2018-10-16T15:16:29Z</dcterms:modified>
</cp:coreProperties>
</file>