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handoutMasterIdLst>
    <p:handoutMasterId r:id="rId73"/>
  </p:handoutMasterIdLst>
  <p:sldIdLst>
    <p:sldId id="257" r:id="rId2"/>
    <p:sldId id="258" r:id="rId3"/>
    <p:sldId id="259" r:id="rId4"/>
    <p:sldId id="263" r:id="rId5"/>
    <p:sldId id="264" r:id="rId6"/>
    <p:sldId id="265" r:id="rId7"/>
    <p:sldId id="267" r:id="rId8"/>
    <p:sldId id="268" r:id="rId9"/>
    <p:sldId id="271" r:id="rId10"/>
    <p:sldId id="273" r:id="rId11"/>
    <p:sldId id="272" r:id="rId12"/>
    <p:sldId id="274" r:id="rId13"/>
    <p:sldId id="279" r:id="rId14"/>
    <p:sldId id="280" r:id="rId15"/>
    <p:sldId id="275" r:id="rId16"/>
    <p:sldId id="276" r:id="rId17"/>
    <p:sldId id="277" r:id="rId18"/>
    <p:sldId id="281" r:id="rId19"/>
    <p:sldId id="323"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4" r:id="rId42"/>
    <p:sldId id="305" r:id="rId43"/>
    <p:sldId id="306" r:id="rId44"/>
    <p:sldId id="307" r:id="rId45"/>
    <p:sldId id="308" r:id="rId46"/>
    <p:sldId id="309" r:id="rId47"/>
    <p:sldId id="310" r:id="rId48"/>
    <p:sldId id="311" r:id="rId49"/>
    <p:sldId id="312" r:id="rId50"/>
    <p:sldId id="313" r:id="rId51"/>
    <p:sldId id="314" r:id="rId52"/>
    <p:sldId id="316" r:id="rId53"/>
    <p:sldId id="317" r:id="rId54"/>
    <p:sldId id="318" r:id="rId55"/>
    <p:sldId id="319" r:id="rId56"/>
    <p:sldId id="320" r:id="rId57"/>
    <p:sldId id="321" r:id="rId58"/>
    <p:sldId id="322" r:id="rId59"/>
    <p:sldId id="325" r:id="rId60"/>
    <p:sldId id="324" r:id="rId61"/>
    <p:sldId id="326" r:id="rId62"/>
    <p:sldId id="327" r:id="rId63"/>
    <p:sldId id="328" r:id="rId64"/>
    <p:sldId id="329" r:id="rId65"/>
    <p:sldId id="330" r:id="rId66"/>
    <p:sldId id="331" r:id="rId67"/>
    <p:sldId id="332" r:id="rId68"/>
    <p:sldId id="333" r:id="rId69"/>
    <p:sldId id="334" r:id="rId70"/>
    <p:sldId id="335" r:id="rId71"/>
  </p:sldIdLst>
  <p:sldSz cx="12192000" cy="6858000"/>
  <p:notesSz cx="6858000" cy="9144000"/>
  <p:custDataLst>
    <p:tags r:id="rId74"/>
  </p:custDataLst>
  <p:defaultTextStyle>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7" userDrawn="1">
          <p15:clr>
            <a:srgbClr val="A4A3A4"/>
          </p15:clr>
        </p15:guide>
        <p15:guide id="2" pos="4929" userDrawn="1">
          <p15:clr>
            <a:srgbClr val="A4A3A4"/>
          </p15:clr>
        </p15:guide>
        <p15:guide id="3" orient="horz" pos="93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200"/>
    <a:srgbClr val="B3B3B3"/>
    <a:srgbClr val="80DCE7"/>
    <a:srgbClr val="FFC180"/>
    <a:srgbClr val="F2F2F2"/>
    <a:srgbClr val="00B8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8251B765-F91A-4008-8DD1-53D880B8B698}">
  <a:tblStyle styleId="{8251B765-F91A-4008-8DD1-53D880B8B698}" styleName="SUVA">
    <a:tblBg>
      <a:effect>
        <a:effectLst/>
      </a:effect>
    </a:tblBg>
    <a:wholeTbl>
      <a:tcTxStyle b="off" i="off">
        <a:fontRef idx="minor"/>
        <a:schemeClr val="tx1"/>
      </a:tcTxStyle>
      <a:tcStyle>
        <a:tcBdr>
          <a:left>
            <a:ln>
              <a:noFill/>
            </a:ln>
          </a:left>
          <a:right>
            <a:ln>
              <a:noFill/>
            </a:ln>
          </a:right>
          <a:top>
            <a:ln w="2117" cap="flat" cmpd="sng" algn="ctr">
              <a:solidFill>
                <a:schemeClr val="dk1"/>
              </a:solidFill>
              <a:prstDash val="solid"/>
            </a:ln>
          </a:top>
          <a:bottom>
            <a:ln w="2117" cap="flat" cmpd="sng" algn="ctr">
              <a:solidFill>
                <a:schemeClr val="dk1"/>
              </a:solidFill>
              <a:prstDash val="solid"/>
            </a:ln>
          </a:bottom>
          <a:insideH>
            <a:ln w="2117" cap="flat" cmpd="sng" algn="ctr">
              <a:solidFill>
                <a:schemeClr val="dk1"/>
              </a:solidFill>
              <a:prstDash val="solid"/>
            </a:ln>
          </a:insideH>
          <a:insideV>
            <a:ln>
              <a:noFill/>
            </a:ln>
          </a:insideV>
          <a:tl2br>
            <a:ln>
              <a:noFill/>
            </a:ln>
          </a:tl2br>
          <a:tr2bl>
            <a:ln>
              <a:noFill/>
            </a:ln>
          </a:tr2bl>
        </a:tcBdr>
        <a:fill>
          <a:noFill/>
        </a:fill>
      </a:tcStyle>
    </a:wholeTbl>
    <a:band1H>
      <a:tcTxStyle b="off" i="off">
        <a:fontRef idx="minor"/>
        <a:schemeClr val="tx1"/>
      </a:tcTxStyle>
      <a:tcStyle>
        <a:tcBdr/>
        <a:fill>
          <a:noFill/>
        </a:fill>
      </a:tcStyle>
    </a:band1H>
    <a:band2H>
      <a:tcTxStyle b="off" i="off">
        <a:fontRef idx="minor"/>
        <a:schemeClr val="tx1"/>
      </a:tcTxStyle>
      <a:tcStyle>
        <a:tcBdr/>
        <a:fill>
          <a:noFill/>
        </a:fill>
      </a:tcStyle>
    </a:band2H>
    <a:band1V>
      <a:tcTxStyle b="off" i="off">
        <a:fontRef idx="minor"/>
        <a:schemeClr val="tx1"/>
      </a:tcTxStyle>
      <a:tcStyle>
        <a:tcBdr/>
        <a:fill>
          <a:noFill/>
        </a:fill>
      </a:tcStyle>
    </a:band1V>
    <a:band2V>
      <a:tcTxStyle b="off" i="off">
        <a:fontRef idx="minor"/>
        <a:schemeClr val="tx1"/>
      </a:tcTxStyle>
      <a:tcStyle>
        <a:tcBdr/>
        <a:fill>
          <a:noFill/>
        </a:fill>
      </a:tcStyle>
    </a:band2V>
    <a:lastCol>
      <a:tcTxStyle b="on" i="off">
        <a:fontRef idx="minor"/>
        <a:schemeClr val="tx1"/>
      </a:tcTxStyle>
      <a:tcStyle>
        <a:tcBdr/>
      </a:tcStyle>
    </a:lastCol>
    <a:firstCol>
      <a:tcTxStyle b="on" i="off">
        <a:fontRef idx="minor"/>
        <a:schemeClr val="tx1"/>
      </a:tcTxStyle>
      <a:tcStyle>
        <a:tcBdr/>
      </a:tcStyle>
    </a:firstCol>
    <a:lastRow>
      <a:tcTxStyle b="on" i="off">
        <a:fontRef idx="minor"/>
        <a:schemeClr val="accent1"/>
      </a:tcTxStyle>
      <a:tcStyle>
        <a:tcBdr>
          <a:left>
            <a:ln>
              <a:noFill/>
            </a:ln>
          </a:left>
          <a:right>
            <a:ln>
              <a:noFill/>
            </a:ln>
          </a:right>
          <a:top>
            <a:ln w="2117" cap="flat" cmpd="sng" algn="ctr">
              <a:solidFill>
                <a:schemeClr val="dk2"/>
              </a:solidFill>
              <a:prstDash val="solid"/>
            </a:ln>
          </a:top>
          <a:bottom>
            <a:ln w="12700" cap="flat" cmpd="sng" algn="ctr">
              <a:solidFill>
                <a:schemeClr val="accent1"/>
              </a:solidFill>
              <a:prstDash val="solid"/>
            </a:ln>
          </a:bottom>
          <a:insideH>
            <a:ln>
              <a:noFill/>
            </a:ln>
          </a:insideH>
          <a:insideV>
            <a:ln>
              <a:noFill/>
            </a:ln>
          </a:insideV>
          <a:tl2br>
            <a:ln>
              <a:noFill/>
            </a:ln>
          </a:tl2br>
          <a:tr2bl>
            <a:ln>
              <a:noFill/>
            </a:ln>
          </a:tr2bl>
        </a:tcBdr>
        <a:fill>
          <a:noFill/>
        </a:fill>
      </a:tcStyle>
    </a:lastRow>
    <a:firstRow>
      <a:tcTxStyle b="on" i="off">
        <a:fontRef idx="minor"/>
        <a:schemeClr val="dk2"/>
      </a:tcTxStyle>
      <a:tcStyle>
        <a:tcBdr>
          <a:left>
            <a:ln>
              <a:noFill/>
            </a:ln>
          </a:left>
          <a:right>
            <a:ln>
              <a:noFill/>
            </a:ln>
          </a:right>
          <a:top>
            <a:ln>
              <a:noFill/>
            </a:ln>
          </a:top>
          <a:bottom>
            <a:ln w="8466" cap="flat" cmpd="sng" algn="ctr">
              <a:solidFill>
                <a:schemeClr val="dk2"/>
              </a:solidFill>
              <a:prstDash val="solid"/>
            </a:ln>
          </a:bottom>
          <a:insideH>
            <a:ln>
              <a:noFill/>
            </a:ln>
          </a:insideH>
          <a:insideV>
            <a:ln>
              <a:noFill/>
            </a:ln>
          </a:insideV>
          <a:tl2br>
            <a:ln>
              <a:noFill/>
            </a:ln>
          </a:tl2br>
          <a:tr2bl>
            <a:ln>
              <a:noFill/>
            </a:ln>
          </a:tr2bl>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84490" autoAdjust="0"/>
  </p:normalViewPr>
  <p:slideViewPr>
    <p:cSldViewPr showGuides="1">
      <p:cViewPr varScale="1">
        <p:scale>
          <a:sx n="86" d="100"/>
          <a:sy n="86" d="100"/>
        </p:scale>
        <p:origin x="102" y="546"/>
      </p:cViewPr>
      <p:guideLst>
        <p:guide orient="horz" pos="1207"/>
        <p:guide pos="4929"/>
        <p:guide orient="horz" pos="935"/>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8227"/>
    </p:cViewPr>
  </p:sorterViewPr>
  <p:notesViewPr>
    <p:cSldViewPr showGuides="1">
      <p:cViewPr varScale="1">
        <p:scale>
          <a:sx n="73" d="100"/>
          <a:sy n="73" d="100"/>
        </p:scale>
        <p:origin x="2918" y="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gs" Target="tags/tag1.xml"/><Relationship Id="rId79"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oleObject" Target="Mappe1"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43128148022663E-2"/>
          <c:y val="9.3666732549124568E-2"/>
          <c:w val="0.49332601078766797"/>
          <c:h val="0.82225630239330771"/>
        </c:manualLayout>
      </c:layout>
      <c:pieChart>
        <c:varyColors val="1"/>
        <c:ser>
          <c:idx val="0"/>
          <c:order val="0"/>
          <c:explosion val="25"/>
          <c:dLbls>
            <c:dLbl>
              <c:idx val="0"/>
              <c:layout>
                <c:manualLayout>
                  <c:x val="-0.13827805611601041"/>
                  <c:y val="-0.3540713783451477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4F2-4AD1-91CC-348C61DA5685}"/>
                </c:ext>
              </c:extLst>
            </c:dLbl>
            <c:dLbl>
              <c:idx val="1"/>
              <c:layout>
                <c:manualLayout>
                  <c:x val="1.7839785651793526E-2"/>
                  <c:y val="-2.06689268008165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4F2-4AD1-91CC-348C61DA5685}"/>
                </c:ext>
              </c:extLst>
            </c:dLbl>
            <c:dLbl>
              <c:idx val="2"/>
              <c:layout>
                <c:manualLayout>
                  <c:x val="0"/>
                  <c:y val="7.5415592773166423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4F2-4AD1-91CC-348C61DA5685}"/>
                </c:ext>
              </c:extLst>
            </c:dLbl>
            <c:dLbl>
              <c:idx val="3"/>
              <c:layout>
                <c:manualLayout>
                  <c:x val="-3.9513244995580045E-4"/>
                  <c:y val="1.94434742112010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4F2-4AD1-91CC-348C61DA5685}"/>
                </c:ext>
              </c:extLst>
            </c:dLbl>
            <c:dLbl>
              <c:idx val="4"/>
              <c:layout>
                <c:manualLayout>
                  <c:x val="7.1425524934383394E-2"/>
                  <c:y val="6.944444444444608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4F2-4AD1-91CC-348C61DA5685}"/>
                </c:ext>
              </c:extLst>
            </c:dLbl>
            <c:spPr>
              <a:noFill/>
              <a:ln>
                <a:noFill/>
              </a:ln>
              <a:effectLst/>
            </c:spPr>
            <c:txPr>
              <a:bodyPr/>
              <a:lstStyle/>
              <a:p>
                <a:pPr>
                  <a:defRPr sz="2400"/>
                </a:pPr>
                <a:endParaRPr lang="de-DE"/>
              </a:p>
            </c:txPr>
            <c:showLegendKey val="0"/>
            <c:showVal val="1"/>
            <c:showCatName val="0"/>
            <c:showSerName val="0"/>
            <c:showPercent val="0"/>
            <c:showBubbleSize val="0"/>
            <c:showLeaderLines val="0"/>
            <c:extLst>
              <c:ext xmlns:c15="http://schemas.microsoft.com/office/drawing/2012/chart" uri="{CE6537A1-D6FC-4f65-9D91-7224C49458BB}"/>
            </c:extLst>
          </c:dLbls>
          <c:cat>
            <c:strRef>
              <c:f>Tabelle1!$C$8:$C$12</c:f>
              <c:strCache>
                <c:ptCount val="5"/>
                <c:pt idx="0">
                  <c:v>mech. Gefährdungen</c:v>
                </c:pt>
                <c:pt idx="1">
                  <c:v>Absturz</c:v>
                </c:pt>
                <c:pt idx="2">
                  <c:v>Elektrizität</c:v>
                </c:pt>
                <c:pt idx="3">
                  <c:v>gef. Atmosphäre</c:v>
                </c:pt>
                <c:pt idx="4">
                  <c:v>Diverse</c:v>
                </c:pt>
              </c:strCache>
            </c:strRef>
          </c:cat>
          <c:val>
            <c:numRef>
              <c:f>Tabelle1!$D$8:$D$12</c:f>
              <c:numCache>
                <c:formatCode>0%</c:formatCode>
                <c:ptCount val="5"/>
                <c:pt idx="0">
                  <c:v>0.5</c:v>
                </c:pt>
                <c:pt idx="1">
                  <c:v>0.2</c:v>
                </c:pt>
                <c:pt idx="2">
                  <c:v>0.12000000000000002</c:v>
                </c:pt>
                <c:pt idx="3">
                  <c:v>0.12000000000000002</c:v>
                </c:pt>
                <c:pt idx="4">
                  <c:v>6.0000000000000032E-2</c:v>
                </c:pt>
              </c:numCache>
            </c:numRef>
          </c:val>
          <c:extLst>
            <c:ext xmlns:c16="http://schemas.microsoft.com/office/drawing/2014/chart" uri="{C3380CC4-5D6E-409C-BE32-E72D297353CC}">
              <c16:uniqueId val="{00000005-54F2-4AD1-91CC-348C61DA5685}"/>
            </c:ext>
          </c:extLst>
        </c:ser>
        <c:dLbls>
          <c:showLegendKey val="0"/>
          <c:showVal val="0"/>
          <c:showCatName val="0"/>
          <c:showSerName val="0"/>
          <c:showPercent val="0"/>
          <c:showBubbleSize val="0"/>
          <c:showLeaderLines val="0"/>
        </c:dLbls>
        <c:firstSliceAng val="0"/>
      </c:pieChart>
    </c:plotArea>
    <c:legend>
      <c:legendPos val="r"/>
      <c:legendEntry>
        <c:idx val="0"/>
        <c:txPr>
          <a:bodyPr/>
          <a:lstStyle/>
          <a:p>
            <a:pPr>
              <a:defRPr sz="2400"/>
            </a:pPr>
            <a:endParaRPr lang="de-DE"/>
          </a:p>
        </c:txPr>
      </c:legendEntry>
      <c:legendEntry>
        <c:idx val="1"/>
        <c:txPr>
          <a:bodyPr/>
          <a:lstStyle/>
          <a:p>
            <a:pPr>
              <a:defRPr sz="2400"/>
            </a:pPr>
            <a:endParaRPr lang="de-DE"/>
          </a:p>
        </c:txPr>
      </c:legendEntry>
      <c:legendEntry>
        <c:idx val="2"/>
        <c:txPr>
          <a:bodyPr/>
          <a:lstStyle/>
          <a:p>
            <a:pPr>
              <a:defRPr sz="2400"/>
            </a:pPr>
            <a:endParaRPr lang="de-DE"/>
          </a:p>
        </c:txPr>
      </c:legendEntry>
      <c:legendEntry>
        <c:idx val="3"/>
        <c:txPr>
          <a:bodyPr/>
          <a:lstStyle/>
          <a:p>
            <a:pPr>
              <a:defRPr sz="2400"/>
            </a:pPr>
            <a:endParaRPr lang="de-DE"/>
          </a:p>
        </c:txPr>
      </c:legendEntry>
      <c:legendEntry>
        <c:idx val="4"/>
        <c:txPr>
          <a:bodyPr/>
          <a:lstStyle/>
          <a:p>
            <a:pPr>
              <a:defRPr sz="2400"/>
            </a:pPr>
            <a:endParaRPr lang="de-DE"/>
          </a:p>
        </c:txPr>
      </c:legendEntry>
      <c:layout>
        <c:manualLayout>
          <c:xMode val="edge"/>
          <c:yMode val="edge"/>
          <c:x val="0.57002198975292828"/>
          <c:y val="7.7952251120369492E-2"/>
          <c:w val="0.42997798705953638"/>
          <c:h val="0.78282591177929961"/>
        </c:manualLayout>
      </c:layout>
      <c:overlay val="0"/>
      <c:txPr>
        <a:bodyPr/>
        <a:lstStyle/>
        <a:p>
          <a:pPr>
            <a:defRPr sz="2400"/>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de-CH" sz="2400"/>
              <a:t>Aufteilung nach Tätigkeit [%]</a:t>
            </a:r>
          </a:p>
        </c:rich>
      </c:tx>
      <c:overlay val="0"/>
    </c:title>
    <c:autoTitleDeleted val="0"/>
    <c:plotArea>
      <c:layout/>
      <c:barChart>
        <c:barDir val="bar"/>
        <c:grouping val="clustered"/>
        <c:varyColors val="0"/>
        <c:ser>
          <c:idx val="0"/>
          <c:order val="0"/>
          <c:tx>
            <c:strRef>
              <c:f>Tabelle1!$B$1</c:f>
              <c:strCache>
                <c:ptCount val="1"/>
                <c:pt idx="0">
                  <c:v>Tätigkeit [%]</c:v>
                </c:pt>
              </c:strCache>
            </c:strRef>
          </c:tx>
          <c:invertIfNegative val="0"/>
          <c:cat>
            <c:strRef>
              <c:f>Tabelle1!$A$2:$A$6</c:f>
              <c:strCache>
                <c:ptCount val="5"/>
                <c:pt idx="0">
                  <c:v>Reinigung</c:v>
                </c:pt>
                <c:pt idx="1">
                  <c:v>Einrichten, Justieren</c:v>
                </c:pt>
                <c:pt idx="2">
                  <c:v>Störungsbehebung</c:v>
                </c:pt>
                <c:pt idx="3">
                  <c:v>Reparatur</c:v>
                </c:pt>
                <c:pt idx="4">
                  <c:v>Wartung</c:v>
                </c:pt>
              </c:strCache>
            </c:strRef>
          </c:cat>
          <c:val>
            <c:numRef>
              <c:f>Tabelle1!$B$2:$B$6</c:f>
              <c:numCache>
                <c:formatCode>General</c:formatCode>
                <c:ptCount val="5"/>
                <c:pt idx="0">
                  <c:v>23</c:v>
                </c:pt>
                <c:pt idx="1">
                  <c:v>12</c:v>
                </c:pt>
                <c:pt idx="2">
                  <c:v>36</c:v>
                </c:pt>
                <c:pt idx="3">
                  <c:v>12</c:v>
                </c:pt>
                <c:pt idx="4">
                  <c:v>14</c:v>
                </c:pt>
              </c:numCache>
            </c:numRef>
          </c:val>
          <c:extLst>
            <c:ext xmlns:c16="http://schemas.microsoft.com/office/drawing/2014/chart" uri="{C3380CC4-5D6E-409C-BE32-E72D297353CC}">
              <c16:uniqueId val="{00000000-28E2-4840-A48F-7E13F7A10E24}"/>
            </c:ext>
          </c:extLst>
        </c:ser>
        <c:dLbls>
          <c:showLegendKey val="0"/>
          <c:showVal val="0"/>
          <c:showCatName val="0"/>
          <c:showSerName val="0"/>
          <c:showPercent val="0"/>
          <c:showBubbleSize val="0"/>
        </c:dLbls>
        <c:gapWidth val="150"/>
        <c:axId val="631817792"/>
        <c:axId val="631818184"/>
      </c:barChart>
      <c:catAx>
        <c:axId val="631817792"/>
        <c:scaling>
          <c:orientation val="minMax"/>
        </c:scaling>
        <c:delete val="0"/>
        <c:axPos val="l"/>
        <c:numFmt formatCode="General" sourceLinked="0"/>
        <c:majorTickMark val="out"/>
        <c:minorTickMark val="none"/>
        <c:tickLblPos val="nextTo"/>
        <c:crossAx val="631818184"/>
        <c:crosses val="autoZero"/>
        <c:auto val="1"/>
        <c:lblAlgn val="ctr"/>
        <c:lblOffset val="100"/>
        <c:noMultiLvlLbl val="0"/>
      </c:catAx>
      <c:valAx>
        <c:axId val="631818184"/>
        <c:scaling>
          <c:orientation val="minMax"/>
        </c:scaling>
        <c:delete val="0"/>
        <c:axPos val="b"/>
        <c:majorGridlines/>
        <c:numFmt formatCode="General" sourceLinked="1"/>
        <c:majorTickMark val="out"/>
        <c:minorTickMark val="none"/>
        <c:tickLblPos val="nextTo"/>
        <c:crossAx val="631817792"/>
        <c:crosses val="autoZero"/>
        <c:crossBetween val="between"/>
      </c:valAx>
    </c:plotArea>
    <c:plotVisOnly val="1"/>
    <c:dispBlanksAs val="gap"/>
    <c:showDLblsOverMax val="0"/>
  </c:chart>
  <c:spPr>
    <a:ln>
      <a:solidFill>
        <a:schemeClr val="accent1"/>
      </a:solidFill>
    </a:ln>
  </c:spPr>
  <c:txPr>
    <a:bodyPr/>
    <a:lstStyle/>
    <a:p>
      <a:pPr>
        <a:defRPr sz="1800"/>
      </a:pPr>
      <a:endParaRPr lang="de-D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a:pPr>
            <a:r>
              <a:rPr lang="de-CH" sz="2400" b="1" dirty="0"/>
              <a:t>Aufteilung</a:t>
            </a:r>
            <a:r>
              <a:rPr lang="de-CH" sz="2400" b="1" baseline="0" dirty="0"/>
              <a:t> nach </a:t>
            </a:r>
            <a:r>
              <a:rPr lang="de-CH" sz="2400" b="1" dirty="0"/>
              <a:t>Funktion [%]</a:t>
            </a:r>
          </a:p>
        </c:rich>
      </c:tx>
      <c:layout>
        <c:manualLayout>
          <c:xMode val="edge"/>
          <c:yMode val="edge"/>
          <c:x val="0.32137577816205642"/>
          <c:y val="0"/>
        </c:manualLayout>
      </c:layout>
      <c:overlay val="0"/>
    </c:title>
    <c:autoTitleDeleted val="0"/>
    <c:plotArea>
      <c:layout/>
      <c:barChart>
        <c:barDir val="bar"/>
        <c:grouping val="clustered"/>
        <c:varyColors val="0"/>
        <c:ser>
          <c:idx val="0"/>
          <c:order val="0"/>
          <c:tx>
            <c:strRef>
              <c:f>Tabelle1!$B$10</c:f>
              <c:strCache>
                <c:ptCount val="1"/>
                <c:pt idx="0">
                  <c:v>Funktion [%]</c:v>
                </c:pt>
              </c:strCache>
            </c:strRef>
          </c:tx>
          <c:spPr>
            <a:ln>
              <a:solidFill>
                <a:schemeClr val="accent1"/>
              </a:solidFill>
            </a:ln>
          </c:spPr>
          <c:invertIfNegative val="0"/>
          <c:cat>
            <c:strRef>
              <c:f>Tabelle1!$A$11:$A$12</c:f>
              <c:strCache>
                <c:ptCount val="2"/>
                <c:pt idx="0">
                  <c:v>Maschinenbediener</c:v>
                </c:pt>
                <c:pt idx="1">
                  <c:v>Instandhalter</c:v>
                </c:pt>
              </c:strCache>
            </c:strRef>
          </c:cat>
          <c:val>
            <c:numRef>
              <c:f>Tabelle1!$B$11:$B$12</c:f>
              <c:numCache>
                <c:formatCode>General</c:formatCode>
                <c:ptCount val="2"/>
                <c:pt idx="0">
                  <c:v>60</c:v>
                </c:pt>
                <c:pt idx="1">
                  <c:v>31</c:v>
                </c:pt>
              </c:numCache>
            </c:numRef>
          </c:val>
          <c:extLst>
            <c:ext xmlns:c16="http://schemas.microsoft.com/office/drawing/2014/chart" uri="{C3380CC4-5D6E-409C-BE32-E72D297353CC}">
              <c16:uniqueId val="{00000000-885F-4A26-8356-E4E70A3E4FA6}"/>
            </c:ext>
          </c:extLst>
        </c:ser>
        <c:dLbls>
          <c:showLegendKey val="0"/>
          <c:showVal val="0"/>
          <c:showCatName val="0"/>
          <c:showSerName val="0"/>
          <c:showPercent val="0"/>
          <c:showBubbleSize val="0"/>
        </c:dLbls>
        <c:gapWidth val="150"/>
        <c:axId val="631818576"/>
        <c:axId val="631816616"/>
      </c:barChart>
      <c:catAx>
        <c:axId val="631818576"/>
        <c:scaling>
          <c:orientation val="minMax"/>
        </c:scaling>
        <c:delete val="0"/>
        <c:axPos val="l"/>
        <c:numFmt formatCode="General" sourceLinked="0"/>
        <c:majorTickMark val="out"/>
        <c:minorTickMark val="none"/>
        <c:tickLblPos val="nextTo"/>
        <c:txPr>
          <a:bodyPr/>
          <a:lstStyle/>
          <a:p>
            <a:pPr>
              <a:defRPr sz="1800"/>
            </a:pPr>
            <a:endParaRPr lang="de-DE"/>
          </a:p>
        </c:txPr>
        <c:crossAx val="631816616"/>
        <c:crosses val="autoZero"/>
        <c:auto val="1"/>
        <c:lblAlgn val="ctr"/>
        <c:lblOffset val="100"/>
        <c:noMultiLvlLbl val="0"/>
      </c:catAx>
      <c:valAx>
        <c:axId val="631816616"/>
        <c:scaling>
          <c:orientation val="minMax"/>
        </c:scaling>
        <c:delete val="0"/>
        <c:axPos val="b"/>
        <c:majorGridlines/>
        <c:numFmt formatCode="General" sourceLinked="1"/>
        <c:majorTickMark val="out"/>
        <c:minorTickMark val="none"/>
        <c:tickLblPos val="nextTo"/>
        <c:txPr>
          <a:bodyPr/>
          <a:lstStyle/>
          <a:p>
            <a:pPr>
              <a:defRPr sz="1800"/>
            </a:pPr>
            <a:endParaRPr lang="de-DE"/>
          </a:p>
        </c:txPr>
        <c:crossAx val="631818576"/>
        <c:crosses val="autoZero"/>
        <c:crossBetween val="between"/>
      </c:valAx>
    </c:plotArea>
    <c:plotVisOnly val="1"/>
    <c:dispBlanksAs val="gap"/>
    <c:showDLblsOverMax val="0"/>
  </c:chart>
  <c:spPr>
    <a:ln>
      <a:solidFill>
        <a:srgbClr val="4F81BD"/>
      </a:solidFill>
    </a:ln>
  </c:spPr>
  <c:txPr>
    <a:bodyPr/>
    <a:lstStyle/>
    <a:p>
      <a:pPr>
        <a:defRPr sz="1800"/>
      </a:pPr>
      <a:endParaRPr lang="de-DE"/>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CE676F6-F7FF-45A3-A2C3-7594A19EC673}"/>
              </a:ext>
            </a:extLst>
          </p:cNvPr>
          <p:cNvSpPr>
            <a:spLocks noGrp="1"/>
          </p:cNvSpPr>
          <p:nvPr>
            <p:ph type="hdr" sz="quarter"/>
          </p:nvPr>
        </p:nvSpPr>
        <p:spPr>
          <a:xfrm>
            <a:off x="404664" y="179512"/>
            <a:ext cx="2971800" cy="458788"/>
          </a:xfrm>
          <a:prstGeom prst="rect">
            <a:avLst/>
          </a:prstGeom>
        </p:spPr>
        <p:txBody>
          <a:bodyPr vert="horz" lIns="91440" tIns="45720" rIns="91440" bIns="45720" rtlCol="0"/>
          <a:lstStyle>
            <a:lvl1pPr algn="l">
              <a:defRPr sz="1200"/>
            </a:lvl1pPr>
          </a:lstStyle>
          <a:p>
            <a:r>
              <a:rPr lang="en-US" sz="1100" dirty="0" err="1">
                <a:latin typeface="Arial" panose="020B0604020202020204" pitchFamily="34" charset="0"/>
                <a:cs typeface="Arial" panose="020B0604020202020204" pitchFamily="34" charset="0"/>
              </a:rPr>
              <a:t>Sichere</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Instandhaltung</a:t>
            </a:r>
            <a:endParaRPr lang="en-US" sz="1100" dirty="0">
              <a:latin typeface="Arial" panose="020B0604020202020204" pitchFamily="34" charset="0"/>
              <a:cs typeface="Arial" panose="020B0604020202020204" pitchFamily="34" charset="0"/>
            </a:endParaRPr>
          </a:p>
        </p:txBody>
      </p:sp>
      <p:sp>
        <p:nvSpPr>
          <p:cNvPr id="3" name="Date Placeholder 2">
            <a:extLst>
              <a:ext uri="{FF2B5EF4-FFF2-40B4-BE49-F238E27FC236}">
                <a16:creationId xmlns:a16="http://schemas.microsoft.com/office/drawing/2014/main" id="{7E835B9F-2446-4DD8-882A-74B42C51714F}"/>
              </a:ext>
            </a:extLst>
          </p:cNvPr>
          <p:cNvSpPr>
            <a:spLocks noGrp="1"/>
          </p:cNvSpPr>
          <p:nvPr>
            <p:ph type="dt" sz="quarter" idx="1"/>
          </p:nvPr>
        </p:nvSpPr>
        <p:spPr>
          <a:xfrm>
            <a:off x="3501008" y="183524"/>
            <a:ext cx="2971800" cy="458788"/>
          </a:xfrm>
          <a:prstGeom prst="rect">
            <a:avLst/>
          </a:prstGeom>
        </p:spPr>
        <p:txBody>
          <a:bodyPr vert="horz" lIns="91440" tIns="45720" rIns="91440" bIns="45720" rtlCol="0"/>
          <a:lstStyle>
            <a:lvl1pPr algn="r">
              <a:defRPr sz="1200"/>
            </a:lvl1pPr>
          </a:lstStyle>
          <a:p>
            <a:r>
              <a:rPr lang="en-US" sz="1100" dirty="0">
                <a:latin typeface="Arial" panose="020B0604020202020204" pitchFamily="34" charset="0"/>
                <a:cs typeface="Arial" panose="020B0604020202020204" pitchFamily="34" charset="0"/>
              </a:rPr>
              <a:t>Suva-Workshop</a:t>
            </a:r>
          </a:p>
        </p:txBody>
      </p:sp>
      <p:sp>
        <p:nvSpPr>
          <p:cNvPr id="6" name="Fußzeilenplatzhalter 3">
            <a:extLst>
              <a:ext uri="{FF2B5EF4-FFF2-40B4-BE49-F238E27FC236}">
                <a16:creationId xmlns:a16="http://schemas.microsoft.com/office/drawing/2014/main" id="{3474F4CE-04D9-4541-9623-E66466F01683}"/>
              </a:ext>
            </a:extLst>
          </p:cNvPr>
          <p:cNvSpPr>
            <a:spLocks noGrp="1"/>
          </p:cNvSpPr>
          <p:nvPr>
            <p:ph type="ftr" sz="quarter" idx="2"/>
          </p:nvPr>
        </p:nvSpPr>
        <p:spPr>
          <a:xfrm>
            <a:off x="476672" y="7884368"/>
            <a:ext cx="4605553" cy="241651"/>
          </a:xfrm>
          <a:prstGeom prst="rect">
            <a:avLst/>
          </a:prstGeom>
        </p:spPr>
        <p:txBody>
          <a:bodyPr vert="horz" lIns="0" tIns="0" rIns="0" bIns="0" rtlCol="0" anchor="b"/>
          <a:lstStyle>
            <a:lvl1pPr algn="l">
              <a:defRPr sz="1200"/>
            </a:lvl1pPr>
          </a:lstStyle>
          <a:p>
            <a:r>
              <a:rPr lang="de-CH" sz="1100" dirty="0">
                <a:latin typeface="Arial" pitchFamily="34" charset="0"/>
                <a:cs typeface="Arial" pitchFamily="34" charset="0"/>
              </a:rPr>
              <a:t>Suva/ALH: Urs Haberstich</a:t>
            </a:r>
          </a:p>
        </p:txBody>
      </p:sp>
      <p:sp>
        <p:nvSpPr>
          <p:cNvPr id="7" name="Foliennummernplatzhalter 4">
            <a:extLst>
              <a:ext uri="{FF2B5EF4-FFF2-40B4-BE49-F238E27FC236}">
                <a16:creationId xmlns:a16="http://schemas.microsoft.com/office/drawing/2014/main" id="{961753DB-4A99-4146-8DCE-BEBBF2D0A478}"/>
              </a:ext>
            </a:extLst>
          </p:cNvPr>
          <p:cNvSpPr>
            <a:spLocks noGrp="1"/>
          </p:cNvSpPr>
          <p:nvPr>
            <p:ph type="sldNum" sz="quarter" idx="3"/>
          </p:nvPr>
        </p:nvSpPr>
        <p:spPr>
          <a:xfrm>
            <a:off x="5855947" y="7884368"/>
            <a:ext cx="548650" cy="242011"/>
          </a:xfrm>
          <a:prstGeom prst="rect">
            <a:avLst/>
          </a:prstGeom>
        </p:spPr>
        <p:txBody>
          <a:bodyPr vert="horz" lIns="0" tIns="0" rIns="0" bIns="0" rtlCol="0" anchor="b"/>
          <a:lstStyle>
            <a:lvl1pPr algn="r">
              <a:defRPr sz="1200"/>
            </a:lvl1pPr>
          </a:lstStyle>
          <a:p>
            <a:fld id="{43EDED56-44F4-4D24-A59B-1F3BA9878543}" type="slidenum">
              <a:rPr lang="de-CH" sz="1100">
                <a:latin typeface="Arial" pitchFamily="34" charset="0"/>
                <a:cs typeface="Arial" pitchFamily="34" charset="0"/>
              </a:rPr>
              <a:pPr/>
              <a:t>‹Nr.›</a:t>
            </a:fld>
            <a:endParaRPr lang="de-CH" sz="1100" dirty="0">
              <a:latin typeface="Arial" pitchFamily="34" charset="0"/>
              <a:cs typeface="Arial" pitchFamily="34" charset="0"/>
            </a:endParaRPr>
          </a:p>
        </p:txBody>
      </p:sp>
    </p:spTree>
    <p:extLst>
      <p:ext uri="{BB962C8B-B14F-4D97-AF65-F5344CB8AC3E}">
        <p14:creationId xmlns:p14="http://schemas.microsoft.com/office/powerpoint/2010/main" val="707700621"/>
      </p:ext>
    </p:extLst>
  </p:cSld>
  <p:clrMap bg1="lt1" tx1="dk1" bg2="lt2" tx2="dk2" accent1="accent1" accent2="accent2" accent3="accent3" accent4="accent4" accent5="accent5" accent6="accent6" hlink="hlink" folHlink="folHlink"/>
  <p:hf dt="0"/>
  <p:extLst>
    <p:ext uri="{56416CCD-93CA-4268-BC5B-53C4BB910035}">
      <p15:sldGuideLst xmlns:p15="http://schemas.microsoft.com/office/powerpoint/2012/main">
        <p15:guide id="1" orient="horz" pos="2880" userDrawn="1">
          <p15:clr>
            <a:srgbClr val="F26B43"/>
          </p15:clr>
        </p15:guide>
        <p15:guide id="2" pos="402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dirty="0" err="1"/>
              <a:t>Sichere</a:t>
            </a:r>
            <a:r>
              <a:rPr lang="en-US" dirty="0"/>
              <a:t> </a:t>
            </a:r>
            <a:r>
              <a:rPr lang="en-US" dirty="0" err="1"/>
              <a:t>Instandhaltung</a:t>
            </a:r>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Suva - Workshop</a:t>
            </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Suva / ALH Urs Haberstich</a:t>
            </a: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598EF2-3FE4-4244-93B5-BDDBC036C6E0}" type="slidenum">
              <a:rPr lang="en-US" smtClean="0"/>
              <a:t>‹Nr.›</a:t>
            </a:fld>
            <a:endParaRPr lang="en-US"/>
          </a:p>
        </p:txBody>
      </p:sp>
    </p:spTree>
    <p:extLst>
      <p:ext uri="{BB962C8B-B14F-4D97-AF65-F5344CB8AC3E}">
        <p14:creationId xmlns:p14="http://schemas.microsoft.com/office/powerpoint/2010/main" val="973102936"/>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sapros.ch/instandhaltung"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www.admin.ch/ch/d/sr/832_30/index.html" TargetMode="External"/><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www.admin.ch/ch/d/sr/832_30/index.html" TargetMode="External"/><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www.admin.ch/ch/d/sr/832_30/index.html" TargetMode="External"/><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44595" indent="-244595">
              <a:buFont typeface="+mj-lt"/>
              <a:buAutoNum type="arabicPeriod"/>
            </a:pPr>
            <a:r>
              <a:rPr lang="de-CH" dirty="0"/>
              <a:t>Sorgen Sie dafür, dass diese Folie bereits zu sehen ist, wenn die Schulungsteilnehmer den Raum betreten.</a:t>
            </a:r>
          </a:p>
          <a:p>
            <a:pPr marL="244595" indent="-244595">
              <a:buFont typeface="+mj-lt"/>
              <a:buAutoNum type="arabicPeriod"/>
            </a:pPr>
            <a:r>
              <a:rPr lang="de-CH" dirty="0"/>
              <a:t>Begrüssen Sie Ihre Mitarbeitenden und beginnen Sie mit Ihrem Referat.</a:t>
            </a:r>
          </a:p>
          <a:p>
            <a:pPr marL="244595" indent="-244595">
              <a:buFont typeface="+mj-lt"/>
              <a:buAutoNum type="arabicPeriod"/>
            </a:pPr>
            <a:r>
              <a:rPr lang="de-CH" dirty="0"/>
              <a:t>Erklären Sie den Ablauf der heutigen Schulung.</a:t>
            </a:r>
            <a:br>
              <a:rPr lang="de-CH" dirty="0"/>
            </a:br>
            <a:r>
              <a:rPr lang="de-CH" dirty="0"/>
              <a:t>Ziel der heutigen Schulung ist:</a:t>
            </a:r>
          </a:p>
          <a:p>
            <a:pPr marL="733781" lvl="1" indent="-244595">
              <a:buFont typeface="+mj-lt"/>
              <a:buAutoNum type="alphaLcPeriod"/>
            </a:pPr>
            <a:r>
              <a:rPr lang="de-CH" dirty="0"/>
              <a:t>Wir müssen uns wieder bewusst werden, wie wichtig auch in unserem Betrieb die «Sichere Instandhaltung» ist.</a:t>
            </a:r>
          </a:p>
          <a:p>
            <a:pPr marL="733781" lvl="1" indent="-244595">
              <a:buFont typeface="+mj-lt"/>
              <a:buAutoNum type="alphaLcPeriod"/>
            </a:pPr>
            <a:r>
              <a:rPr lang="de-CH" dirty="0"/>
              <a:t>Wir wollen uns unsere Verantwortung wieder vergegenwärtigen.</a:t>
            </a:r>
          </a:p>
          <a:p>
            <a:pPr marL="733781" lvl="1" indent="-244595">
              <a:buFont typeface="+mj-lt"/>
              <a:buAutoNum type="alphaLcPeriod"/>
            </a:pPr>
            <a:r>
              <a:rPr lang="de-CH" dirty="0"/>
              <a:t>Wir wollen die «Acht Lebenswichtigen Regeln für die Instandhaltung» konsequent und lückenlos befolgen.</a:t>
            </a:r>
          </a:p>
          <a:p>
            <a:pPr marL="733781" lvl="1" indent="-244595">
              <a:buFont typeface="+mj-lt"/>
              <a:buAutoNum type="alphaLcPeriod"/>
            </a:pPr>
            <a:r>
              <a:rPr lang="de-CH" dirty="0"/>
              <a:t>Wir wollen am Schluss der Schulung dafür sorgen, dass auch in unserem Betrieb Invalidität und Todesfälle verhindert werden.</a:t>
            </a:r>
          </a:p>
          <a:p>
            <a:endParaRPr lang="de-CH" dirty="0"/>
          </a:p>
        </p:txBody>
      </p:sp>
      <p:sp>
        <p:nvSpPr>
          <p:cNvPr id="4" name="Foliennummernplatzhalter 3"/>
          <p:cNvSpPr>
            <a:spLocks noGrp="1"/>
          </p:cNvSpPr>
          <p:nvPr>
            <p:ph type="sldNum" sz="quarter" idx="10"/>
          </p:nvPr>
        </p:nvSpPr>
        <p:spPr/>
        <p:txBody>
          <a:bodyPr/>
          <a:lstStyle/>
          <a:p>
            <a:fld id="{7A598EF2-3FE4-4244-93B5-BDDBC036C6E0}" type="slidenum">
              <a:rPr lang="en-US" smtClean="0"/>
              <a:t>1</a:t>
            </a:fld>
            <a:endParaRPr lang="en-US"/>
          </a:p>
        </p:txBody>
      </p:sp>
      <p:sp>
        <p:nvSpPr>
          <p:cNvPr id="9" name="Fußzeilenplatzhalter 8">
            <a:extLst>
              <a:ext uri="{FF2B5EF4-FFF2-40B4-BE49-F238E27FC236}">
                <a16:creationId xmlns:a16="http://schemas.microsoft.com/office/drawing/2014/main" id="{5014119A-16A3-4992-B2E5-042187027CFB}"/>
              </a:ext>
            </a:extLst>
          </p:cNvPr>
          <p:cNvSpPr>
            <a:spLocks noGrp="1"/>
          </p:cNvSpPr>
          <p:nvPr>
            <p:ph type="ftr" sz="quarter" idx="11"/>
          </p:nvPr>
        </p:nvSpPr>
        <p:spPr/>
        <p:txBody>
          <a:bodyPr/>
          <a:lstStyle/>
          <a:p>
            <a:r>
              <a:rPr lang="en-US"/>
              <a:t>Suva / ALH Urs Haberstich</a:t>
            </a:r>
            <a:endParaRPr lang="en-US" dirty="0"/>
          </a:p>
        </p:txBody>
      </p:sp>
      <p:sp>
        <p:nvSpPr>
          <p:cNvPr id="10" name="Kopfzeilenplatzhalter 9">
            <a:extLst>
              <a:ext uri="{FF2B5EF4-FFF2-40B4-BE49-F238E27FC236}">
                <a16:creationId xmlns:a16="http://schemas.microsoft.com/office/drawing/2014/main" id="{52249E1A-528A-4051-BB9A-01ABC9F95D27}"/>
              </a:ext>
            </a:extLst>
          </p:cNvPr>
          <p:cNvSpPr>
            <a:spLocks noGrp="1"/>
          </p:cNvSpPr>
          <p:nvPr>
            <p:ph type="hdr" sz="quarter" idx="12"/>
          </p:nvPr>
        </p:nvSpPr>
        <p:spPr/>
        <p:txBody>
          <a:bodyPr/>
          <a:lstStyle/>
          <a:p>
            <a:r>
              <a:rPr lang="en-US"/>
              <a:t>Sichere Instandhaltung</a:t>
            </a:r>
            <a:endParaRPr lang="en-US" dirty="0"/>
          </a:p>
        </p:txBody>
      </p:sp>
    </p:spTree>
    <p:extLst>
      <p:ext uri="{BB962C8B-B14F-4D97-AF65-F5344CB8AC3E}">
        <p14:creationId xmlns:p14="http://schemas.microsoft.com/office/powerpoint/2010/main" val="906169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44233">
              <a:tabLst>
                <a:tab pos="183601" algn="l"/>
              </a:tabLst>
            </a:pPr>
            <a:r>
              <a:rPr lang="de-CH" b="0" kern="1200" dirty="0">
                <a:solidFill>
                  <a:schemeClr val="tx1"/>
                </a:solidFill>
                <a:latin typeface="Arial" pitchFamily="34" charset="0"/>
                <a:ea typeface="+mn-ea"/>
                <a:cs typeface="Arial" pitchFamily="34" charset="0"/>
              </a:rPr>
              <a:t>Die tödlichen Unfälle bei der Instandhaltung lassen sich vor allem auf folgende Gefahren zurückführen:</a:t>
            </a:r>
          </a:p>
          <a:p>
            <a:pPr marL="183584" indent="-183584" defTabSz="944233">
              <a:buFont typeface="Arial" pitchFamily="34" charset="0"/>
              <a:buChar char="•"/>
              <a:tabLst>
                <a:tab pos="183601" algn="l"/>
              </a:tabLst>
            </a:pPr>
            <a:r>
              <a:rPr lang="de-CH" b="0" kern="1200" dirty="0">
                <a:solidFill>
                  <a:schemeClr val="tx1"/>
                </a:solidFill>
                <a:latin typeface="Arial" pitchFamily="34" charset="0"/>
                <a:ea typeface="+mn-ea"/>
                <a:cs typeface="Arial" pitchFamily="34" charset="0"/>
              </a:rPr>
              <a:t>50 Prozent auf mechanische Gefahren (eingeklemmt, zwischen Walzen eingezogen, von einer Last erschlagen werden usw.)</a:t>
            </a:r>
          </a:p>
          <a:p>
            <a:pPr marL="183584" indent="-183584" defTabSz="944233">
              <a:buFont typeface="Arial" pitchFamily="34" charset="0"/>
              <a:buChar char="•"/>
              <a:tabLst>
                <a:tab pos="183601" algn="l"/>
              </a:tabLst>
            </a:pPr>
            <a:r>
              <a:rPr lang="de-CH" b="0" kern="1200" dirty="0">
                <a:solidFill>
                  <a:schemeClr val="tx1"/>
                </a:solidFill>
                <a:latin typeface="Arial" pitchFamily="34" charset="0"/>
                <a:ea typeface="+mn-ea"/>
                <a:cs typeface="Arial" pitchFamily="34" charset="0"/>
              </a:rPr>
              <a:t>20 Prozent auf Abstürze </a:t>
            </a:r>
          </a:p>
          <a:p>
            <a:pPr marL="183584" indent="-183584" defTabSz="944233">
              <a:buFont typeface="Arial" pitchFamily="34" charset="0"/>
              <a:buChar char="•"/>
              <a:tabLst>
                <a:tab pos="183601" algn="l"/>
              </a:tabLst>
            </a:pPr>
            <a:r>
              <a:rPr lang="de-CH" b="0" kern="1200" dirty="0">
                <a:solidFill>
                  <a:schemeClr val="tx1"/>
                </a:solidFill>
                <a:latin typeface="Arial" pitchFamily="34" charset="0"/>
                <a:ea typeface="+mn-ea"/>
                <a:cs typeface="Arial" pitchFamily="34" charset="0"/>
              </a:rPr>
              <a:t>12 Prozent auf Stromschläge</a:t>
            </a:r>
          </a:p>
          <a:p>
            <a:pPr marL="183584" indent="-183584" defTabSz="944233">
              <a:buFont typeface="Arial" pitchFamily="34" charset="0"/>
              <a:buChar char="•"/>
              <a:tabLst>
                <a:tab pos="183601" algn="l"/>
              </a:tabLst>
            </a:pPr>
            <a:r>
              <a:rPr lang="de-CH" b="0" kern="1200" dirty="0">
                <a:solidFill>
                  <a:schemeClr val="tx1"/>
                </a:solidFill>
                <a:latin typeface="Arial" pitchFamily="34" charset="0"/>
                <a:ea typeface="+mn-ea"/>
                <a:cs typeface="Arial" pitchFamily="34" charset="0"/>
              </a:rPr>
              <a:t>12 Prozent auf Explosionen, Brände, Vergiftungen und Ersticken; Ersticken vor allem in engen Räumen = Schwerpunkt</a:t>
            </a:r>
          </a:p>
          <a:p>
            <a:pPr marL="183584" indent="-183584" defTabSz="944233">
              <a:buFont typeface="Arial" pitchFamily="34" charset="0"/>
              <a:buChar char="•"/>
              <a:tabLst>
                <a:tab pos="183601" algn="l"/>
              </a:tabLst>
            </a:pPr>
            <a:r>
              <a:rPr lang="de-CH" b="0" kern="1200" dirty="0">
                <a:solidFill>
                  <a:schemeClr val="tx1"/>
                </a:solidFill>
                <a:latin typeface="Arial" pitchFamily="34" charset="0"/>
                <a:ea typeface="+mn-ea"/>
                <a:cs typeface="Arial" pitchFamily="34" charset="0"/>
              </a:rPr>
              <a:t>6 Prozent auf übrige Gefahren</a:t>
            </a:r>
          </a:p>
        </p:txBody>
      </p:sp>
      <p:sp>
        <p:nvSpPr>
          <p:cNvPr id="4" name="Kopfzeilenplatzhalter 3"/>
          <p:cNvSpPr>
            <a:spLocks noGrp="1"/>
          </p:cNvSpPr>
          <p:nvPr>
            <p:ph type="hdr" sz="quarter" idx="10"/>
          </p:nvPr>
        </p:nvSpPr>
        <p:spPr/>
        <p:txBody>
          <a:bodyPr/>
          <a:lstStyle/>
          <a:p>
            <a:r>
              <a:rPr lang="en-US"/>
              <a:t>Sichere Instandhaltung</a:t>
            </a:r>
            <a:endParaRPr lang="en-US" dirty="0"/>
          </a:p>
        </p:txBody>
      </p:sp>
      <p:sp>
        <p:nvSpPr>
          <p:cNvPr id="5" name="Fußzeilenplatzhalter 4"/>
          <p:cNvSpPr>
            <a:spLocks noGrp="1"/>
          </p:cNvSpPr>
          <p:nvPr>
            <p:ph type="ftr" sz="quarter" idx="11"/>
          </p:nvPr>
        </p:nvSpPr>
        <p:spPr/>
        <p:txBody>
          <a:bodyPr/>
          <a:lstStyle/>
          <a:p>
            <a:r>
              <a:rPr lang="en-US"/>
              <a:t>Suva / ALH Urs Haberstich</a:t>
            </a:r>
            <a:endParaRPr lang="en-US" dirty="0"/>
          </a:p>
        </p:txBody>
      </p:sp>
      <p:sp>
        <p:nvSpPr>
          <p:cNvPr id="6" name="Foliennummernplatzhalter 5"/>
          <p:cNvSpPr>
            <a:spLocks noGrp="1"/>
          </p:cNvSpPr>
          <p:nvPr>
            <p:ph type="sldNum" sz="quarter" idx="12"/>
          </p:nvPr>
        </p:nvSpPr>
        <p:spPr/>
        <p:txBody>
          <a:bodyPr/>
          <a:lstStyle/>
          <a:p>
            <a:fld id="{7A598EF2-3FE4-4244-93B5-BDDBC036C6E0}" type="slidenum">
              <a:rPr lang="en-US" smtClean="0"/>
              <a:t>10</a:t>
            </a:fld>
            <a:endParaRPr lang="en-US"/>
          </a:p>
        </p:txBody>
      </p:sp>
    </p:spTree>
    <p:extLst>
      <p:ext uri="{BB962C8B-B14F-4D97-AF65-F5344CB8AC3E}">
        <p14:creationId xmlns:p14="http://schemas.microsoft.com/office/powerpoint/2010/main" val="1005686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3584" indent="-183584" defTabSz="944233">
              <a:buFont typeface="Arial" pitchFamily="34" charset="0"/>
              <a:buChar char="•"/>
              <a:tabLst>
                <a:tab pos="183601" algn="l"/>
              </a:tabLst>
            </a:pPr>
            <a:r>
              <a:rPr lang="de-CH" b="0" kern="1200" dirty="0">
                <a:solidFill>
                  <a:schemeClr val="tx1"/>
                </a:solidFill>
                <a:latin typeface="Arial" pitchFamily="34" charset="0"/>
                <a:ea typeface="+mn-ea"/>
                <a:cs typeface="Arial" pitchFamily="34" charset="0"/>
              </a:rPr>
              <a:t>Versuchen Sie unter den Teilnehmenden eine Diskussion in Gang zu bringen, wo Fehlerpotenzial in Ihrem Betrieb besteht.</a:t>
            </a:r>
          </a:p>
          <a:p>
            <a:pPr marL="183584" indent="-183584" defTabSz="944233">
              <a:buFont typeface="Arial" pitchFamily="34" charset="0"/>
              <a:buChar char="•"/>
              <a:tabLst>
                <a:tab pos="183601" algn="l"/>
              </a:tabLst>
            </a:pPr>
            <a:r>
              <a:rPr lang="de-CH" b="0" kern="1200" dirty="0">
                <a:solidFill>
                  <a:schemeClr val="tx1"/>
                </a:solidFill>
                <a:latin typeface="Arial" pitchFamily="34" charset="0"/>
                <a:ea typeface="+mn-ea"/>
                <a:cs typeface="Arial" pitchFamily="34" charset="0"/>
              </a:rPr>
              <a:t>Wenn das nicht gelingen will, gehen Sie mit dem guten Beispiel voran und erzählen Sie von einem Vorfall aus Ihrer eigenen Erfahrung.</a:t>
            </a:r>
          </a:p>
          <a:p>
            <a:pPr marL="183584" indent="-183584" defTabSz="944233">
              <a:buFont typeface="Arial" pitchFamily="34" charset="0"/>
              <a:buChar char="•"/>
              <a:tabLst>
                <a:tab pos="183601" algn="l"/>
              </a:tabLst>
            </a:pPr>
            <a:r>
              <a:rPr lang="de-CH" b="0" kern="1200" dirty="0">
                <a:solidFill>
                  <a:schemeClr val="tx1"/>
                </a:solidFill>
                <a:latin typeface="Arial" pitchFamily="34" charset="0"/>
                <a:ea typeface="+mn-ea"/>
                <a:cs typeface="Arial" pitchFamily="34" charset="0"/>
              </a:rPr>
              <a:t>Sensibilisieren Sie die Teilnehmenden für das Thema «Verantwortung»: was heisst das betrieblich, rechtlich, moralisch?</a:t>
            </a:r>
          </a:p>
          <a:p>
            <a:pPr marL="183584" indent="-183584" defTabSz="944233">
              <a:buFont typeface="Arial" pitchFamily="34" charset="0"/>
              <a:buChar char="•"/>
              <a:tabLst>
                <a:tab pos="183601" algn="l"/>
              </a:tabLst>
            </a:pPr>
            <a:r>
              <a:rPr lang="de-CH" b="0" kern="1200" dirty="0">
                <a:solidFill>
                  <a:schemeClr val="tx1"/>
                </a:solidFill>
                <a:latin typeface="Arial" pitchFamily="34" charset="0"/>
                <a:ea typeface="+mn-ea"/>
                <a:cs typeface="Arial" pitchFamily="34" charset="0"/>
              </a:rPr>
              <a:t>Und was heisst das für jeden Einzelnen? Leiten Sie über zur nächsten Folie.</a:t>
            </a:r>
          </a:p>
          <a:p>
            <a:pPr marL="0" indent="0" defTabSz="944233">
              <a:buFont typeface="Arial" pitchFamily="34" charset="0"/>
              <a:buNone/>
              <a:tabLst>
                <a:tab pos="183601" algn="l"/>
              </a:tabLst>
            </a:pPr>
            <a:endParaRPr lang="de-CH" b="0" kern="1200" dirty="0">
              <a:solidFill>
                <a:schemeClr val="tx1"/>
              </a:solidFill>
              <a:latin typeface="Arial" pitchFamily="34" charset="0"/>
              <a:ea typeface="+mn-ea"/>
              <a:cs typeface="Arial" pitchFamily="34" charset="0"/>
            </a:endParaRPr>
          </a:p>
        </p:txBody>
      </p:sp>
      <p:sp>
        <p:nvSpPr>
          <p:cNvPr id="4" name="Kopfzeilenplatzhalter 3"/>
          <p:cNvSpPr>
            <a:spLocks noGrp="1"/>
          </p:cNvSpPr>
          <p:nvPr>
            <p:ph type="hdr" sz="quarter" idx="10"/>
          </p:nvPr>
        </p:nvSpPr>
        <p:spPr/>
        <p:txBody>
          <a:bodyPr/>
          <a:lstStyle/>
          <a:p>
            <a:r>
              <a:rPr lang="en-US"/>
              <a:t>Sichere Instandhaltung</a:t>
            </a:r>
            <a:endParaRPr lang="en-US" dirty="0"/>
          </a:p>
        </p:txBody>
      </p:sp>
      <p:sp>
        <p:nvSpPr>
          <p:cNvPr id="5" name="Fußzeilenplatzhalter 4"/>
          <p:cNvSpPr>
            <a:spLocks noGrp="1"/>
          </p:cNvSpPr>
          <p:nvPr>
            <p:ph type="ftr" sz="quarter" idx="11"/>
          </p:nvPr>
        </p:nvSpPr>
        <p:spPr/>
        <p:txBody>
          <a:bodyPr/>
          <a:lstStyle/>
          <a:p>
            <a:r>
              <a:rPr lang="en-US"/>
              <a:t>Suva / ALH Urs Haberstich</a:t>
            </a:r>
            <a:endParaRPr lang="en-US" dirty="0"/>
          </a:p>
        </p:txBody>
      </p:sp>
      <p:sp>
        <p:nvSpPr>
          <p:cNvPr id="6" name="Foliennummernplatzhalter 5"/>
          <p:cNvSpPr>
            <a:spLocks noGrp="1"/>
          </p:cNvSpPr>
          <p:nvPr>
            <p:ph type="sldNum" sz="quarter" idx="12"/>
          </p:nvPr>
        </p:nvSpPr>
        <p:spPr/>
        <p:txBody>
          <a:bodyPr/>
          <a:lstStyle/>
          <a:p>
            <a:fld id="{7A598EF2-3FE4-4244-93B5-BDDBC036C6E0}" type="slidenum">
              <a:rPr lang="en-US" smtClean="0"/>
              <a:t>11</a:t>
            </a:fld>
            <a:endParaRPr lang="en-US"/>
          </a:p>
        </p:txBody>
      </p:sp>
    </p:spTree>
    <p:extLst>
      <p:ext uri="{BB962C8B-B14F-4D97-AF65-F5344CB8AC3E}">
        <p14:creationId xmlns:p14="http://schemas.microsoft.com/office/powerpoint/2010/main" val="3582685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Die Analyse der Instandhaltungsfälle, die von der Suva abgeklärt wurden, ergibt Folgendes:</a:t>
            </a:r>
          </a:p>
          <a:p>
            <a:endParaRPr lang="de-CH" dirty="0"/>
          </a:p>
          <a:p>
            <a:r>
              <a:rPr lang="de-CH" dirty="0"/>
              <a:t>Die meisten Unfälle werden bei Störungsbehebungen verursacht. Dies überrascht nicht, da in diesen Situationen die Zeit drängt. Der Produktionsausfall soll möglichst minimiert werden, Stress und Improvisation sind die Folge.</a:t>
            </a:r>
          </a:p>
          <a:p>
            <a:r>
              <a:rPr lang="de-CH" dirty="0"/>
              <a:t>An zweiter Stelle liegt etwas überraschend die Tätigkeit «Maschinenreinigung».</a:t>
            </a:r>
          </a:p>
          <a:p>
            <a:endParaRPr lang="de-CH" dirty="0"/>
          </a:p>
          <a:p>
            <a:r>
              <a:rPr lang="de-CH" dirty="0"/>
              <a:t>Die Erstintervention bei Störungen sowie Reinigungsarbeiten werden vorwiegend durch Arbeitnehmende der Produktion ausgeführt. Das zeigt sich im Resultat der Aufteilung nach der Funktion. 60 % der Verunfallten sind </a:t>
            </a:r>
            <a:r>
              <a:rPr lang="de-CH" dirty="0" err="1"/>
              <a:t>Machinenbediener</a:t>
            </a:r>
            <a:r>
              <a:rPr lang="de-CH" dirty="0"/>
              <a:t>. </a:t>
            </a:r>
            <a:br>
              <a:rPr lang="de-CH" dirty="0"/>
            </a:br>
            <a:r>
              <a:rPr lang="de-CH" dirty="0"/>
              <a:t>Dieses Ergebnis bestätigt, dass die Instandhaltung alle betrifft – die Produktion sowie den Bereich der Instandhaltung.</a:t>
            </a:r>
          </a:p>
          <a:p>
            <a:endParaRPr lang="de-CH" dirty="0"/>
          </a:p>
        </p:txBody>
      </p:sp>
      <p:sp>
        <p:nvSpPr>
          <p:cNvPr id="4" name="Kopfzeilenplatzhalter 3"/>
          <p:cNvSpPr>
            <a:spLocks noGrp="1"/>
          </p:cNvSpPr>
          <p:nvPr>
            <p:ph type="hdr" sz="quarter" idx="10"/>
          </p:nvPr>
        </p:nvSpPr>
        <p:spPr/>
        <p:txBody>
          <a:bodyPr/>
          <a:lstStyle/>
          <a:p>
            <a:r>
              <a:rPr lang="en-US"/>
              <a:t>Sichere Instandhaltung</a:t>
            </a:r>
            <a:endParaRPr lang="en-US" dirty="0"/>
          </a:p>
        </p:txBody>
      </p:sp>
      <p:sp>
        <p:nvSpPr>
          <p:cNvPr id="5" name="Fußzeilenplatzhalter 4"/>
          <p:cNvSpPr>
            <a:spLocks noGrp="1"/>
          </p:cNvSpPr>
          <p:nvPr>
            <p:ph type="ftr" sz="quarter" idx="11"/>
          </p:nvPr>
        </p:nvSpPr>
        <p:spPr/>
        <p:txBody>
          <a:bodyPr/>
          <a:lstStyle/>
          <a:p>
            <a:r>
              <a:rPr lang="en-US"/>
              <a:t>Suva / ALH Urs Haberstich</a:t>
            </a:r>
            <a:endParaRPr lang="en-US" dirty="0"/>
          </a:p>
        </p:txBody>
      </p:sp>
      <p:sp>
        <p:nvSpPr>
          <p:cNvPr id="6" name="Foliennummernplatzhalter 5"/>
          <p:cNvSpPr>
            <a:spLocks noGrp="1"/>
          </p:cNvSpPr>
          <p:nvPr>
            <p:ph type="sldNum" sz="quarter" idx="12"/>
          </p:nvPr>
        </p:nvSpPr>
        <p:spPr/>
        <p:txBody>
          <a:bodyPr/>
          <a:lstStyle/>
          <a:p>
            <a:fld id="{7A598EF2-3FE4-4244-93B5-BDDBC036C6E0}" type="slidenum">
              <a:rPr lang="en-US" smtClean="0"/>
              <a:t>12</a:t>
            </a:fld>
            <a:endParaRPr lang="en-US"/>
          </a:p>
        </p:txBody>
      </p:sp>
    </p:spTree>
    <p:extLst>
      <p:ext uri="{BB962C8B-B14F-4D97-AF65-F5344CB8AC3E}">
        <p14:creationId xmlns:p14="http://schemas.microsoft.com/office/powerpoint/2010/main" val="1778626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44233">
              <a:tabLst>
                <a:tab pos="183601" algn="l"/>
              </a:tabLst>
              <a:defRPr/>
            </a:pPr>
            <a:r>
              <a:rPr lang="de-CH" dirty="0"/>
              <a:t>Was heisst das konkret für Ihren Betrieb? </a:t>
            </a:r>
          </a:p>
          <a:p>
            <a:pPr defTabSz="944233">
              <a:tabLst>
                <a:tab pos="183601" algn="l"/>
              </a:tabLst>
              <a:defRPr/>
            </a:pPr>
            <a:r>
              <a:rPr lang="de-CH" dirty="0"/>
              <a:t>Welche Personen tragen Verantwortung, damit Instandhaltungsarbeiten sorgfältig geplant und  sicher umgesetzt werden?</a:t>
            </a:r>
          </a:p>
        </p:txBody>
      </p:sp>
      <p:sp>
        <p:nvSpPr>
          <p:cNvPr id="4" name="Kopfzeilenplatzhalter 3"/>
          <p:cNvSpPr>
            <a:spLocks noGrp="1"/>
          </p:cNvSpPr>
          <p:nvPr>
            <p:ph type="hdr" sz="quarter" idx="10"/>
          </p:nvPr>
        </p:nvSpPr>
        <p:spPr/>
        <p:txBody>
          <a:bodyPr/>
          <a:lstStyle/>
          <a:p>
            <a:r>
              <a:rPr lang="en-US"/>
              <a:t>Sichere Instandhaltung</a:t>
            </a:r>
            <a:endParaRPr lang="en-US" dirty="0"/>
          </a:p>
        </p:txBody>
      </p:sp>
      <p:sp>
        <p:nvSpPr>
          <p:cNvPr id="5" name="Fußzeilenplatzhalter 4"/>
          <p:cNvSpPr>
            <a:spLocks noGrp="1"/>
          </p:cNvSpPr>
          <p:nvPr>
            <p:ph type="ftr" sz="quarter" idx="11"/>
          </p:nvPr>
        </p:nvSpPr>
        <p:spPr/>
        <p:txBody>
          <a:bodyPr/>
          <a:lstStyle/>
          <a:p>
            <a:r>
              <a:rPr lang="en-US"/>
              <a:t>Suva / ALH Urs Haberstich</a:t>
            </a:r>
            <a:endParaRPr lang="en-US" dirty="0"/>
          </a:p>
        </p:txBody>
      </p:sp>
      <p:sp>
        <p:nvSpPr>
          <p:cNvPr id="6" name="Foliennummernplatzhalter 5"/>
          <p:cNvSpPr>
            <a:spLocks noGrp="1"/>
          </p:cNvSpPr>
          <p:nvPr>
            <p:ph type="sldNum" sz="quarter" idx="12"/>
          </p:nvPr>
        </p:nvSpPr>
        <p:spPr/>
        <p:txBody>
          <a:bodyPr/>
          <a:lstStyle/>
          <a:p>
            <a:fld id="{7A598EF2-3FE4-4244-93B5-BDDBC036C6E0}" type="slidenum">
              <a:rPr lang="en-US" smtClean="0"/>
              <a:t>13</a:t>
            </a:fld>
            <a:endParaRPr lang="en-US"/>
          </a:p>
        </p:txBody>
      </p:sp>
    </p:spTree>
    <p:extLst>
      <p:ext uri="{BB962C8B-B14F-4D97-AF65-F5344CB8AC3E}">
        <p14:creationId xmlns:p14="http://schemas.microsoft.com/office/powerpoint/2010/main" val="3691134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44233">
              <a:tabLst>
                <a:tab pos="183601" algn="l"/>
              </a:tabLst>
            </a:pPr>
            <a:r>
              <a:rPr lang="de-CH" b="1" dirty="0"/>
              <a:t>Inspektion</a:t>
            </a:r>
          </a:p>
          <a:p>
            <a:pPr defTabSz="944233">
              <a:tabLst>
                <a:tab pos="183601" algn="l"/>
              </a:tabLst>
            </a:pPr>
            <a:r>
              <a:rPr lang="de-CH" dirty="0"/>
              <a:t>Beurteilung des IST-Zustandes: messen, prüfen, erfassen</a:t>
            </a:r>
          </a:p>
          <a:p>
            <a:pPr defTabSz="944233">
              <a:tabLst>
                <a:tab pos="183601" algn="l"/>
              </a:tabLst>
            </a:pPr>
            <a:endParaRPr lang="de-CH" dirty="0"/>
          </a:p>
          <a:p>
            <a:pPr defTabSz="944233">
              <a:tabLst>
                <a:tab pos="183601" algn="l"/>
              </a:tabLst>
            </a:pPr>
            <a:r>
              <a:rPr lang="de-CH" b="1" dirty="0"/>
              <a:t>Wartung</a:t>
            </a:r>
          </a:p>
          <a:p>
            <a:pPr defTabSz="944233">
              <a:tabLst>
                <a:tab pos="183601" algn="l"/>
              </a:tabLst>
            </a:pPr>
            <a:r>
              <a:rPr lang="de-CH" dirty="0"/>
              <a:t>Massnahmen zur Erhaltung des SOLL-Zustandes (Pflege): reinigen, einrichten, justieren, warten</a:t>
            </a:r>
          </a:p>
          <a:p>
            <a:pPr defTabSz="944233">
              <a:tabLst>
                <a:tab pos="183601" algn="l"/>
              </a:tabLst>
            </a:pPr>
            <a:endParaRPr lang="de-CH" dirty="0"/>
          </a:p>
          <a:p>
            <a:pPr defTabSz="944233">
              <a:tabLst>
                <a:tab pos="183601" algn="l"/>
              </a:tabLst>
            </a:pPr>
            <a:r>
              <a:rPr lang="de-CH" b="1" dirty="0"/>
              <a:t>Instandsetzung</a:t>
            </a:r>
          </a:p>
          <a:p>
            <a:pPr defTabSz="944233">
              <a:tabLst>
                <a:tab pos="183601" algn="l"/>
              </a:tabLst>
            </a:pPr>
            <a:r>
              <a:rPr lang="de-CH" dirty="0"/>
              <a:t>Massnahmen zur Rückführung in den SOLL-Zustand: Störungssuche, Störungsbehebung (reparieren), austauschen, ausbessern</a:t>
            </a:r>
          </a:p>
          <a:p>
            <a:pPr defTabSz="944233">
              <a:tabLst>
                <a:tab pos="183601" algn="l"/>
              </a:tabLst>
            </a:pPr>
            <a:endParaRPr lang="de-CH" dirty="0"/>
          </a:p>
          <a:p>
            <a:pPr defTabSz="944233">
              <a:tabLst>
                <a:tab pos="183601" algn="l"/>
              </a:tabLst>
            </a:pPr>
            <a:r>
              <a:rPr lang="de-CH" b="1" dirty="0"/>
              <a:t>Verbesserung</a:t>
            </a:r>
          </a:p>
          <a:p>
            <a:pPr defTabSz="944233">
              <a:tabLst>
                <a:tab pos="183601" algn="l"/>
              </a:tabLst>
            </a:pPr>
            <a:r>
              <a:rPr lang="de-CH" dirty="0"/>
              <a:t>Massnahmen zur Steigerung der Funktionssicherheit</a:t>
            </a:r>
          </a:p>
          <a:p>
            <a:pPr defTabSz="944233">
              <a:tabLst>
                <a:tab pos="183601" algn="l"/>
              </a:tabLst>
            </a:pPr>
            <a:endParaRPr lang="de-CH" dirty="0"/>
          </a:p>
          <a:p>
            <a:endParaRPr lang="de-CH" dirty="0"/>
          </a:p>
        </p:txBody>
      </p:sp>
      <p:sp>
        <p:nvSpPr>
          <p:cNvPr id="4" name="Kopfzeilenplatzhalter 3"/>
          <p:cNvSpPr>
            <a:spLocks noGrp="1"/>
          </p:cNvSpPr>
          <p:nvPr>
            <p:ph type="hdr" sz="quarter" idx="10"/>
          </p:nvPr>
        </p:nvSpPr>
        <p:spPr/>
        <p:txBody>
          <a:bodyPr/>
          <a:lstStyle/>
          <a:p>
            <a:r>
              <a:rPr lang="en-US"/>
              <a:t>Sichere Instandhaltung</a:t>
            </a:r>
            <a:endParaRPr lang="en-US" dirty="0"/>
          </a:p>
        </p:txBody>
      </p:sp>
      <p:sp>
        <p:nvSpPr>
          <p:cNvPr id="5" name="Fußzeilenplatzhalter 4"/>
          <p:cNvSpPr>
            <a:spLocks noGrp="1"/>
          </p:cNvSpPr>
          <p:nvPr>
            <p:ph type="ftr" sz="quarter" idx="11"/>
          </p:nvPr>
        </p:nvSpPr>
        <p:spPr/>
        <p:txBody>
          <a:bodyPr/>
          <a:lstStyle/>
          <a:p>
            <a:r>
              <a:rPr lang="en-US"/>
              <a:t>Suva / ALH Urs Haberstich</a:t>
            </a:r>
            <a:endParaRPr lang="en-US" dirty="0"/>
          </a:p>
        </p:txBody>
      </p:sp>
      <p:sp>
        <p:nvSpPr>
          <p:cNvPr id="6" name="Foliennummernplatzhalter 5"/>
          <p:cNvSpPr>
            <a:spLocks noGrp="1"/>
          </p:cNvSpPr>
          <p:nvPr>
            <p:ph type="sldNum" sz="quarter" idx="12"/>
          </p:nvPr>
        </p:nvSpPr>
        <p:spPr/>
        <p:txBody>
          <a:bodyPr/>
          <a:lstStyle/>
          <a:p>
            <a:fld id="{7A598EF2-3FE4-4244-93B5-BDDBC036C6E0}" type="slidenum">
              <a:rPr lang="en-US" smtClean="0"/>
              <a:t>14</a:t>
            </a:fld>
            <a:endParaRPr lang="en-US"/>
          </a:p>
        </p:txBody>
      </p:sp>
    </p:spTree>
    <p:extLst>
      <p:ext uri="{BB962C8B-B14F-4D97-AF65-F5344CB8AC3E}">
        <p14:creationId xmlns:p14="http://schemas.microsoft.com/office/powerpoint/2010/main" val="29383207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buNone/>
            </a:pPr>
            <a:r>
              <a:rPr lang="de-CH" dirty="0"/>
              <a:t>Führen Sie in die erste Gruppenarbeit ein:</a:t>
            </a:r>
          </a:p>
          <a:p>
            <a:pPr marL="183584" indent="-183584">
              <a:buFont typeface="Arial" pitchFamily="34" charset="0"/>
              <a:buChar char="•"/>
            </a:pPr>
            <a:r>
              <a:rPr lang="de-CH" dirty="0"/>
              <a:t>Wir wollen jetzt gemeinsam unser Auge für potenzielle Gefährdungen schulen.</a:t>
            </a:r>
          </a:p>
          <a:p>
            <a:pPr marL="183584" indent="-183584">
              <a:buFont typeface="Arial" pitchFamily="34" charset="0"/>
              <a:buChar char="•"/>
            </a:pPr>
            <a:r>
              <a:rPr lang="de-CH" dirty="0"/>
              <a:t>Die Teilnehmer ermitteln in 2er- bis 4er-Gruppen mögliche Gefährdungen, die bei konkreten Instandhaltungsarbeiten auftreten können.</a:t>
            </a:r>
          </a:p>
          <a:p>
            <a:pPr marL="183584" indent="-183584">
              <a:buFont typeface="Arial" pitchFamily="34" charset="0"/>
              <a:buChar char="•"/>
            </a:pPr>
            <a:r>
              <a:rPr lang="de-CH" dirty="0"/>
              <a:t>Im Folgenden sind zwei allgemeine Beispiele aufgeführt. Wir empfehlen Ihnen, </a:t>
            </a:r>
            <a:r>
              <a:rPr lang="de-CH" baseline="0" dirty="0"/>
              <a:t>Beispiele aus Ihrem eigenen Betrieb zu verwenden. </a:t>
            </a:r>
            <a:endParaRPr lang="de-CH" dirty="0"/>
          </a:p>
          <a:p>
            <a:pPr marL="183584" indent="-183584">
              <a:buFont typeface="Arial" pitchFamily="34" charset="0"/>
              <a:buChar char="•"/>
            </a:pPr>
            <a:r>
              <a:rPr lang="de-CH" dirty="0"/>
              <a:t>Verteilen Sie den «Gefährdungskatalog sichere Instandhaltung» und lassen Sie die Teilnehmer </a:t>
            </a:r>
            <a:r>
              <a:rPr lang="de-CH" baseline="0" dirty="0"/>
              <a:t>die ausgewählten Beispiele auf Gefährdungen hin beurteilen. Die Ergebnisse sind in der Spalte </a:t>
            </a:r>
            <a:r>
              <a:rPr lang="de-CH" dirty="0"/>
              <a:t>«Gefährdung: vorhanden JA/NEIN» einzutragen. </a:t>
            </a:r>
            <a:r>
              <a:rPr lang="de-CH" baseline="0" dirty="0"/>
              <a:t>Die Ermittlung der Massnahmen wird in der zweiten Gruppenarbeit behandelt. </a:t>
            </a:r>
            <a:br>
              <a:rPr lang="de-CH" baseline="0" dirty="0"/>
            </a:br>
            <a:r>
              <a:rPr lang="de-CH" baseline="0" dirty="0"/>
              <a:t>Den</a:t>
            </a:r>
            <a:r>
              <a:rPr lang="de-CH" dirty="0"/>
              <a:t> «Gefährdungskatalog sichere Instandhaltung» finden Sie im</a:t>
            </a:r>
            <a:r>
              <a:rPr lang="de-CH" baseline="0" dirty="0"/>
              <a:t> Ordner </a:t>
            </a:r>
            <a:r>
              <a:rPr lang="de-CH" dirty="0"/>
              <a:t>«</a:t>
            </a:r>
            <a:r>
              <a:rPr lang="de-CH" baseline="0" dirty="0"/>
              <a:t>Für die Vorbereitung</a:t>
            </a:r>
            <a:r>
              <a:rPr lang="de-CH" dirty="0"/>
              <a:t>».</a:t>
            </a:r>
          </a:p>
        </p:txBody>
      </p:sp>
      <p:sp>
        <p:nvSpPr>
          <p:cNvPr id="4" name="Kopfzeilenplatzhalter 3"/>
          <p:cNvSpPr>
            <a:spLocks noGrp="1"/>
          </p:cNvSpPr>
          <p:nvPr>
            <p:ph type="hdr" sz="quarter" idx="10"/>
          </p:nvPr>
        </p:nvSpPr>
        <p:spPr/>
        <p:txBody>
          <a:bodyPr/>
          <a:lstStyle/>
          <a:p>
            <a:r>
              <a:rPr lang="en-US"/>
              <a:t>Sichere Instandhaltung</a:t>
            </a:r>
            <a:endParaRPr lang="en-US" dirty="0"/>
          </a:p>
        </p:txBody>
      </p:sp>
      <p:sp>
        <p:nvSpPr>
          <p:cNvPr id="5" name="Fußzeilenplatzhalter 4"/>
          <p:cNvSpPr>
            <a:spLocks noGrp="1"/>
          </p:cNvSpPr>
          <p:nvPr>
            <p:ph type="ftr" sz="quarter" idx="11"/>
          </p:nvPr>
        </p:nvSpPr>
        <p:spPr/>
        <p:txBody>
          <a:bodyPr/>
          <a:lstStyle/>
          <a:p>
            <a:r>
              <a:rPr lang="en-US"/>
              <a:t>Suva / ALH Urs Haberstich</a:t>
            </a:r>
            <a:endParaRPr lang="en-US" dirty="0"/>
          </a:p>
        </p:txBody>
      </p:sp>
      <p:sp>
        <p:nvSpPr>
          <p:cNvPr id="6" name="Foliennummernplatzhalter 5"/>
          <p:cNvSpPr>
            <a:spLocks noGrp="1"/>
          </p:cNvSpPr>
          <p:nvPr>
            <p:ph type="sldNum" sz="quarter" idx="12"/>
          </p:nvPr>
        </p:nvSpPr>
        <p:spPr/>
        <p:txBody>
          <a:bodyPr/>
          <a:lstStyle/>
          <a:p>
            <a:fld id="{7A598EF2-3FE4-4244-93B5-BDDBC036C6E0}" type="slidenum">
              <a:rPr lang="en-US" smtClean="0"/>
              <a:t>15</a:t>
            </a:fld>
            <a:endParaRPr lang="en-US"/>
          </a:p>
        </p:txBody>
      </p:sp>
    </p:spTree>
    <p:extLst>
      <p:ext uri="{BB962C8B-B14F-4D97-AF65-F5344CB8AC3E}">
        <p14:creationId xmlns:p14="http://schemas.microsoft.com/office/powerpoint/2010/main" val="34948349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In der Praxis gilt es, zwischen Gefährdungen und Schutzmassnahmen zu unterscheiden.</a:t>
            </a:r>
          </a:p>
          <a:p>
            <a:endParaRPr lang="de-CH" dirty="0"/>
          </a:p>
          <a:p>
            <a:r>
              <a:rPr lang="de-CH" dirty="0"/>
              <a:t>Hier ein Übungsbeispiel:</a:t>
            </a:r>
          </a:p>
          <a:p>
            <a:r>
              <a:rPr lang="de-CH" dirty="0"/>
              <a:t>Bei allen vier Situationen ist die gleiche Gefährdung vorhanden, nämlich das Krokodil.</a:t>
            </a:r>
          </a:p>
          <a:p>
            <a:endParaRPr lang="de-CH" dirty="0"/>
          </a:p>
          <a:p>
            <a:r>
              <a:rPr lang="de-CH" dirty="0"/>
              <a:t>Unterschiedlich sind die getroffenen Schutzmassnahmen, um vom Krokodil nicht geschnappt oder gebissen zu werden.</a:t>
            </a:r>
          </a:p>
          <a:p>
            <a:endParaRPr lang="de-CH" dirty="0"/>
          </a:p>
          <a:p>
            <a:pPr marL="228591" indent="-228591">
              <a:buAutoNum type="alphaLcParenR"/>
            </a:pPr>
            <a:r>
              <a:rPr lang="de-CH" dirty="0"/>
              <a:t>Krokodil wird weggeführt, die Gefährdung wird beseitigt.</a:t>
            </a:r>
          </a:p>
          <a:p>
            <a:pPr marL="228591" indent="-228591">
              <a:buAutoNum type="alphaLcParenR"/>
            </a:pPr>
            <a:r>
              <a:rPr lang="de-CH" dirty="0"/>
              <a:t>Um das Krokodil wird ein  Umwehrung erstellt </a:t>
            </a:r>
            <a:r>
              <a:rPr lang="de-CH" dirty="0">
                <a:sym typeface="Wingdings" panose="05000000000000000000" pitchFamily="2" charset="2"/>
              </a:rPr>
              <a:t> technische Schutzmassnahme</a:t>
            </a:r>
            <a:endParaRPr lang="de-CH" dirty="0"/>
          </a:p>
          <a:p>
            <a:pPr marL="228591" indent="-228591">
              <a:buAutoNum type="alphaLcParenR"/>
            </a:pPr>
            <a:r>
              <a:rPr lang="de-CH" dirty="0"/>
              <a:t>Mit einem Schild wird vor der Gefährdung gewarnt </a:t>
            </a:r>
            <a:r>
              <a:rPr lang="de-CH" dirty="0">
                <a:sym typeface="Wingdings" panose="05000000000000000000" pitchFamily="2" charset="2"/>
              </a:rPr>
              <a:t> organisatorische Schutzmassnahme</a:t>
            </a:r>
          </a:p>
          <a:p>
            <a:pPr marL="228591" indent="-228591">
              <a:buAutoNum type="alphaLcParenR"/>
            </a:pPr>
            <a:r>
              <a:rPr lang="de-CH" dirty="0">
                <a:sym typeface="Wingdings" panose="05000000000000000000" pitchFamily="2" charset="2"/>
              </a:rPr>
              <a:t>Der Mensch schützt sich mir der PSA  personenbezogene Schutzmassnahme</a:t>
            </a:r>
          </a:p>
          <a:p>
            <a:pPr marL="228591" indent="-228591">
              <a:buAutoNum type="alphaLcParenR"/>
            </a:pPr>
            <a:endParaRPr lang="de-CH" dirty="0">
              <a:sym typeface="Wingdings" panose="05000000000000000000" pitchFamily="2" charset="2"/>
            </a:endParaRPr>
          </a:p>
          <a:p>
            <a:r>
              <a:rPr lang="de-CH" dirty="0">
                <a:sym typeface="Wingdings" panose="05000000000000000000" pitchFamily="2" charset="2"/>
              </a:rPr>
              <a:t>Diskutieren Sie die Schutzwirkung der 4 unterschiedlichen Schutzmassnahmen.</a:t>
            </a:r>
            <a:endParaRPr lang="de-CH" dirty="0"/>
          </a:p>
          <a:p>
            <a:endParaRPr lang="de-CH" dirty="0"/>
          </a:p>
          <a:p>
            <a:r>
              <a:rPr lang="de-CH" dirty="0"/>
              <a:t>Verteilen Sie den «Gefährdungskatalog sichere Instandhaltung» und lassen Sie die Teilnehmer die ausgewählten Beispiele auf Gefährdungen hin beurteilen. Die Ergebnisse sind in der Spalte «Gefährdung: vorhanden JA/NEIN» einzutragen. Die Ermittlung der Massnahmen wird in der zweiten Gruppenarbeit behandelt. </a:t>
            </a:r>
            <a:br>
              <a:rPr lang="de-CH" dirty="0"/>
            </a:br>
            <a:r>
              <a:rPr lang="de-CH" dirty="0"/>
              <a:t>Den «Gefährdungskatalog sichere Instandhaltung» finden Sie im Ordner «Für die Vorbereitung».</a:t>
            </a:r>
          </a:p>
        </p:txBody>
      </p:sp>
      <p:sp>
        <p:nvSpPr>
          <p:cNvPr id="4" name="Kopfzeilenplatzhalter 3"/>
          <p:cNvSpPr>
            <a:spLocks noGrp="1"/>
          </p:cNvSpPr>
          <p:nvPr>
            <p:ph type="hdr" sz="quarter" idx="10"/>
          </p:nvPr>
        </p:nvSpPr>
        <p:spPr/>
        <p:txBody>
          <a:bodyPr/>
          <a:lstStyle/>
          <a:p>
            <a:r>
              <a:rPr lang="en-US"/>
              <a:t>Sichere Instandhaltung</a:t>
            </a:r>
            <a:endParaRPr lang="en-US" dirty="0"/>
          </a:p>
        </p:txBody>
      </p:sp>
      <p:sp>
        <p:nvSpPr>
          <p:cNvPr id="5" name="Fußzeilenplatzhalter 4"/>
          <p:cNvSpPr>
            <a:spLocks noGrp="1"/>
          </p:cNvSpPr>
          <p:nvPr>
            <p:ph type="ftr" sz="quarter" idx="11"/>
          </p:nvPr>
        </p:nvSpPr>
        <p:spPr/>
        <p:txBody>
          <a:bodyPr/>
          <a:lstStyle/>
          <a:p>
            <a:r>
              <a:rPr lang="en-US"/>
              <a:t>Suva / ALH Urs Haberstich</a:t>
            </a:r>
            <a:endParaRPr lang="en-US" dirty="0"/>
          </a:p>
        </p:txBody>
      </p:sp>
      <p:sp>
        <p:nvSpPr>
          <p:cNvPr id="6" name="Foliennummernplatzhalter 5"/>
          <p:cNvSpPr>
            <a:spLocks noGrp="1"/>
          </p:cNvSpPr>
          <p:nvPr>
            <p:ph type="sldNum" sz="quarter" idx="12"/>
          </p:nvPr>
        </p:nvSpPr>
        <p:spPr/>
        <p:txBody>
          <a:bodyPr/>
          <a:lstStyle/>
          <a:p>
            <a:fld id="{7A598EF2-3FE4-4244-93B5-BDDBC036C6E0}" type="slidenum">
              <a:rPr lang="en-US" smtClean="0"/>
              <a:t>16</a:t>
            </a:fld>
            <a:endParaRPr lang="en-US"/>
          </a:p>
        </p:txBody>
      </p:sp>
    </p:spTree>
    <p:extLst>
      <p:ext uri="{BB962C8B-B14F-4D97-AF65-F5344CB8AC3E}">
        <p14:creationId xmlns:p14="http://schemas.microsoft.com/office/powerpoint/2010/main" val="11103354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buNone/>
            </a:pPr>
            <a:r>
              <a:rPr lang="de-DE" dirty="0"/>
              <a:t>Hilfsmittel:</a:t>
            </a:r>
          </a:p>
          <a:p>
            <a:pPr>
              <a:buNone/>
            </a:pPr>
            <a:r>
              <a:rPr lang="de-DE" dirty="0"/>
              <a:t>Der Gefährdungskatalog, siehe Ordner «Für die Vorbereitung».</a:t>
            </a:r>
          </a:p>
        </p:txBody>
      </p:sp>
      <p:sp>
        <p:nvSpPr>
          <p:cNvPr id="4" name="Kopfzeilenplatzhalter 3"/>
          <p:cNvSpPr>
            <a:spLocks noGrp="1"/>
          </p:cNvSpPr>
          <p:nvPr>
            <p:ph type="hdr" sz="quarter" idx="10"/>
          </p:nvPr>
        </p:nvSpPr>
        <p:spPr/>
        <p:txBody>
          <a:bodyPr/>
          <a:lstStyle/>
          <a:p>
            <a:r>
              <a:rPr lang="en-US"/>
              <a:t>Sichere Instandhaltung</a:t>
            </a:r>
            <a:endParaRPr lang="en-US" dirty="0"/>
          </a:p>
        </p:txBody>
      </p:sp>
      <p:sp>
        <p:nvSpPr>
          <p:cNvPr id="5" name="Fußzeilenplatzhalter 4"/>
          <p:cNvSpPr>
            <a:spLocks noGrp="1"/>
          </p:cNvSpPr>
          <p:nvPr>
            <p:ph type="ftr" sz="quarter" idx="11"/>
          </p:nvPr>
        </p:nvSpPr>
        <p:spPr/>
        <p:txBody>
          <a:bodyPr/>
          <a:lstStyle/>
          <a:p>
            <a:r>
              <a:rPr lang="en-US"/>
              <a:t>Suva / ALH Urs Haberstich</a:t>
            </a:r>
            <a:endParaRPr lang="en-US" dirty="0"/>
          </a:p>
        </p:txBody>
      </p:sp>
      <p:sp>
        <p:nvSpPr>
          <p:cNvPr id="6" name="Foliennummernplatzhalter 5"/>
          <p:cNvSpPr>
            <a:spLocks noGrp="1"/>
          </p:cNvSpPr>
          <p:nvPr>
            <p:ph type="sldNum" sz="quarter" idx="12"/>
          </p:nvPr>
        </p:nvSpPr>
        <p:spPr/>
        <p:txBody>
          <a:bodyPr/>
          <a:lstStyle/>
          <a:p>
            <a:fld id="{7A598EF2-3FE4-4244-93B5-BDDBC036C6E0}" type="slidenum">
              <a:rPr lang="en-US" smtClean="0"/>
              <a:t>17</a:t>
            </a:fld>
            <a:endParaRPr lang="en-US"/>
          </a:p>
        </p:txBody>
      </p:sp>
    </p:spTree>
    <p:extLst>
      <p:ext uri="{BB962C8B-B14F-4D97-AF65-F5344CB8AC3E}">
        <p14:creationId xmlns:p14="http://schemas.microsoft.com/office/powerpoint/2010/main" val="35345879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44233">
              <a:tabLst>
                <a:tab pos="183601" algn="l"/>
              </a:tabLst>
              <a:defRPr/>
            </a:pPr>
            <a:r>
              <a:rPr lang="de-DE" b="0" kern="1200" dirty="0">
                <a:solidFill>
                  <a:schemeClr val="tx1"/>
                </a:solidFill>
                <a:latin typeface="Arial" pitchFamily="34" charset="0"/>
                <a:ea typeface="+mn-ea"/>
                <a:cs typeface="Arial" pitchFamily="34" charset="0"/>
              </a:rPr>
              <a:t>Lassen Sie Ihren Mitarbeitenden ca. 20 Minuten Zeit, die Situation genau zu beurteilen. </a:t>
            </a:r>
          </a:p>
          <a:p>
            <a:pPr defTabSz="944233">
              <a:tabLst>
                <a:tab pos="183601" algn="l"/>
              </a:tabLst>
              <a:defRPr/>
            </a:pPr>
            <a:r>
              <a:rPr lang="de-DE" dirty="0"/>
              <a:t>D</a:t>
            </a:r>
            <a:r>
              <a:rPr lang="de-DE" b="0" kern="1200" dirty="0">
                <a:solidFill>
                  <a:schemeClr val="tx1"/>
                </a:solidFill>
                <a:latin typeface="Arial" pitchFamily="34" charset="0"/>
                <a:ea typeface="+mn-ea"/>
                <a:cs typeface="Arial" pitchFamily="34" charset="0"/>
              </a:rPr>
              <a:t>iskutieren Sie gemeinsam die Resultate.</a:t>
            </a:r>
            <a:endParaRPr lang="de-CH" b="0" kern="1200" dirty="0">
              <a:solidFill>
                <a:schemeClr val="tx1"/>
              </a:solidFill>
              <a:latin typeface="Arial" pitchFamily="34" charset="0"/>
              <a:ea typeface="+mn-ea"/>
              <a:cs typeface="Arial" pitchFamily="34" charset="0"/>
            </a:endParaRPr>
          </a:p>
        </p:txBody>
      </p:sp>
      <p:sp>
        <p:nvSpPr>
          <p:cNvPr id="4" name="Kopfzeilenplatzhalter 3"/>
          <p:cNvSpPr>
            <a:spLocks noGrp="1"/>
          </p:cNvSpPr>
          <p:nvPr>
            <p:ph type="hdr" sz="quarter" idx="10"/>
          </p:nvPr>
        </p:nvSpPr>
        <p:spPr/>
        <p:txBody>
          <a:bodyPr/>
          <a:lstStyle/>
          <a:p>
            <a:r>
              <a:rPr lang="en-US"/>
              <a:t>Sichere Instandhaltung</a:t>
            </a:r>
            <a:endParaRPr lang="en-US" dirty="0"/>
          </a:p>
        </p:txBody>
      </p:sp>
      <p:sp>
        <p:nvSpPr>
          <p:cNvPr id="5" name="Fußzeilenplatzhalter 4"/>
          <p:cNvSpPr>
            <a:spLocks noGrp="1"/>
          </p:cNvSpPr>
          <p:nvPr>
            <p:ph type="ftr" sz="quarter" idx="11"/>
          </p:nvPr>
        </p:nvSpPr>
        <p:spPr/>
        <p:txBody>
          <a:bodyPr/>
          <a:lstStyle/>
          <a:p>
            <a:r>
              <a:rPr lang="en-US"/>
              <a:t>Suva / ALH Urs Haberstich</a:t>
            </a:r>
            <a:endParaRPr lang="en-US" dirty="0"/>
          </a:p>
        </p:txBody>
      </p:sp>
      <p:sp>
        <p:nvSpPr>
          <p:cNvPr id="6" name="Foliennummernplatzhalter 5"/>
          <p:cNvSpPr>
            <a:spLocks noGrp="1"/>
          </p:cNvSpPr>
          <p:nvPr>
            <p:ph type="sldNum" sz="quarter" idx="12"/>
          </p:nvPr>
        </p:nvSpPr>
        <p:spPr/>
        <p:txBody>
          <a:bodyPr/>
          <a:lstStyle/>
          <a:p>
            <a:fld id="{7A598EF2-3FE4-4244-93B5-BDDBC036C6E0}" type="slidenum">
              <a:rPr lang="en-US" smtClean="0"/>
              <a:t>18</a:t>
            </a:fld>
            <a:endParaRPr lang="en-US"/>
          </a:p>
        </p:txBody>
      </p:sp>
    </p:spTree>
    <p:extLst>
      <p:ext uri="{BB962C8B-B14F-4D97-AF65-F5344CB8AC3E}">
        <p14:creationId xmlns:p14="http://schemas.microsoft.com/office/powerpoint/2010/main" val="33045655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kern="1200" dirty="0">
                <a:solidFill>
                  <a:schemeClr val="tx1"/>
                </a:solidFill>
                <a:latin typeface="Arial" pitchFamily="34" charset="0"/>
                <a:ea typeface="+mn-ea"/>
                <a:cs typeface="Arial" pitchFamily="34" charset="0"/>
              </a:rPr>
              <a:t>Lassen Sie Ihren Mitarbeitenden ca. 20 Minuten Zeit, die Situation genau zu beurteilen. Diskutieren Sie gemeinsam die Resultate.</a:t>
            </a:r>
            <a:endParaRPr lang="de-CH" b="0" kern="1200" dirty="0">
              <a:solidFill>
                <a:schemeClr val="tx1"/>
              </a:solidFill>
              <a:latin typeface="Arial" pitchFamily="34" charset="0"/>
              <a:ea typeface="+mn-ea"/>
              <a:cs typeface="Arial" pitchFamily="34" charset="0"/>
            </a:endParaRPr>
          </a:p>
        </p:txBody>
      </p:sp>
      <p:sp>
        <p:nvSpPr>
          <p:cNvPr id="4" name="Kopfzeilenplatzhalter 3"/>
          <p:cNvSpPr>
            <a:spLocks noGrp="1"/>
          </p:cNvSpPr>
          <p:nvPr>
            <p:ph type="hdr" sz="quarter" idx="10"/>
          </p:nvPr>
        </p:nvSpPr>
        <p:spPr/>
        <p:txBody>
          <a:bodyPr/>
          <a:lstStyle/>
          <a:p>
            <a:r>
              <a:rPr lang="en-US"/>
              <a:t>Sichere Instandhaltung</a:t>
            </a:r>
            <a:endParaRPr lang="en-US" dirty="0"/>
          </a:p>
        </p:txBody>
      </p:sp>
      <p:sp>
        <p:nvSpPr>
          <p:cNvPr id="5" name="Fußzeilenplatzhalter 4"/>
          <p:cNvSpPr>
            <a:spLocks noGrp="1"/>
          </p:cNvSpPr>
          <p:nvPr>
            <p:ph type="ftr" sz="quarter" idx="11"/>
          </p:nvPr>
        </p:nvSpPr>
        <p:spPr/>
        <p:txBody>
          <a:bodyPr/>
          <a:lstStyle/>
          <a:p>
            <a:r>
              <a:rPr lang="en-US"/>
              <a:t>Suva / ALH Urs Haberstich</a:t>
            </a:r>
            <a:endParaRPr lang="en-US" dirty="0"/>
          </a:p>
        </p:txBody>
      </p:sp>
      <p:sp>
        <p:nvSpPr>
          <p:cNvPr id="6" name="Foliennummernplatzhalter 5"/>
          <p:cNvSpPr>
            <a:spLocks noGrp="1"/>
          </p:cNvSpPr>
          <p:nvPr>
            <p:ph type="sldNum" sz="quarter" idx="12"/>
          </p:nvPr>
        </p:nvSpPr>
        <p:spPr/>
        <p:txBody>
          <a:bodyPr/>
          <a:lstStyle/>
          <a:p>
            <a:fld id="{7A598EF2-3FE4-4244-93B5-BDDBC036C6E0}" type="slidenum">
              <a:rPr lang="en-US" smtClean="0"/>
              <a:t>19</a:t>
            </a:fld>
            <a:endParaRPr lang="en-US"/>
          </a:p>
        </p:txBody>
      </p:sp>
    </p:spTree>
    <p:extLst>
      <p:ext uri="{BB962C8B-B14F-4D97-AF65-F5344CB8AC3E}">
        <p14:creationId xmlns:p14="http://schemas.microsoft.com/office/powerpoint/2010/main" val="136365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Kopfzeilenplatzhalter 3"/>
          <p:cNvSpPr>
            <a:spLocks noGrp="1"/>
          </p:cNvSpPr>
          <p:nvPr>
            <p:ph type="hdr" sz="quarter" idx="10"/>
          </p:nvPr>
        </p:nvSpPr>
        <p:spPr/>
        <p:txBody>
          <a:bodyPr/>
          <a:lstStyle/>
          <a:p>
            <a:r>
              <a:rPr lang="en-US" dirty="0" err="1"/>
              <a:t>Sichere</a:t>
            </a:r>
            <a:r>
              <a:rPr lang="en-US" dirty="0"/>
              <a:t> </a:t>
            </a:r>
            <a:r>
              <a:rPr lang="en-US" dirty="0" err="1"/>
              <a:t>Instandhaltung</a:t>
            </a:r>
            <a:endParaRPr lang="en-US" dirty="0"/>
          </a:p>
        </p:txBody>
      </p:sp>
      <p:sp>
        <p:nvSpPr>
          <p:cNvPr id="5" name="Fußzeilenplatzhalter 4"/>
          <p:cNvSpPr>
            <a:spLocks noGrp="1"/>
          </p:cNvSpPr>
          <p:nvPr>
            <p:ph type="ftr" sz="quarter" idx="11"/>
          </p:nvPr>
        </p:nvSpPr>
        <p:spPr/>
        <p:txBody>
          <a:bodyPr/>
          <a:lstStyle/>
          <a:p>
            <a:r>
              <a:rPr lang="en-US"/>
              <a:t>Suva / ALH Urs Haberstich</a:t>
            </a:r>
            <a:endParaRPr lang="en-US" dirty="0"/>
          </a:p>
        </p:txBody>
      </p:sp>
      <p:sp>
        <p:nvSpPr>
          <p:cNvPr id="6" name="Foliennummernplatzhalter 5"/>
          <p:cNvSpPr>
            <a:spLocks noGrp="1"/>
          </p:cNvSpPr>
          <p:nvPr>
            <p:ph type="sldNum" sz="quarter" idx="12"/>
          </p:nvPr>
        </p:nvSpPr>
        <p:spPr/>
        <p:txBody>
          <a:bodyPr/>
          <a:lstStyle/>
          <a:p>
            <a:fld id="{7A598EF2-3FE4-4244-93B5-BDDBC036C6E0}" type="slidenum">
              <a:rPr lang="en-US" smtClean="0"/>
              <a:t>2</a:t>
            </a:fld>
            <a:endParaRPr lang="en-US"/>
          </a:p>
        </p:txBody>
      </p:sp>
    </p:spTree>
    <p:extLst>
      <p:ext uri="{BB962C8B-B14F-4D97-AF65-F5344CB8AC3E}">
        <p14:creationId xmlns:p14="http://schemas.microsoft.com/office/powerpoint/2010/main" val="35101280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kern="1200" dirty="0">
                <a:solidFill>
                  <a:schemeClr val="tx1"/>
                </a:solidFill>
                <a:latin typeface="Arial" pitchFamily="34" charset="0"/>
                <a:ea typeface="+mn-ea"/>
                <a:cs typeface="Arial" pitchFamily="34" charset="0"/>
              </a:rPr>
              <a:t>Lassen Sie Ihren Mitarbeitenden ca. 20 Minuten Zeit, die Situation genau zu beurteilen. Diskutieren Sie gemeinsam die Resultate.</a:t>
            </a:r>
            <a:endParaRPr lang="de-CH" b="0" kern="1200" dirty="0">
              <a:solidFill>
                <a:schemeClr val="tx1"/>
              </a:solidFill>
              <a:latin typeface="Arial" pitchFamily="34" charset="0"/>
              <a:ea typeface="+mn-ea"/>
              <a:cs typeface="Arial" pitchFamily="34" charset="0"/>
            </a:endParaRPr>
          </a:p>
        </p:txBody>
      </p:sp>
      <p:sp>
        <p:nvSpPr>
          <p:cNvPr id="4" name="Kopfzeilenplatzhalter 3"/>
          <p:cNvSpPr>
            <a:spLocks noGrp="1"/>
          </p:cNvSpPr>
          <p:nvPr>
            <p:ph type="hdr" sz="quarter" idx="10"/>
          </p:nvPr>
        </p:nvSpPr>
        <p:spPr/>
        <p:txBody>
          <a:bodyPr/>
          <a:lstStyle/>
          <a:p>
            <a:r>
              <a:rPr lang="en-US"/>
              <a:t>Sichere Instandhaltung</a:t>
            </a:r>
            <a:endParaRPr lang="en-US" dirty="0"/>
          </a:p>
        </p:txBody>
      </p:sp>
      <p:sp>
        <p:nvSpPr>
          <p:cNvPr id="5" name="Fußzeilenplatzhalter 4"/>
          <p:cNvSpPr>
            <a:spLocks noGrp="1"/>
          </p:cNvSpPr>
          <p:nvPr>
            <p:ph type="ftr" sz="quarter" idx="11"/>
          </p:nvPr>
        </p:nvSpPr>
        <p:spPr/>
        <p:txBody>
          <a:bodyPr/>
          <a:lstStyle/>
          <a:p>
            <a:r>
              <a:rPr lang="en-US"/>
              <a:t>Suva / ALH Urs Haberstich</a:t>
            </a:r>
            <a:endParaRPr lang="en-US" dirty="0"/>
          </a:p>
        </p:txBody>
      </p:sp>
      <p:sp>
        <p:nvSpPr>
          <p:cNvPr id="6" name="Foliennummernplatzhalter 5"/>
          <p:cNvSpPr>
            <a:spLocks noGrp="1"/>
          </p:cNvSpPr>
          <p:nvPr>
            <p:ph type="sldNum" sz="quarter" idx="12"/>
          </p:nvPr>
        </p:nvSpPr>
        <p:spPr/>
        <p:txBody>
          <a:bodyPr/>
          <a:lstStyle/>
          <a:p>
            <a:fld id="{7A598EF2-3FE4-4244-93B5-BDDBC036C6E0}" type="slidenum">
              <a:rPr lang="en-US" smtClean="0"/>
              <a:t>20</a:t>
            </a:fld>
            <a:endParaRPr lang="en-US"/>
          </a:p>
        </p:txBody>
      </p:sp>
    </p:spTree>
    <p:extLst>
      <p:ext uri="{BB962C8B-B14F-4D97-AF65-F5344CB8AC3E}">
        <p14:creationId xmlns:p14="http://schemas.microsoft.com/office/powerpoint/2010/main" val="37385279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3584" indent="-183584" defTabSz="944233">
              <a:buFont typeface="Arial" pitchFamily="34" charset="0"/>
              <a:buChar char="•"/>
              <a:tabLst>
                <a:tab pos="183601" algn="l"/>
              </a:tabLst>
            </a:pPr>
            <a:r>
              <a:rPr lang="de-DE" b="0" kern="1200" dirty="0">
                <a:solidFill>
                  <a:schemeClr val="tx1"/>
                </a:solidFill>
                <a:latin typeface="Arial" pitchFamily="34" charset="0"/>
                <a:ea typeface="+mn-ea"/>
                <a:cs typeface="Arial" pitchFamily="34" charset="0"/>
              </a:rPr>
              <a:t>Gehen sie die Hauptgefährdungen und die entsprechenden acht lebenswichtigen Regeln im Überblick durch. Die Regeln sind hier in Kurzform aufgelistet.</a:t>
            </a:r>
            <a:endParaRPr lang="de-CH" b="0" kern="1200" dirty="0">
              <a:solidFill>
                <a:schemeClr val="tx1"/>
              </a:solidFill>
              <a:latin typeface="Arial" pitchFamily="34" charset="0"/>
              <a:ea typeface="+mn-ea"/>
              <a:cs typeface="Arial" pitchFamily="34" charset="0"/>
            </a:endParaRPr>
          </a:p>
          <a:p>
            <a:pPr marL="183584" indent="-183584" defTabSz="944233">
              <a:buFont typeface="Arial" pitchFamily="34" charset="0"/>
              <a:buChar char="•"/>
              <a:tabLst>
                <a:tab pos="183601" algn="l"/>
              </a:tabLst>
            </a:pPr>
            <a:r>
              <a:rPr lang="de-DE" b="0" kern="1200" dirty="0">
                <a:solidFill>
                  <a:schemeClr val="tx1"/>
                </a:solidFill>
                <a:latin typeface="Arial" pitchFamily="34" charset="0"/>
                <a:ea typeface="+mn-ea"/>
                <a:cs typeface="Arial" pitchFamily="34" charset="0"/>
              </a:rPr>
              <a:t>Weisen Sie darauf hin, dass Sie die lückenlose Kenntnis der acht lebenswichtigen Regeln von jedem Mitarbeitenden verlangen.</a:t>
            </a:r>
            <a:endParaRPr lang="de-CH" b="0" kern="1200" dirty="0">
              <a:solidFill>
                <a:schemeClr val="tx1"/>
              </a:solidFill>
              <a:latin typeface="Arial" pitchFamily="34" charset="0"/>
              <a:ea typeface="+mn-ea"/>
              <a:cs typeface="Arial" pitchFamily="34" charset="0"/>
            </a:endParaRPr>
          </a:p>
          <a:p>
            <a:pPr marL="183584" indent="-183584" defTabSz="944233">
              <a:buFont typeface="Arial" pitchFamily="34" charset="0"/>
              <a:buChar char="•"/>
              <a:tabLst>
                <a:tab pos="183601" algn="l"/>
              </a:tabLst>
            </a:pPr>
            <a:r>
              <a:rPr lang="de-DE" b="0" kern="1200" dirty="0">
                <a:solidFill>
                  <a:schemeClr val="tx1"/>
                </a:solidFill>
                <a:latin typeface="Arial" pitchFamily="34" charset="0"/>
                <a:ea typeface="+mn-ea"/>
                <a:cs typeface="Arial" pitchFamily="34" charset="0"/>
              </a:rPr>
              <a:t>Man muss nicht alles auf einmal können – deshalb gibt es Merkhilfen der Suva, die unterstützen</a:t>
            </a:r>
            <a:r>
              <a:rPr lang="de-DE" dirty="0"/>
              <a:t>. Führen Sie über zur nächsten Folie.</a:t>
            </a:r>
            <a:endParaRPr lang="de-CH" dirty="0"/>
          </a:p>
        </p:txBody>
      </p:sp>
      <p:sp>
        <p:nvSpPr>
          <p:cNvPr id="4" name="Kopfzeilenplatzhalter 3"/>
          <p:cNvSpPr>
            <a:spLocks noGrp="1"/>
          </p:cNvSpPr>
          <p:nvPr>
            <p:ph type="hdr" sz="quarter" idx="10"/>
          </p:nvPr>
        </p:nvSpPr>
        <p:spPr/>
        <p:txBody>
          <a:bodyPr/>
          <a:lstStyle/>
          <a:p>
            <a:r>
              <a:rPr lang="en-US"/>
              <a:t>Sichere Instandhaltung</a:t>
            </a:r>
            <a:endParaRPr lang="en-US" dirty="0"/>
          </a:p>
        </p:txBody>
      </p:sp>
      <p:sp>
        <p:nvSpPr>
          <p:cNvPr id="5" name="Fußzeilenplatzhalter 4"/>
          <p:cNvSpPr>
            <a:spLocks noGrp="1"/>
          </p:cNvSpPr>
          <p:nvPr>
            <p:ph type="ftr" sz="quarter" idx="11"/>
          </p:nvPr>
        </p:nvSpPr>
        <p:spPr/>
        <p:txBody>
          <a:bodyPr/>
          <a:lstStyle/>
          <a:p>
            <a:r>
              <a:rPr lang="en-US"/>
              <a:t>Suva / ALH Urs Haberstich</a:t>
            </a:r>
            <a:endParaRPr lang="en-US" dirty="0"/>
          </a:p>
        </p:txBody>
      </p:sp>
      <p:sp>
        <p:nvSpPr>
          <p:cNvPr id="6" name="Foliennummernplatzhalter 5"/>
          <p:cNvSpPr>
            <a:spLocks noGrp="1"/>
          </p:cNvSpPr>
          <p:nvPr>
            <p:ph type="sldNum" sz="quarter" idx="12"/>
          </p:nvPr>
        </p:nvSpPr>
        <p:spPr/>
        <p:txBody>
          <a:bodyPr/>
          <a:lstStyle/>
          <a:p>
            <a:fld id="{7A598EF2-3FE4-4244-93B5-BDDBC036C6E0}" type="slidenum">
              <a:rPr lang="en-US" smtClean="0"/>
              <a:t>22</a:t>
            </a:fld>
            <a:endParaRPr lang="en-US"/>
          </a:p>
        </p:txBody>
      </p:sp>
    </p:spTree>
    <p:extLst>
      <p:ext uri="{BB962C8B-B14F-4D97-AF65-F5344CB8AC3E}">
        <p14:creationId xmlns:p14="http://schemas.microsoft.com/office/powerpoint/2010/main" val="25988725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3584" indent="-183584" defTabSz="944233">
              <a:buFont typeface="Arial" pitchFamily="34" charset="0"/>
              <a:buChar char="•"/>
              <a:tabLst>
                <a:tab pos="183601" algn="l"/>
              </a:tabLst>
            </a:pPr>
            <a:r>
              <a:rPr lang="de-DE" b="0" kern="1200" dirty="0">
                <a:solidFill>
                  <a:schemeClr val="tx1"/>
                </a:solidFill>
                <a:latin typeface="Arial" pitchFamily="34" charset="0"/>
                <a:ea typeface="+mn-ea"/>
                <a:cs typeface="Arial" pitchFamily="34" charset="0"/>
              </a:rPr>
              <a:t>Verteilen Sie die Broschüre oder sorgen Sie dafür, dass den Schulungsteilnehmenden in den nächsten Tagen ein Exemplar ausgehändigt wird.</a:t>
            </a:r>
            <a:endParaRPr lang="de-CH" b="0" kern="1200" dirty="0">
              <a:solidFill>
                <a:schemeClr val="tx1"/>
              </a:solidFill>
              <a:latin typeface="Arial" pitchFamily="34" charset="0"/>
              <a:ea typeface="+mn-ea"/>
              <a:cs typeface="Arial" pitchFamily="34" charset="0"/>
            </a:endParaRPr>
          </a:p>
          <a:p>
            <a:pPr marL="183584" indent="-183584" defTabSz="944233">
              <a:buFont typeface="Arial" pitchFamily="34" charset="0"/>
              <a:buChar char="•"/>
              <a:tabLst>
                <a:tab pos="183601" algn="l"/>
              </a:tabLst>
            </a:pPr>
            <a:r>
              <a:rPr lang="de-DE" b="0" kern="1200" dirty="0">
                <a:solidFill>
                  <a:schemeClr val="tx1"/>
                </a:solidFill>
                <a:latin typeface="Arial" pitchFamily="34" charset="0"/>
                <a:ea typeface="+mn-ea"/>
                <a:cs typeface="Arial" pitchFamily="34" charset="0"/>
              </a:rPr>
              <a:t>Weisen Sie nochmals darauf hin, wie wichtig die lückenlose Kenntnis und Anwendung der acht lebenswichtigen Regeln ist.</a:t>
            </a:r>
            <a:endParaRPr lang="de-CH" b="0" kern="1200" dirty="0">
              <a:solidFill>
                <a:schemeClr val="tx1"/>
              </a:solidFill>
              <a:latin typeface="Arial" pitchFamily="34" charset="0"/>
              <a:ea typeface="+mn-ea"/>
              <a:cs typeface="Arial" pitchFamily="34" charset="0"/>
            </a:endParaRPr>
          </a:p>
          <a:p>
            <a:pPr marL="183584" indent="-183584" defTabSz="944233">
              <a:buFont typeface="Arial" pitchFamily="34" charset="0"/>
              <a:buChar char="•"/>
              <a:tabLst>
                <a:tab pos="183601" algn="l"/>
              </a:tabLst>
            </a:pPr>
            <a:r>
              <a:rPr lang="de-DE" b="0" kern="1200" dirty="0">
                <a:solidFill>
                  <a:schemeClr val="tx1"/>
                </a:solidFill>
                <a:latin typeface="Arial" pitchFamily="34" charset="0"/>
                <a:ea typeface="+mn-ea"/>
                <a:cs typeface="Arial" pitchFamily="34" charset="0"/>
              </a:rPr>
              <a:t>Gehen Sie auf die «Instruktionshilfe» speziell ein: Diese ist für Vorgesetzte konzipiert, die das Wissen ihrer Mitarbeitenden mit einer Kurzinstruktion </a:t>
            </a:r>
            <a:r>
              <a:rPr lang="de-CH" b="0" kern="1200" dirty="0">
                <a:solidFill>
                  <a:schemeClr val="tx1"/>
                </a:solidFill>
                <a:latin typeface="Arial" pitchFamily="34" charset="0"/>
                <a:ea typeface="+mn-ea"/>
                <a:cs typeface="Arial" pitchFamily="34" charset="0"/>
              </a:rPr>
              <a:t>regelmässig</a:t>
            </a:r>
            <a:r>
              <a:rPr lang="de-DE" b="0" kern="1200" dirty="0">
                <a:solidFill>
                  <a:schemeClr val="tx1"/>
                </a:solidFill>
                <a:latin typeface="Arial" pitchFamily="34" charset="0"/>
                <a:ea typeface="+mn-ea"/>
                <a:cs typeface="Arial" pitchFamily="34" charset="0"/>
              </a:rPr>
              <a:t> am Arbeitsplatz auffrischen.</a:t>
            </a:r>
            <a:endParaRPr lang="de-CH" b="0" kern="1200" dirty="0">
              <a:solidFill>
                <a:schemeClr val="tx1"/>
              </a:solidFill>
              <a:latin typeface="Arial" pitchFamily="34" charset="0"/>
              <a:ea typeface="+mn-ea"/>
              <a:cs typeface="Arial" pitchFamily="34" charset="0"/>
            </a:endParaRPr>
          </a:p>
        </p:txBody>
      </p:sp>
      <p:sp>
        <p:nvSpPr>
          <p:cNvPr id="4" name="Kopfzeilenplatzhalter 3"/>
          <p:cNvSpPr>
            <a:spLocks noGrp="1"/>
          </p:cNvSpPr>
          <p:nvPr>
            <p:ph type="hdr" sz="quarter" idx="10"/>
          </p:nvPr>
        </p:nvSpPr>
        <p:spPr/>
        <p:txBody>
          <a:bodyPr/>
          <a:lstStyle/>
          <a:p>
            <a:r>
              <a:rPr lang="en-US"/>
              <a:t>Sichere Instandhaltung</a:t>
            </a:r>
            <a:endParaRPr lang="en-US" dirty="0"/>
          </a:p>
        </p:txBody>
      </p:sp>
      <p:sp>
        <p:nvSpPr>
          <p:cNvPr id="5" name="Fußzeilenplatzhalter 4"/>
          <p:cNvSpPr>
            <a:spLocks noGrp="1"/>
          </p:cNvSpPr>
          <p:nvPr>
            <p:ph type="ftr" sz="quarter" idx="11"/>
          </p:nvPr>
        </p:nvSpPr>
        <p:spPr/>
        <p:txBody>
          <a:bodyPr/>
          <a:lstStyle/>
          <a:p>
            <a:r>
              <a:rPr lang="en-US"/>
              <a:t>Suva / ALH Urs Haberstich</a:t>
            </a:r>
            <a:endParaRPr lang="en-US" dirty="0"/>
          </a:p>
        </p:txBody>
      </p:sp>
      <p:sp>
        <p:nvSpPr>
          <p:cNvPr id="6" name="Foliennummernplatzhalter 5"/>
          <p:cNvSpPr>
            <a:spLocks noGrp="1"/>
          </p:cNvSpPr>
          <p:nvPr>
            <p:ph type="sldNum" sz="quarter" idx="12"/>
          </p:nvPr>
        </p:nvSpPr>
        <p:spPr/>
        <p:txBody>
          <a:bodyPr/>
          <a:lstStyle/>
          <a:p>
            <a:fld id="{7A598EF2-3FE4-4244-93B5-BDDBC036C6E0}" type="slidenum">
              <a:rPr lang="en-US" smtClean="0"/>
              <a:t>23</a:t>
            </a:fld>
            <a:endParaRPr lang="en-US"/>
          </a:p>
        </p:txBody>
      </p:sp>
    </p:spTree>
    <p:extLst>
      <p:ext uri="{BB962C8B-B14F-4D97-AF65-F5344CB8AC3E}">
        <p14:creationId xmlns:p14="http://schemas.microsoft.com/office/powerpoint/2010/main" val="3228819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3584" indent="-183584" defTabSz="944233">
              <a:buFont typeface="Arial" pitchFamily="34" charset="0"/>
              <a:buChar char="•"/>
              <a:tabLst>
                <a:tab pos="183601" algn="l"/>
              </a:tabLst>
            </a:pPr>
            <a:r>
              <a:rPr lang="de-DE" b="0" kern="1200" dirty="0">
                <a:solidFill>
                  <a:schemeClr val="tx1"/>
                </a:solidFill>
                <a:latin typeface="Arial" pitchFamily="34" charset="0"/>
                <a:ea typeface="+mn-ea"/>
                <a:cs typeface="Arial" pitchFamily="34" charset="0"/>
              </a:rPr>
              <a:t>Denken Sie daran: Es ist Chef-Sache, die Einhaltung der Regeln zu kontrollieren.</a:t>
            </a:r>
            <a:endParaRPr lang="de-CH" b="0" kern="1200" dirty="0">
              <a:solidFill>
                <a:schemeClr val="tx1"/>
              </a:solidFill>
              <a:latin typeface="Arial" pitchFamily="34" charset="0"/>
              <a:ea typeface="+mn-ea"/>
              <a:cs typeface="Arial" pitchFamily="34" charset="0"/>
            </a:endParaRPr>
          </a:p>
          <a:p>
            <a:pPr marL="183584" indent="-183584" defTabSz="944233">
              <a:buFont typeface="Arial" pitchFamily="34" charset="0"/>
              <a:buChar char="•"/>
              <a:tabLst>
                <a:tab pos="183601" algn="l"/>
              </a:tabLst>
            </a:pPr>
            <a:r>
              <a:rPr lang="de-DE" b="0" kern="1200" dirty="0">
                <a:solidFill>
                  <a:schemeClr val="tx1"/>
                </a:solidFill>
                <a:latin typeface="Arial" pitchFamily="34" charset="0"/>
                <a:ea typeface="+mn-ea"/>
                <a:cs typeface="Arial" pitchFamily="34" charset="0"/>
              </a:rPr>
              <a:t>Deshalb: Weisen Sie Ihre Mitarbeitenden eindringlich darauf hin, dass es kein Wenn und Aber gibt.</a:t>
            </a:r>
            <a:endParaRPr lang="de-CH" b="0" kern="1200" dirty="0">
              <a:solidFill>
                <a:schemeClr val="tx1"/>
              </a:solidFill>
              <a:latin typeface="Arial" pitchFamily="34" charset="0"/>
              <a:ea typeface="+mn-ea"/>
              <a:cs typeface="Arial" pitchFamily="34" charset="0"/>
            </a:endParaRPr>
          </a:p>
          <a:p>
            <a:pPr marL="183584" indent="-183584" defTabSz="944233">
              <a:buFont typeface="Arial" pitchFamily="34" charset="0"/>
              <a:buChar char="•"/>
              <a:tabLst>
                <a:tab pos="183601" algn="l"/>
              </a:tabLst>
            </a:pPr>
            <a:r>
              <a:rPr lang="de-DE" b="0" kern="1200" dirty="0">
                <a:solidFill>
                  <a:schemeClr val="tx1"/>
                </a:solidFill>
                <a:latin typeface="Arial" pitchFamily="34" charset="0"/>
                <a:ea typeface="+mn-ea"/>
                <a:cs typeface="Arial" pitchFamily="34" charset="0"/>
              </a:rPr>
              <a:t>Die </a:t>
            </a:r>
            <a:r>
              <a:rPr lang="de-DE" dirty="0"/>
              <a:t>folgenden Regeln müssen immer angewendet und eingehalten werden.</a:t>
            </a:r>
            <a:endParaRPr lang="de-CH" dirty="0"/>
          </a:p>
        </p:txBody>
      </p:sp>
      <p:sp>
        <p:nvSpPr>
          <p:cNvPr id="4" name="Kopfzeilenplatzhalter 3"/>
          <p:cNvSpPr>
            <a:spLocks noGrp="1"/>
          </p:cNvSpPr>
          <p:nvPr>
            <p:ph type="hdr" sz="quarter" idx="10"/>
          </p:nvPr>
        </p:nvSpPr>
        <p:spPr/>
        <p:txBody>
          <a:bodyPr/>
          <a:lstStyle/>
          <a:p>
            <a:r>
              <a:rPr lang="en-US"/>
              <a:t>Sichere Instandhaltung</a:t>
            </a:r>
            <a:endParaRPr lang="en-US" dirty="0"/>
          </a:p>
        </p:txBody>
      </p:sp>
      <p:sp>
        <p:nvSpPr>
          <p:cNvPr id="5" name="Fußzeilenplatzhalter 4"/>
          <p:cNvSpPr>
            <a:spLocks noGrp="1"/>
          </p:cNvSpPr>
          <p:nvPr>
            <p:ph type="ftr" sz="quarter" idx="11"/>
          </p:nvPr>
        </p:nvSpPr>
        <p:spPr/>
        <p:txBody>
          <a:bodyPr/>
          <a:lstStyle/>
          <a:p>
            <a:r>
              <a:rPr lang="en-US"/>
              <a:t>Suva / ALH Urs Haberstich</a:t>
            </a:r>
            <a:endParaRPr lang="en-US" dirty="0"/>
          </a:p>
        </p:txBody>
      </p:sp>
      <p:sp>
        <p:nvSpPr>
          <p:cNvPr id="6" name="Foliennummernplatzhalter 5"/>
          <p:cNvSpPr>
            <a:spLocks noGrp="1"/>
          </p:cNvSpPr>
          <p:nvPr>
            <p:ph type="sldNum" sz="quarter" idx="12"/>
          </p:nvPr>
        </p:nvSpPr>
        <p:spPr/>
        <p:txBody>
          <a:bodyPr/>
          <a:lstStyle/>
          <a:p>
            <a:fld id="{7A598EF2-3FE4-4244-93B5-BDDBC036C6E0}" type="slidenum">
              <a:rPr lang="en-US" smtClean="0"/>
              <a:t>24</a:t>
            </a:fld>
            <a:endParaRPr lang="en-US"/>
          </a:p>
        </p:txBody>
      </p:sp>
    </p:spTree>
    <p:extLst>
      <p:ext uri="{BB962C8B-B14F-4D97-AF65-F5344CB8AC3E}">
        <p14:creationId xmlns:p14="http://schemas.microsoft.com/office/powerpoint/2010/main" val="42493427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Was heisst das genau? Verweisen Sie auf die nächste Folie.</a:t>
            </a:r>
          </a:p>
        </p:txBody>
      </p:sp>
      <p:sp>
        <p:nvSpPr>
          <p:cNvPr id="4" name="Kopfzeilenplatzhalter 3"/>
          <p:cNvSpPr>
            <a:spLocks noGrp="1"/>
          </p:cNvSpPr>
          <p:nvPr>
            <p:ph type="hdr" sz="quarter" idx="10"/>
          </p:nvPr>
        </p:nvSpPr>
        <p:spPr/>
        <p:txBody>
          <a:bodyPr/>
          <a:lstStyle/>
          <a:p>
            <a:r>
              <a:rPr lang="en-US"/>
              <a:t>Sichere Instandhaltung</a:t>
            </a:r>
            <a:endParaRPr lang="en-US" dirty="0"/>
          </a:p>
        </p:txBody>
      </p:sp>
      <p:sp>
        <p:nvSpPr>
          <p:cNvPr id="5" name="Fußzeilenplatzhalter 4"/>
          <p:cNvSpPr>
            <a:spLocks noGrp="1"/>
          </p:cNvSpPr>
          <p:nvPr>
            <p:ph type="ftr" sz="quarter" idx="11"/>
          </p:nvPr>
        </p:nvSpPr>
        <p:spPr/>
        <p:txBody>
          <a:bodyPr/>
          <a:lstStyle/>
          <a:p>
            <a:r>
              <a:rPr lang="en-US"/>
              <a:t>Suva / ALH Urs Haberstich</a:t>
            </a:r>
            <a:endParaRPr lang="en-US" dirty="0"/>
          </a:p>
        </p:txBody>
      </p:sp>
      <p:sp>
        <p:nvSpPr>
          <p:cNvPr id="6" name="Foliennummernplatzhalter 5"/>
          <p:cNvSpPr>
            <a:spLocks noGrp="1"/>
          </p:cNvSpPr>
          <p:nvPr>
            <p:ph type="sldNum" sz="quarter" idx="12"/>
          </p:nvPr>
        </p:nvSpPr>
        <p:spPr/>
        <p:txBody>
          <a:bodyPr/>
          <a:lstStyle/>
          <a:p>
            <a:fld id="{7A598EF2-3FE4-4244-93B5-BDDBC036C6E0}" type="slidenum">
              <a:rPr lang="en-US" smtClean="0"/>
              <a:t>25</a:t>
            </a:fld>
            <a:endParaRPr lang="en-US"/>
          </a:p>
        </p:txBody>
      </p:sp>
    </p:spTree>
    <p:extLst>
      <p:ext uri="{BB962C8B-B14F-4D97-AF65-F5344CB8AC3E}">
        <p14:creationId xmlns:p14="http://schemas.microsoft.com/office/powerpoint/2010/main" val="34886220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3584" indent="-183584" defTabSz="944233">
              <a:buFont typeface="Arial" pitchFamily="34" charset="0"/>
              <a:buChar char="•"/>
              <a:tabLst>
                <a:tab pos="183601" algn="l"/>
              </a:tabLst>
            </a:pPr>
            <a:r>
              <a:rPr lang="de-DE" b="0" kern="1200" dirty="0">
                <a:solidFill>
                  <a:schemeClr val="tx1"/>
                </a:solidFill>
                <a:latin typeface="Arial" pitchFamily="34" charset="0"/>
                <a:ea typeface="+mn-ea"/>
                <a:cs typeface="Arial" pitchFamily="34" charset="0"/>
              </a:rPr>
              <a:t>Damit die sichere Instandhaltung gelingen kann, braucht es den Beitrag von allen.</a:t>
            </a:r>
            <a:endParaRPr lang="de-CH" b="0" kern="1200" dirty="0">
              <a:solidFill>
                <a:schemeClr val="tx1"/>
              </a:solidFill>
              <a:latin typeface="Arial" pitchFamily="34" charset="0"/>
              <a:ea typeface="+mn-ea"/>
              <a:cs typeface="Arial" pitchFamily="34" charset="0"/>
            </a:endParaRPr>
          </a:p>
          <a:p>
            <a:pPr marL="183584" indent="-183584" defTabSz="944233">
              <a:buFont typeface="Arial" pitchFamily="34" charset="0"/>
              <a:buChar char="•"/>
              <a:tabLst>
                <a:tab pos="183601" algn="l"/>
              </a:tabLst>
            </a:pPr>
            <a:r>
              <a:rPr lang="de-DE" b="0" kern="1200" dirty="0">
                <a:solidFill>
                  <a:schemeClr val="tx1"/>
                </a:solidFill>
                <a:latin typeface="Arial" pitchFamily="34" charset="0"/>
                <a:ea typeface="+mn-ea"/>
                <a:cs typeface="Arial" pitchFamily="34" charset="0"/>
              </a:rPr>
              <a:t>Egal auf welcher Stufe, egal mit welchen Verantwortlichkeiten.</a:t>
            </a:r>
            <a:endParaRPr lang="de-CH" b="0" kern="1200" dirty="0">
              <a:solidFill>
                <a:schemeClr val="tx1"/>
              </a:solidFill>
              <a:latin typeface="Arial" pitchFamily="34" charset="0"/>
              <a:ea typeface="+mn-ea"/>
              <a:cs typeface="Arial" pitchFamily="34" charset="0"/>
            </a:endParaRPr>
          </a:p>
          <a:p>
            <a:pPr marL="183584" indent="-183584" defTabSz="944233">
              <a:buFont typeface="Arial" pitchFamily="34" charset="0"/>
              <a:buChar char="•"/>
              <a:tabLst>
                <a:tab pos="183601" algn="l"/>
              </a:tabLst>
            </a:pPr>
            <a:r>
              <a:rPr lang="de-DE" b="0" kern="1200" dirty="0">
                <a:solidFill>
                  <a:schemeClr val="tx1"/>
                </a:solidFill>
                <a:latin typeface="Arial" pitchFamily="34" charset="0"/>
                <a:ea typeface="+mn-ea"/>
                <a:cs typeface="Arial" pitchFamily="34" charset="0"/>
              </a:rPr>
              <a:t>Alle </a:t>
            </a:r>
            <a:r>
              <a:rPr lang="de-DE" dirty="0">
                <a:latin typeface="Arial" pitchFamily="34" charset="0"/>
                <a:cs typeface="Arial" pitchFamily="34" charset="0"/>
              </a:rPr>
              <a:t>tragen Verantwortung, jeder muss achtsam sein.</a:t>
            </a:r>
            <a:endParaRPr lang="de-CH" dirty="0">
              <a:latin typeface="Arial" pitchFamily="34" charset="0"/>
              <a:cs typeface="Arial" pitchFamily="34" charset="0"/>
            </a:endParaRPr>
          </a:p>
          <a:p>
            <a:pPr>
              <a:buNone/>
            </a:pPr>
            <a:r>
              <a:rPr lang="de-DE" b="1" dirty="0">
                <a:latin typeface="Arial" pitchFamily="34" charset="0"/>
                <a:cs typeface="Arial" pitchFamily="34" charset="0"/>
              </a:rPr>
              <a:t> </a:t>
            </a:r>
            <a:endParaRPr lang="de-CH" dirty="0">
              <a:latin typeface="Arial" pitchFamily="34" charset="0"/>
              <a:cs typeface="Arial" pitchFamily="34" charset="0"/>
            </a:endParaRPr>
          </a:p>
          <a:p>
            <a:pPr>
              <a:buNone/>
            </a:pPr>
            <a:r>
              <a:rPr lang="de-CH" dirty="0">
                <a:latin typeface="Arial" pitchFamily="34" charset="0"/>
                <a:cs typeface="Arial" pitchFamily="34" charset="0"/>
              </a:rPr>
              <a:t>Aufbau der Regeln:</a:t>
            </a:r>
          </a:p>
          <a:p>
            <a:pPr>
              <a:buNone/>
            </a:pPr>
            <a:r>
              <a:rPr lang="de-CH" dirty="0">
                <a:latin typeface="Arial" pitchFamily="34" charset="0"/>
                <a:cs typeface="Arial" pitchFamily="34" charset="0"/>
                <a:sym typeface="Wingdings"/>
              </a:rPr>
              <a:t></a:t>
            </a:r>
            <a:r>
              <a:rPr lang="de-CH" dirty="0">
                <a:latin typeface="Arial" pitchFamily="34" charset="0"/>
                <a:cs typeface="Arial" pitchFamily="34" charset="0"/>
              </a:rPr>
              <a:t> Alle acht Regeln sind gleich aufgebaut:</a:t>
            </a:r>
          </a:p>
          <a:p>
            <a:pPr lvl="0">
              <a:buNone/>
            </a:pPr>
            <a:r>
              <a:rPr lang="de-CH" dirty="0">
                <a:latin typeface="Arial" pitchFamily="34" charset="0"/>
                <a:cs typeface="Arial" pitchFamily="34" charset="0"/>
              </a:rPr>
              <a:t>1. Kurzform</a:t>
            </a:r>
          </a:p>
          <a:p>
            <a:pPr lvl="0">
              <a:buNone/>
            </a:pPr>
            <a:r>
              <a:rPr lang="de-CH" dirty="0">
                <a:latin typeface="Arial" pitchFamily="34" charset="0"/>
                <a:cs typeface="Arial" pitchFamily="34" charset="0"/>
              </a:rPr>
              <a:t>2. Allgemeine Regel (Grundbotschaft/Anweisung)</a:t>
            </a:r>
          </a:p>
          <a:p>
            <a:pPr lvl="0">
              <a:buNone/>
            </a:pPr>
            <a:r>
              <a:rPr lang="de-CH" dirty="0">
                <a:latin typeface="Arial" pitchFamily="34" charset="0"/>
                <a:cs typeface="Arial" pitchFamily="34" charset="0"/>
              </a:rPr>
              <a:t>3. Regel für den Mitarbeiter</a:t>
            </a:r>
          </a:p>
          <a:p>
            <a:pPr lvl="0">
              <a:buNone/>
            </a:pPr>
            <a:r>
              <a:rPr lang="de-CH" dirty="0">
                <a:latin typeface="Arial" pitchFamily="34" charset="0"/>
                <a:cs typeface="Arial" pitchFamily="34" charset="0"/>
              </a:rPr>
              <a:t>4. Regel für den Vorgesetzten</a:t>
            </a:r>
          </a:p>
          <a:p>
            <a:pPr>
              <a:buNone/>
            </a:pPr>
            <a:r>
              <a:rPr lang="de-DE" b="1" dirty="0">
                <a:latin typeface="Arial" pitchFamily="34" charset="0"/>
                <a:cs typeface="Arial" pitchFamily="34" charset="0"/>
              </a:rPr>
              <a:t> </a:t>
            </a:r>
            <a:endParaRPr lang="de-DE" dirty="0">
              <a:latin typeface="Arial" pitchFamily="34" charset="0"/>
              <a:ea typeface="+mn-ea"/>
              <a:cs typeface="Arial" pitchFamily="34" charset="0"/>
            </a:endParaRPr>
          </a:p>
          <a:p>
            <a:pPr defTabSz="944233">
              <a:tabLst>
                <a:tab pos="183601" algn="l"/>
              </a:tabLst>
              <a:defRPr/>
            </a:pPr>
            <a:r>
              <a:rPr lang="de-DE" b="0" kern="1200" dirty="0">
                <a:solidFill>
                  <a:schemeClr val="tx1"/>
                </a:solidFill>
                <a:latin typeface="Arial" pitchFamily="34" charset="0"/>
                <a:ea typeface="+mn-ea"/>
                <a:cs typeface="Arial" pitchFamily="34" charset="0"/>
              </a:rPr>
              <a:t>Weitere Informationen zu den einzelnen Regeln finden Sie in der </a:t>
            </a:r>
            <a:r>
              <a:rPr lang="de-CH" b="0" kern="1200" dirty="0">
                <a:solidFill>
                  <a:schemeClr val="tx1"/>
                </a:solidFill>
                <a:latin typeface="Arial" pitchFamily="34" charset="0"/>
                <a:ea typeface="+mn-ea"/>
                <a:cs typeface="Arial" pitchFamily="34" charset="0"/>
              </a:rPr>
              <a:t>Instruktionshilfe</a:t>
            </a:r>
            <a:r>
              <a:rPr lang="de-CH" b="0" kern="1200" baseline="0" dirty="0">
                <a:solidFill>
                  <a:schemeClr val="tx1"/>
                </a:solidFill>
                <a:latin typeface="Arial" pitchFamily="34" charset="0"/>
                <a:ea typeface="+mn-ea"/>
                <a:cs typeface="Arial" pitchFamily="34" charset="0"/>
              </a:rPr>
              <a:t> </a:t>
            </a:r>
            <a:r>
              <a:rPr lang="de-DE" b="0" kern="1200" dirty="0">
                <a:solidFill>
                  <a:schemeClr val="tx1"/>
                </a:solidFill>
                <a:latin typeface="Arial" pitchFamily="34" charset="0"/>
                <a:ea typeface="+mn-ea"/>
                <a:cs typeface="Arial" pitchFamily="34" charset="0"/>
              </a:rPr>
              <a:t> «</a:t>
            </a:r>
            <a:r>
              <a:rPr lang="de-CH" b="0" kern="1200" dirty="0">
                <a:solidFill>
                  <a:schemeClr val="tx1"/>
                </a:solidFill>
                <a:latin typeface="Arial" pitchFamily="34" charset="0"/>
                <a:ea typeface="+mn-ea"/>
                <a:cs typeface="Arial" pitchFamily="34" charset="0"/>
              </a:rPr>
              <a:t>Acht lebenswichtige</a:t>
            </a:r>
            <a:r>
              <a:rPr lang="de-DE" b="0" kern="1200" dirty="0">
                <a:solidFill>
                  <a:schemeClr val="tx1"/>
                </a:solidFill>
                <a:latin typeface="Arial" pitchFamily="34" charset="0"/>
                <a:ea typeface="+mn-ea"/>
                <a:cs typeface="Arial" pitchFamily="34" charset="0"/>
              </a:rPr>
              <a:t> </a:t>
            </a:r>
            <a:r>
              <a:rPr lang="de-CH" b="0" kern="1200" dirty="0">
                <a:solidFill>
                  <a:schemeClr val="tx1"/>
                </a:solidFill>
                <a:latin typeface="Arial" pitchFamily="34" charset="0"/>
                <a:ea typeface="+mn-ea"/>
                <a:cs typeface="Arial" pitchFamily="34" charset="0"/>
              </a:rPr>
              <a:t>Regeln für die Instandhaltung», Suva-Bestellnummer 88813.d.</a:t>
            </a:r>
          </a:p>
        </p:txBody>
      </p:sp>
      <p:sp>
        <p:nvSpPr>
          <p:cNvPr id="4" name="Kopfzeilenplatzhalter 3"/>
          <p:cNvSpPr>
            <a:spLocks noGrp="1"/>
          </p:cNvSpPr>
          <p:nvPr>
            <p:ph type="hdr" sz="quarter" idx="10"/>
          </p:nvPr>
        </p:nvSpPr>
        <p:spPr/>
        <p:txBody>
          <a:bodyPr/>
          <a:lstStyle/>
          <a:p>
            <a:r>
              <a:rPr lang="en-US"/>
              <a:t>Sichere Instandhaltung</a:t>
            </a:r>
            <a:endParaRPr lang="en-US" dirty="0"/>
          </a:p>
        </p:txBody>
      </p:sp>
      <p:sp>
        <p:nvSpPr>
          <p:cNvPr id="5" name="Fußzeilenplatzhalter 4"/>
          <p:cNvSpPr>
            <a:spLocks noGrp="1"/>
          </p:cNvSpPr>
          <p:nvPr>
            <p:ph type="ftr" sz="quarter" idx="11"/>
          </p:nvPr>
        </p:nvSpPr>
        <p:spPr/>
        <p:txBody>
          <a:bodyPr/>
          <a:lstStyle/>
          <a:p>
            <a:r>
              <a:rPr lang="en-US"/>
              <a:t>Suva / ALH Urs Haberstich</a:t>
            </a:r>
            <a:endParaRPr lang="en-US" dirty="0"/>
          </a:p>
        </p:txBody>
      </p:sp>
      <p:sp>
        <p:nvSpPr>
          <p:cNvPr id="6" name="Foliennummernplatzhalter 5"/>
          <p:cNvSpPr>
            <a:spLocks noGrp="1"/>
          </p:cNvSpPr>
          <p:nvPr>
            <p:ph type="sldNum" sz="quarter" idx="12"/>
          </p:nvPr>
        </p:nvSpPr>
        <p:spPr/>
        <p:txBody>
          <a:bodyPr/>
          <a:lstStyle/>
          <a:p>
            <a:fld id="{7A598EF2-3FE4-4244-93B5-BDDBC036C6E0}" type="slidenum">
              <a:rPr lang="en-US" smtClean="0"/>
              <a:t>26</a:t>
            </a:fld>
            <a:endParaRPr lang="en-US"/>
          </a:p>
        </p:txBody>
      </p:sp>
    </p:spTree>
    <p:extLst>
      <p:ext uri="{BB962C8B-B14F-4D97-AF65-F5344CB8AC3E}">
        <p14:creationId xmlns:p14="http://schemas.microsoft.com/office/powerpoint/2010/main" val="19179396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3584" indent="-183584" defTabSz="944233">
              <a:buFont typeface="Arial" pitchFamily="34" charset="0"/>
              <a:buChar char="•"/>
              <a:tabLst>
                <a:tab pos="183601" algn="l"/>
              </a:tabLst>
              <a:defRPr/>
            </a:pPr>
            <a:r>
              <a:rPr lang="de-CH" b="0" kern="1200" dirty="0">
                <a:solidFill>
                  <a:schemeClr val="tx1"/>
                </a:solidFill>
                <a:latin typeface="Arial" pitchFamily="34" charset="0"/>
                <a:ea typeface="+mn-ea"/>
                <a:cs typeface="Arial" pitchFamily="34" charset="0"/>
              </a:rPr>
              <a:t>Als Vorgesetzter erstelle ich ein Sicherheitskonzept und schaffe damit die Voraussetzungen für sichere</a:t>
            </a:r>
            <a:r>
              <a:rPr lang="de-DE" b="0" kern="1200" dirty="0">
                <a:solidFill>
                  <a:schemeClr val="tx1"/>
                </a:solidFill>
                <a:latin typeface="Arial" pitchFamily="34" charset="0"/>
                <a:ea typeface="+mn-ea"/>
                <a:cs typeface="Arial" pitchFamily="34" charset="0"/>
              </a:rPr>
              <a:t> </a:t>
            </a:r>
            <a:r>
              <a:rPr lang="de-CH" b="0" kern="1200" dirty="0">
                <a:solidFill>
                  <a:schemeClr val="tx1"/>
                </a:solidFill>
                <a:latin typeface="Arial" pitchFamily="34" charset="0"/>
                <a:ea typeface="+mn-ea"/>
                <a:cs typeface="Arial" pitchFamily="34" charset="0"/>
              </a:rPr>
              <a:t>Instandhaltungsarbeiten und effiziente Arbeitsabläufe. </a:t>
            </a:r>
          </a:p>
          <a:p>
            <a:pPr marL="183584" indent="-183584" defTabSz="944233">
              <a:buFont typeface="Arial" pitchFamily="34" charset="0"/>
              <a:buChar char="•"/>
              <a:tabLst>
                <a:tab pos="183601" algn="l"/>
              </a:tabLst>
              <a:defRPr/>
            </a:pPr>
            <a:r>
              <a:rPr lang="de-CH" b="0" kern="1200" dirty="0">
                <a:solidFill>
                  <a:schemeClr val="tx1"/>
                </a:solidFill>
                <a:latin typeface="Arial" pitchFamily="34" charset="0"/>
                <a:ea typeface="+mn-ea"/>
                <a:cs typeface="Arial" pitchFamily="34" charset="0"/>
              </a:rPr>
              <a:t>Ich nutze dabei die Erfahrungen der Mitarbeitenden und ziehe diese bei der Planungsarbeit mit ein. </a:t>
            </a:r>
          </a:p>
          <a:p>
            <a:pPr marL="183584" indent="-183584" defTabSz="944233">
              <a:buFont typeface="Arial" pitchFamily="34" charset="0"/>
              <a:buChar char="•"/>
              <a:tabLst>
                <a:tab pos="183601" algn="l"/>
              </a:tabLst>
              <a:defRPr/>
            </a:pPr>
            <a:r>
              <a:rPr lang="de-CH" b="0" kern="1200" dirty="0">
                <a:solidFill>
                  <a:schemeClr val="tx1"/>
                </a:solidFill>
                <a:latin typeface="Arial" pitchFamily="34" charset="0"/>
                <a:ea typeface="+mn-ea"/>
                <a:cs typeface="Arial" pitchFamily="34" charset="0"/>
              </a:rPr>
              <a:t>Ich beachte dabei die oben aufgeführten Punkte. </a:t>
            </a:r>
          </a:p>
        </p:txBody>
      </p:sp>
      <p:sp>
        <p:nvSpPr>
          <p:cNvPr id="4" name="Kopfzeilenplatzhalter 3"/>
          <p:cNvSpPr>
            <a:spLocks noGrp="1"/>
          </p:cNvSpPr>
          <p:nvPr>
            <p:ph type="hdr" sz="quarter" idx="10"/>
          </p:nvPr>
        </p:nvSpPr>
        <p:spPr/>
        <p:txBody>
          <a:bodyPr/>
          <a:lstStyle/>
          <a:p>
            <a:r>
              <a:rPr lang="en-US"/>
              <a:t>Sichere Instandhaltung</a:t>
            </a:r>
            <a:endParaRPr lang="en-US" dirty="0"/>
          </a:p>
        </p:txBody>
      </p:sp>
      <p:sp>
        <p:nvSpPr>
          <p:cNvPr id="5" name="Fußzeilenplatzhalter 4"/>
          <p:cNvSpPr>
            <a:spLocks noGrp="1"/>
          </p:cNvSpPr>
          <p:nvPr>
            <p:ph type="ftr" sz="quarter" idx="11"/>
          </p:nvPr>
        </p:nvSpPr>
        <p:spPr/>
        <p:txBody>
          <a:bodyPr/>
          <a:lstStyle/>
          <a:p>
            <a:r>
              <a:rPr lang="en-US"/>
              <a:t>Suva / ALH Urs Haberstich</a:t>
            </a:r>
            <a:endParaRPr lang="en-US" dirty="0"/>
          </a:p>
        </p:txBody>
      </p:sp>
      <p:sp>
        <p:nvSpPr>
          <p:cNvPr id="6" name="Foliennummernplatzhalter 5"/>
          <p:cNvSpPr>
            <a:spLocks noGrp="1"/>
          </p:cNvSpPr>
          <p:nvPr>
            <p:ph type="sldNum" sz="quarter" idx="12"/>
          </p:nvPr>
        </p:nvSpPr>
        <p:spPr/>
        <p:txBody>
          <a:bodyPr/>
          <a:lstStyle/>
          <a:p>
            <a:fld id="{7A598EF2-3FE4-4244-93B5-BDDBC036C6E0}" type="slidenum">
              <a:rPr lang="en-US" smtClean="0"/>
              <a:t>27</a:t>
            </a:fld>
            <a:endParaRPr lang="en-US"/>
          </a:p>
        </p:txBody>
      </p:sp>
    </p:spTree>
    <p:extLst>
      <p:ext uri="{BB962C8B-B14F-4D97-AF65-F5344CB8AC3E}">
        <p14:creationId xmlns:p14="http://schemas.microsoft.com/office/powerpoint/2010/main" val="1751016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Wie mache ich das genau? Verweisen Sie auf die nächste Folie.</a:t>
            </a:r>
          </a:p>
        </p:txBody>
      </p:sp>
      <p:sp>
        <p:nvSpPr>
          <p:cNvPr id="4" name="Kopfzeilenplatzhalter 3"/>
          <p:cNvSpPr>
            <a:spLocks noGrp="1"/>
          </p:cNvSpPr>
          <p:nvPr>
            <p:ph type="hdr" sz="quarter" idx="10"/>
          </p:nvPr>
        </p:nvSpPr>
        <p:spPr/>
        <p:txBody>
          <a:bodyPr/>
          <a:lstStyle/>
          <a:p>
            <a:r>
              <a:rPr lang="en-US"/>
              <a:t>Sichere Instandhaltung</a:t>
            </a:r>
            <a:endParaRPr lang="en-US" dirty="0"/>
          </a:p>
        </p:txBody>
      </p:sp>
      <p:sp>
        <p:nvSpPr>
          <p:cNvPr id="5" name="Fußzeilenplatzhalter 4"/>
          <p:cNvSpPr>
            <a:spLocks noGrp="1"/>
          </p:cNvSpPr>
          <p:nvPr>
            <p:ph type="ftr" sz="quarter" idx="11"/>
          </p:nvPr>
        </p:nvSpPr>
        <p:spPr/>
        <p:txBody>
          <a:bodyPr/>
          <a:lstStyle/>
          <a:p>
            <a:r>
              <a:rPr lang="en-US"/>
              <a:t>Suva / ALH Urs Haberstich</a:t>
            </a:r>
            <a:endParaRPr lang="en-US" dirty="0"/>
          </a:p>
        </p:txBody>
      </p:sp>
      <p:sp>
        <p:nvSpPr>
          <p:cNvPr id="6" name="Foliennummernplatzhalter 5"/>
          <p:cNvSpPr>
            <a:spLocks noGrp="1"/>
          </p:cNvSpPr>
          <p:nvPr>
            <p:ph type="sldNum" sz="quarter" idx="12"/>
          </p:nvPr>
        </p:nvSpPr>
        <p:spPr/>
        <p:txBody>
          <a:bodyPr/>
          <a:lstStyle/>
          <a:p>
            <a:fld id="{7A598EF2-3FE4-4244-93B5-BDDBC036C6E0}" type="slidenum">
              <a:rPr lang="en-US" smtClean="0"/>
              <a:t>28</a:t>
            </a:fld>
            <a:endParaRPr lang="en-US"/>
          </a:p>
        </p:txBody>
      </p:sp>
    </p:spTree>
    <p:extLst>
      <p:ext uri="{BB962C8B-B14F-4D97-AF65-F5344CB8AC3E}">
        <p14:creationId xmlns:p14="http://schemas.microsoft.com/office/powerpoint/2010/main" val="8080625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Das Ausschalten und Sichern ist die zentrale Regel.</a:t>
            </a:r>
          </a:p>
        </p:txBody>
      </p:sp>
      <p:sp>
        <p:nvSpPr>
          <p:cNvPr id="4" name="Kopfzeilenplatzhalter 3"/>
          <p:cNvSpPr>
            <a:spLocks noGrp="1"/>
          </p:cNvSpPr>
          <p:nvPr>
            <p:ph type="hdr" sz="quarter" idx="10"/>
          </p:nvPr>
        </p:nvSpPr>
        <p:spPr/>
        <p:txBody>
          <a:bodyPr/>
          <a:lstStyle/>
          <a:p>
            <a:r>
              <a:rPr lang="en-US"/>
              <a:t>Sichere Instandhaltung</a:t>
            </a:r>
            <a:endParaRPr lang="en-US" dirty="0"/>
          </a:p>
        </p:txBody>
      </p:sp>
      <p:sp>
        <p:nvSpPr>
          <p:cNvPr id="5" name="Fußzeilenplatzhalter 4"/>
          <p:cNvSpPr>
            <a:spLocks noGrp="1"/>
          </p:cNvSpPr>
          <p:nvPr>
            <p:ph type="ftr" sz="quarter" idx="11"/>
          </p:nvPr>
        </p:nvSpPr>
        <p:spPr/>
        <p:txBody>
          <a:bodyPr/>
          <a:lstStyle/>
          <a:p>
            <a:r>
              <a:rPr lang="en-US"/>
              <a:t>Suva / ALH Urs Haberstich</a:t>
            </a:r>
            <a:endParaRPr lang="en-US" dirty="0"/>
          </a:p>
        </p:txBody>
      </p:sp>
      <p:sp>
        <p:nvSpPr>
          <p:cNvPr id="6" name="Foliennummernplatzhalter 5"/>
          <p:cNvSpPr>
            <a:spLocks noGrp="1"/>
          </p:cNvSpPr>
          <p:nvPr>
            <p:ph type="sldNum" sz="quarter" idx="12"/>
          </p:nvPr>
        </p:nvSpPr>
        <p:spPr/>
        <p:txBody>
          <a:bodyPr/>
          <a:lstStyle/>
          <a:p>
            <a:fld id="{7A598EF2-3FE4-4244-93B5-BDDBC036C6E0}" type="slidenum">
              <a:rPr lang="en-US" smtClean="0"/>
              <a:t>31</a:t>
            </a:fld>
            <a:endParaRPr lang="en-US"/>
          </a:p>
        </p:txBody>
      </p:sp>
    </p:spTree>
    <p:extLst>
      <p:ext uri="{BB962C8B-B14F-4D97-AF65-F5344CB8AC3E}">
        <p14:creationId xmlns:p14="http://schemas.microsoft.com/office/powerpoint/2010/main" val="2071741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Das Ausschalten und Sichern ist die zentrale Regel.</a:t>
            </a:r>
          </a:p>
        </p:txBody>
      </p:sp>
      <p:sp>
        <p:nvSpPr>
          <p:cNvPr id="4" name="Kopfzeilenplatzhalter 3"/>
          <p:cNvSpPr>
            <a:spLocks noGrp="1"/>
          </p:cNvSpPr>
          <p:nvPr>
            <p:ph type="hdr" sz="quarter" idx="10"/>
          </p:nvPr>
        </p:nvSpPr>
        <p:spPr/>
        <p:txBody>
          <a:bodyPr/>
          <a:lstStyle/>
          <a:p>
            <a:r>
              <a:rPr lang="en-US"/>
              <a:t>Sichere Instandhaltung</a:t>
            </a:r>
            <a:endParaRPr lang="en-US" dirty="0"/>
          </a:p>
        </p:txBody>
      </p:sp>
      <p:sp>
        <p:nvSpPr>
          <p:cNvPr id="5" name="Fußzeilenplatzhalter 4"/>
          <p:cNvSpPr>
            <a:spLocks noGrp="1"/>
          </p:cNvSpPr>
          <p:nvPr>
            <p:ph type="ftr" sz="quarter" idx="11"/>
          </p:nvPr>
        </p:nvSpPr>
        <p:spPr/>
        <p:txBody>
          <a:bodyPr/>
          <a:lstStyle/>
          <a:p>
            <a:r>
              <a:rPr lang="en-US"/>
              <a:t>Suva / ALH Urs Haberstich</a:t>
            </a:r>
            <a:endParaRPr lang="en-US" dirty="0"/>
          </a:p>
        </p:txBody>
      </p:sp>
      <p:sp>
        <p:nvSpPr>
          <p:cNvPr id="6" name="Foliennummernplatzhalter 5"/>
          <p:cNvSpPr>
            <a:spLocks noGrp="1"/>
          </p:cNvSpPr>
          <p:nvPr>
            <p:ph type="sldNum" sz="quarter" idx="12"/>
          </p:nvPr>
        </p:nvSpPr>
        <p:spPr/>
        <p:txBody>
          <a:bodyPr/>
          <a:lstStyle/>
          <a:p>
            <a:fld id="{7A598EF2-3FE4-4244-93B5-BDDBC036C6E0}" type="slidenum">
              <a:rPr lang="en-US" smtClean="0"/>
              <a:t>32</a:t>
            </a:fld>
            <a:endParaRPr lang="en-US"/>
          </a:p>
        </p:txBody>
      </p:sp>
    </p:spTree>
    <p:extLst>
      <p:ext uri="{BB962C8B-B14F-4D97-AF65-F5344CB8AC3E}">
        <p14:creationId xmlns:p14="http://schemas.microsoft.com/office/powerpoint/2010/main" val="1876203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Das</a:t>
            </a:r>
            <a:r>
              <a:rPr lang="de-CH" baseline="0" dirty="0"/>
              <a:t> Programm der Schulung gliedert sich wie folgt (siehe oben):</a:t>
            </a:r>
          </a:p>
          <a:p>
            <a:pPr marL="183584" indent="-183584" defTabSz="944233">
              <a:buFont typeface="Arial" pitchFamily="34" charset="0"/>
              <a:buChar char="•"/>
              <a:tabLst>
                <a:tab pos="183601" algn="l"/>
              </a:tabLst>
            </a:pPr>
            <a:r>
              <a:rPr lang="de-CH" b="0" kern="1200" dirty="0">
                <a:solidFill>
                  <a:schemeClr val="tx1"/>
                </a:solidFill>
                <a:latin typeface="Arial" pitchFamily="34" charset="0"/>
                <a:ea typeface="+mn-ea"/>
                <a:cs typeface="Arial" pitchFamily="34" charset="0"/>
              </a:rPr>
              <a:t>Grundlagen</a:t>
            </a:r>
          </a:p>
          <a:p>
            <a:pPr marL="183584" indent="-183584" defTabSz="944233">
              <a:buFont typeface="Arial" pitchFamily="34" charset="0"/>
              <a:buChar char="•"/>
              <a:tabLst>
                <a:tab pos="183601" algn="l"/>
              </a:tabLst>
            </a:pPr>
            <a:r>
              <a:rPr lang="de-CH" b="0" kern="1200" dirty="0">
                <a:solidFill>
                  <a:schemeClr val="tx1"/>
                </a:solidFill>
                <a:latin typeface="Arial" pitchFamily="34" charset="0"/>
                <a:ea typeface="+mn-ea"/>
                <a:cs typeface="Arial" pitchFamily="34" charset="0"/>
              </a:rPr>
              <a:t>Gruppenarbeiten</a:t>
            </a:r>
          </a:p>
          <a:p>
            <a:pPr marL="183584" indent="-183584" defTabSz="944233">
              <a:buFont typeface="Arial" pitchFamily="34" charset="0"/>
              <a:buChar char="•"/>
              <a:tabLst>
                <a:tab pos="183601" algn="l"/>
              </a:tabLst>
            </a:pPr>
            <a:r>
              <a:rPr lang="de-CH" b="0" kern="1200" dirty="0">
                <a:solidFill>
                  <a:schemeClr val="tx1"/>
                </a:solidFill>
                <a:latin typeface="Arial" pitchFamily="34" charset="0"/>
                <a:ea typeface="+mn-ea"/>
                <a:cs typeface="Arial" pitchFamily="34" charset="0"/>
              </a:rPr>
              <a:t>Filmsequenzen</a:t>
            </a:r>
          </a:p>
          <a:p>
            <a:r>
              <a:rPr lang="de-CH" baseline="0" dirty="0"/>
              <a:t>und dauert ca. 3 Stunden.</a:t>
            </a:r>
          </a:p>
          <a:p>
            <a:endParaRPr lang="de-CH" dirty="0"/>
          </a:p>
        </p:txBody>
      </p:sp>
      <p:sp>
        <p:nvSpPr>
          <p:cNvPr id="4" name="Kopfzeilenplatzhalter 3"/>
          <p:cNvSpPr>
            <a:spLocks noGrp="1"/>
          </p:cNvSpPr>
          <p:nvPr>
            <p:ph type="hdr" sz="quarter" idx="10"/>
          </p:nvPr>
        </p:nvSpPr>
        <p:spPr/>
        <p:txBody>
          <a:bodyPr/>
          <a:lstStyle/>
          <a:p>
            <a:r>
              <a:rPr lang="en-US"/>
              <a:t>Sichere Instandhaltung</a:t>
            </a:r>
            <a:endParaRPr lang="en-US" dirty="0"/>
          </a:p>
        </p:txBody>
      </p:sp>
      <p:sp>
        <p:nvSpPr>
          <p:cNvPr id="5" name="Fußzeilenplatzhalter 4"/>
          <p:cNvSpPr>
            <a:spLocks noGrp="1"/>
          </p:cNvSpPr>
          <p:nvPr>
            <p:ph type="ftr" sz="quarter" idx="11"/>
          </p:nvPr>
        </p:nvSpPr>
        <p:spPr/>
        <p:txBody>
          <a:bodyPr/>
          <a:lstStyle/>
          <a:p>
            <a:r>
              <a:rPr lang="en-US"/>
              <a:t>Suva / ALH Urs Haberstich</a:t>
            </a:r>
            <a:endParaRPr lang="en-US" dirty="0"/>
          </a:p>
        </p:txBody>
      </p:sp>
      <p:sp>
        <p:nvSpPr>
          <p:cNvPr id="6" name="Foliennummernplatzhalter 5"/>
          <p:cNvSpPr>
            <a:spLocks noGrp="1"/>
          </p:cNvSpPr>
          <p:nvPr>
            <p:ph type="sldNum" sz="quarter" idx="12"/>
          </p:nvPr>
        </p:nvSpPr>
        <p:spPr/>
        <p:txBody>
          <a:bodyPr/>
          <a:lstStyle/>
          <a:p>
            <a:fld id="{7A598EF2-3FE4-4244-93B5-BDDBC036C6E0}" type="slidenum">
              <a:rPr lang="en-US" smtClean="0"/>
              <a:t>3</a:t>
            </a:fld>
            <a:endParaRPr lang="en-US"/>
          </a:p>
        </p:txBody>
      </p:sp>
    </p:spTree>
    <p:extLst>
      <p:ext uri="{BB962C8B-B14F-4D97-AF65-F5344CB8AC3E}">
        <p14:creationId xmlns:p14="http://schemas.microsoft.com/office/powerpoint/2010/main" val="32461449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2154" indent="-182154" defTabSz="944233">
              <a:buFont typeface="Arial" pitchFamily="34" charset="0"/>
              <a:buChar char="•"/>
              <a:tabLst>
                <a:tab pos="183601" algn="l"/>
              </a:tabLst>
            </a:pPr>
            <a:r>
              <a:rPr lang="de-CH" b="0" kern="1200" dirty="0">
                <a:solidFill>
                  <a:schemeClr val="tx1"/>
                </a:solidFill>
                <a:latin typeface="Arial" pitchFamily="34" charset="0"/>
                <a:ea typeface="+mn-ea"/>
                <a:cs typeface="Arial" pitchFamily="34" charset="0"/>
              </a:rPr>
              <a:t>Ab dieser Folie werden technische Lösungen für Absperrvorrichtungen vorgestellt.</a:t>
            </a:r>
          </a:p>
          <a:p>
            <a:pPr marL="182154" indent="-182154" defTabSz="944233">
              <a:buFont typeface="Arial" pitchFamily="34" charset="0"/>
              <a:buChar char="•"/>
              <a:tabLst>
                <a:tab pos="183601" algn="l"/>
              </a:tabLst>
            </a:pPr>
            <a:r>
              <a:rPr lang="de-CH" b="0" kern="1200" dirty="0">
                <a:solidFill>
                  <a:schemeClr val="tx1"/>
                </a:solidFill>
                <a:latin typeface="Arial" pitchFamily="34" charset="0"/>
                <a:ea typeface="+mn-ea"/>
                <a:cs typeface="Arial" pitchFamily="34" charset="0"/>
              </a:rPr>
              <a:t>Stellen Sie die Frage: «Wer ist im Besitz eines persönlichen Vorhängeschlosses?»</a:t>
            </a:r>
          </a:p>
          <a:p>
            <a:pPr marL="182154" indent="-182154" defTabSz="944233">
              <a:buFont typeface="Arial" pitchFamily="34" charset="0"/>
              <a:buChar char="•"/>
              <a:tabLst>
                <a:tab pos="183601" algn="l"/>
              </a:tabLst>
            </a:pPr>
            <a:r>
              <a:rPr lang="de-CH" b="0" kern="1200" dirty="0">
                <a:solidFill>
                  <a:schemeClr val="tx1"/>
                </a:solidFill>
                <a:latin typeface="Arial" pitchFamily="34" charset="0"/>
                <a:ea typeface="+mn-ea"/>
                <a:cs typeface="Arial" pitchFamily="34" charset="0"/>
              </a:rPr>
              <a:t>Reichen Sie ein Muster herum.</a:t>
            </a:r>
          </a:p>
          <a:p>
            <a:pPr marL="182154" indent="-182154" defTabSz="944233">
              <a:buFont typeface="Arial" pitchFamily="34" charset="0"/>
              <a:buChar char="•"/>
              <a:tabLst>
                <a:tab pos="183601" algn="l"/>
              </a:tabLst>
              <a:defRPr/>
            </a:pPr>
            <a:r>
              <a:rPr lang="de-CH" b="0" kern="1200" dirty="0">
                <a:solidFill>
                  <a:schemeClr val="tx1"/>
                </a:solidFill>
                <a:latin typeface="Arial" pitchFamily="34" charset="0"/>
                <a:ea typeface="+mn-ea"/>
                <a:cs typeface="Arial" pitchFamily="34" charset="0"/>
              </a:rPr>
              <a:t>Siehe dazu «Internet-Marktplatz für Sicherheitsprodukte»: </a:t>
            </a:r>
            <a:r>
              <a:rPr lang="de-CH" b="0" kern="1200" dirty="0">
                <a:solidFill>
                  <a:schemeClr val="tx1"/>
                </a:solidFill>
                <a:latin typeface="Arial" pitchFamily="34" charset="0"/>
                <a:ea typeface="+mn-ea"/>
                <a:cs typeface="Arial" pitchFamily="34" charset="0"/>
                <a:hlinkClick r:id="rId3"/>
              </a:rPr>
              <a:t>www.sapros.ch/instandhaltung</a:t>
            </a:r>
            <a:endParaRPr lang="de-CH" b="0" kern="1200" dirty="0">
              <a:solidFill>
                <a:schemeClr val="tx1"/>
              </a:solidFill>
              <a:latin typeface="Arial" pitchFamily="34" charset="0"/>
              <a:ea typeface="+mn-ea"/>
              <a:cs typeface="Arial" pitchFamily="34" charset="0"/>
            </a:endParaRPr>
          </a:p>
          <a:p>
            <a:pPr defTabSz="986065">
              <a:spcAft>
                <a:spcPts val="0"/>
              </a:spcAft>
              <a:defRPr/>
            </a:pPr>
            <a:endParaRPr lang="de-CH" dirty="0">
              <a:latin typeface="Arial" pitchFamily="34" charset="0"/>
              <a:cs typeface="Arial" pitchFamily="34" charset="0"/>
            </a:endParaRPr>
          </a:p>
          <a:p>
            <a:endParaRPr lang="de-CH" dirty="0"/>
          </a:p>
        </p:txBody>
      </p:sp>
      <p:sp>
        <p:nvSpPr>
          <p:cNvPr id="4" name="Kopfzeilenplatzhalter 3"/>
          <p:cNvSpPr>
            <a:spLocks noGrp="1"/>
          </p:cNvSpPr>
          <p:nvPr>
            <p:ph type="hdr" sz="quarter" idx="10"/>
          </p:nvPr>
        </p:nvSpPr>
        <p:spPr/>
        <p:txBody>
          <a:bodyPr/>
          <a:lstStyle/>
          <a:p>
            <a:r>
              <a:rPr lang="en-US"/>
              <a:t>Sichere Instandhaltung</a:t>
            </a:r>
            <a:endParaRPr lang="en-US" dirty="0"/>
          </a:p>
        </p:txBody>
      </p:sp>
      <p:sp>
        <p:nvSpPr>
          <p:cNvPr id="5" name="Fußzeilenplatzhalter 4"/>
          <p:cNvSpPr>
            <a:spLocks noGrp="1"/>
          </p:cNvSpPr>
          <p:nvPr>
            <p:ph type="ftr" sz="quarter" idx="11"/>
          </p:nvPr>
        </p:nvSpPr>
        <p:spPr/>
        <p:txBody>
          <a:bodyPr/>
          <a:lstStyle/>
          <a:p>
            <a:r>
              <a:rPr lang="en-US"/>
              <a:t>Suva / ALH Urs Haberstich</a:t>
            </a:r>
            <a:endParaRPr lang="en-US" dirty="0"/>
          </a:p>
        </p:txBody>
      </p:sp>
      <p:sp>
        <p:nvSpPr>
          <p:cNvPr id="6" name="Foliennummernplatzhalter 5"/>
          <p:cNvSpPr>
            <a:spLocks noGrp="1"/>
          </p:cNvSpPr>
          <p:nvPr>
            <p:ph type="sldNum" sz="quarter" idx="12"/>
          </p:nvPr>
        </p:nvSpPr>
        <p:spPr/>
        <p:txBody>
          <a:bodyPr/>
          <a:lstStyle/>
          <a:p>
            <a:fld id="{7A598EF2-3FE4-4244-93B5-BDDBC036C6E0}" type="slidenum">
              <a:rPr lang="en-US" smtClean="0"/>
              <a:t>33</a:t>
            </a:fld>
            <a:endParaRPr lang="en-US"/>
          </a:p>
        </p:txBody>
      </p:sp>
    </p:spTree>
    <p:extLst>
      <p:ext uri="{BB962C8B-B14F-4D97-AF65-F5344CB8AC3E}">
        <p14:creationId xmlns:p14="http://schemas.microsoft.com/office/powerpoint/2010/main" val="27368708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buNone/>
            </a:pPr>
            <a:r>
              <a:rPr lang="de-DE" dirty="0"/>
              <a:t>Möglichkeit zur Auflockerung der Schulung:</a:t>
            </a:r>
            <a:endParaRPr lang="de-CH" dirty="0"/>
          </a:p>
          <a:p>
            <a:pPr marL="183591" indent="-183591" defTabSz="944267">
              <a:buFont typeface="Arial" pitchFamily="34" charset="0"/>
              <a:buChar char="•"/>
              <a:tabLst>
                <a:tab pos="183607" algn="l"/>
              </a:tabLst>
              <a:defRPr/>
            </a:pPr>
            <a:r>
              <a:rPr lang="de-DE" b="0" kern="1200" dirty="0">
                <a:solidFill>
                  <a:schemeClr val="tx1"/>
                </a:solidFill>
                <a:latin typeface="Arial" pitchFamily="34" charset="0"/>
                <a:ea typeface="+mn-ea"/>
                <a:cs typeface="Arial" pitchFamily="34" charset="0"/>
              </a:rPr>
              <a:t>Zeigen Sie den Ausschnitt «Verlass dich nicht auf andere!» aus dem Film «</a:t>
            </a:r>
            <a:r>
              <a:rPr lang="de-DE" b="0" kern="1200" dirty="0" err="1">
                <a:solidFill>
                  <a:schemeClr val="tx1"/>
                </a:solidFill>
                <a:latin typeface="Arial" pitchFamily="34" charset="0"/>
                <a:ea typeface="+mn-ea"/>
                <a:cs typeface="Arial" pitchFamily="34" charset="0"/>
              </a:rPr>
              <a:t>Napo</a:t>
            </a:r>
            <a:r>
              <a:rPr lang="de-DE" b="0" kern="1200" dirty="0">
                <a:solidFill>
                  <a:schemeClr val="tx1"/>
                </a:solidFill>
                <a:latin typeface="Arial" pitchFamily="34" charset="0"/>
                <a:ea typeface="+mn-ea"/>
                <a:cs typeface="Arial" pitchFamily="34" charset="0"/>
              </a:rPr>
              <a:t>: Achtung Wartung!».</a:t>
            </a:r>
          </a:p>
          <a:p>
            <a:pPr marL="183591" indent="-183591" defTabSz="944267">
              <a:buFont typeface="Arial" pitchFamily="34" charset="0"/>
              <a:buChar char="•"/>
              <a:tabLst>
                <a:tab pos="183607" algn="l"/>
              </a:tabLst>
            </a:pPr>
            <a:r>
              <a:rPr lang="de-DE" b="0" kern="1200" dirty="0">
                <a:solidFill>
                  <a:schemeClr val="tx1"/>
                </a:solidFill>
                <a:latin typeface="Arial" pitchFamily="34" charset="0"/>
                <a:ea typeface="+mn-ea"/>
                <a:cs typeface="Arial" pitchFamily="34" charset="0"/>
              </a:rPr>
              <a:t>Mit Klick auf das Bild starten Sie diese Sequenz. </a:t>
            </a:r>
            <a:r>
              <a:rPr lang="de-CH" b="0" kern="1200" dirty="0">
                <a:solidFill>
                  <a:schemeClr val="tx1"/>
                </a:solidFill>
                <a:latin typeface="Arial" pitchFamily="34" charset="0"/>
                <a:ea typeface="+mn-ea"/>
                <a:cs typeface="Arial" pitchFamily="34" charset="0"/>
              </a:rPr>
              <a:t>Der Film startet in einem neuen Fenster.</a:t>
            </a:r>
            <a:endParaRPr lang="de-DE" b="0" kern="1200" dirty="0">
              <a:solidFill>
                <a:schemeClr val="tx1"/>
              </a:solidFill>
              <a:latin typeface="Arial" pitchFamily="34" charset="0"/>
              <a:ea typeface="+mn-ea"/>
              <a:cs typeface="Arial" pitchFamily="34" charset="0"/>
            </a:endParaRPr>
          </a:p>
          <a:p>
            <a:pPr marL="183591" indent="-183591" defTabSz="944267">
              <a:buFont typeface="Arial" pitchFamily="34" charset="0"/>
              <a:buChar char="•"/>
              <a:tabLst>
                <a:tab pos="183607" algn="l"/>
              </a:tabLst>
              <a:defRPr/>
            </a:pPr>
            <a:r>
              <a:rPr lang="de-DE" b="0" kern="1200" dirty="0">
                <a:solidFill>
                  <a:schemeClr val="tx1"/>
                </a:solidFill>
                <a:latin typeface="Arial" pitchFamily="34" charset="0"/>
                <a:ea typeface="+mn-ea"/>
                <a:cs typeface="Arial" pitchFamily="34" charset="0"/>
              </a:rPr>
              <a:t>Falls Sie den ganzen Film abspielen möchten, steht dieser im Ordner «Filme» zur Verfügung.</a:t>
            </a:r>
          </a:p>
          <a:p>
            <a:pPr defTabSz="986191">
              <a:defRPr/>
            </a:pPr>
            <a:endParaRPr lang="de-DE" dirty="0"/>
          </a:p>
          <a:p>
            <a:pPr defTabSz="944267">
              <a:tabLst>
                <a:tab pos="183607" algn="l"/>
              </a:tabLst>
              <a:defRPr/>
            </a:pPr>
            <a:r>
              <a:rPr lang="de-DE" b="0" kern="1200" dirty="0">
                <a:solidFill>
                  <a:schemeClr val="tx1"/>
                </a:solidFill>
                <a:latin typeface="Arial" pitchFamily="34" charset="0"/>
                <a:ea typeface="+mn-ea"/>
                <a:cs typeface="Arial" pitchFamily="34" charset="0"/>
              </a:rPr>
              <a:t>Dieser Film zeigt mit einer Prise Humor, wodurch Instandhaltungs-Unfälle typischerweise verursacht</a:t>
            </a:r>
            <a:r>
              <a:rPr lang="de-CH" b="0" kern="1200" baseline="0" dirty="0">
                <a:solidFill>
                  <a:schemeClr val="tx1"/>
                </a:solidFill>
                <a:latin typeface="Arial" pitchFamily="34" charset="0"/>
                <a:ea typeface="+mn-ea"/>
                <a:cs typeface="Arial" pitchFamily="34" charset="0"/>
              </a:rPr>
              <a:t> </a:t>
            </a:r>
            <a:r>
              <a:rPr lang="de-DE" b="0" kern="1200" dirty="0">
                <a:solidFill>
                  <a:schemeClr val="tx1"/>
                </a:solidFill>
                <a:latin typeface="Arial" pitchFamily="34" charset="0"/>
                <a:ea typeface="+mn-ea"/>
                <a:cs typeface="Arial" pitchFamily="34" charset="0"/>
              </a:rPr>
              <a:t>werden und wie sie zu verhindern wären.</a:t>
            </a:r>
          </a:p>
          <a:p>
            <a:pPr>
              <a:buNone/>
            </a:pPr>
            <a:r>
              <a:rPr lang="de-CH" dirty="0"/>
              <a:t>Der Film will</a:t>
            </a:r>
          </a:p>
          <a:p>
            <a:pPr marL="183591" indent="-183591" defTabSz="944267">
              <a:buFont typeface="Arial" pitchFamily="34" charset="0"/>
              <a:buChar char="•"/>
              <a:tabLst>
                <a:tab pos="183607" algn="l"/>
              </a:tabLst>
            </a:pPr>
            <a:r>
              <a:rPr lang="de-CH" dirty="0"/>
              <a:t>für die besonderen und oft verdeckten Gefahren sensibilisieren, die mit </a:t>
            </a:r>
            <a:r>
              <a:rPr lang="de-CH" b="0" kern="1200" dirty="0">
                <a:solidFill>
                  <a:schemeClr val="tx1"/>
                </a:solidFill>
                <a:latin typeface="Arial" pitchFamily="34" charset="0"/>
                <a:ea typeface="+mn-ea"/>
                <a:cs typeface="Arial" pitchFamily="34" charset="0"/>
              </a:rPr>
              <a:t>Instandhaltungsarbeiten verbunden sind</a:t>
            </a:r>
          </a:p>
          <a:p>
            <a:pPr marL="183591" indent="-183591" defTabSz="944267">
              <a:buFont typeface="Arial" pitchFamily="34" charset="0"/>
              <a:buChar char="•"/>
              <a:tabLst>
                <a:tab pos="183607" algn="l"/>
              </a:tabLst>
            </a:pPr>
            <a:r>
              <a:rPr lang="de-CH" b="0" kern="1200" dirty="0">
                <a:solidFill>
                  <a:schemeClr val="tx1"/>
                </a:solidFill>
                <a:latin typeface="Arial" pitchFamily="34" charset="0"/>
                <a:ea typeface="+mn-ea"/>
                <a:cs typeface="Arial" pitchFamily="34" charset="0"/>
              </a:rPr>
              <a:t>zeigen, wie sich Unfälle vermeiden lassen</a:t>
            </a:r>
          </a:p>
          <a:p>
            <a:pPr marL="183591" indent="-183591" defTabSz="944267">
              <a:buFont typeface="Arial" pitchFamily="34" charset="0"/>
              <a:buChar char="•"/>
              <a:tabLst>
                <a:tab pos="183607" algn="l"/>
              </a:tabLst>
            </a:pPr>
            <a:r>
              <a:rPr lang="de-CH" b="0" kern="1200" dirty="0">
                <a:solidFill>
                  <a:schemeClr val="tx1"/>
                </a:solidFill>
                <a:latin typeface="Arial" pitchFamily="34" charset="0"/>
                <a:ea typeface="+mn-ea"/>
                <a:cs typeface="Arial" pitchFamily="34" charset="0"/>
              </a:rPr>
              <a:t>zum Einhalten der Sicherheitsregeln motivieren</a:t>
            </a:r>
          </a:p>
          <a:p>
            <a:pPr marL="183591" indent="-183591" defTabSz="944267">
              <a:buFont typeface="Arial" pitchFamily="34" charset="0"/>
              <a:buChar char="•"/>
              <a:tabLst>
                <a:tab pos="183607" algn="l"/>
              </a:tabLst>
            </a:pPr>
            <a:r>
              <a:rPr lang="de-CH" b="0" kern="1200" dirty="0">
                <a:solidFill>
                  <a:schemeClr val="tx1"/>
                </a:solidFill>
                <a:latin typeface="Arial" pitchFamily="34" charset="0"/>
                <a:ea typeface="+mn-ea"/>
                <a:cs typeface="Arial" pitchFamily="34" charset="0"/>
              </a:rPr>
              <a:t>bewusst machen, dass nur qualifiziertes Personal Instandhaltungsarbeiten durchführen soll</a:t>
            </a:r>
          </a:p>
          <a:p>
            <a:pPr defTabSz="978410">
              <a:buFont typeface="Symbol" pitchFamily="18" charset="2"/>
              <a:buChar char="-"/>
            </a:pPr>
            <a:endParaRPr lang="de-CH" dirty="0"/>
          </a:p>
          <a:p>
            <a:pPr defTabSz="944267">
              <a:tabLst>
                <a:tab pos="183607" algn="l"/>
              </a:tabLst>
            </a:pPr>
            <a:r>
              <a:rPr lang="de-CH" b="0" kern="1200" dirty="0">
                <a:solidFill>
                  <a:schemeClr val="tx1"/>
                </a:solidFill>
                <a:latin typeface="Arial" pitchFamily="34" charset="0"/>
                <a:ea typeface="+mn-ea"/>
                <a:cs typeface="Arial" pitchFamily="34" charset="0"/>
              </a:rPr>
              <a:t>Besonders angesprochen sind auch Arbeitgeber und Vorgesetzte. In ihrer Verantwortung liegen die folgenden für eine sichere Instandhaltung unabdingbaren Voraussetzungen:</a:t>
            </a:r>
          </a:p>
          <a:p>
            <a:pPr marL="183591" indent="-183591" defTabSz="944267">
              <a:buFont typeface="Arial" pitchFamily="34" charset="0"/>
              <a:buChar char="•"/>
              <a:tabLst>
                <a:tab pos="183607" algn="l"/>
              </a:tabLst>
            </a:pPr>
            <a:r>
              <a:rPr lang="de-CH" b="0" kern="1200" dirty="0">
                <a:solidFill>
                  <a:schemeClr val="tx1"/>
                </a:solidFill>
                <a:latin typeface="Arial" pitchFamily="34" charset="0"/>
                <a:ea typeface="+mn-ea"/>
                <a:cs typeface="Arial" pitchFamily="34" charset="0"/>
              </a:rPr>
              <a:t>eine seriöse, genaue Planung und Arbeitsvorbereitung</a:t>
            </a:r>
          </a:p>
          <a:p>
            <a:pPr marL="183591" indent="-183591" defTabSz="944267">
              <a:buFont typeface="Arial" pitchFamily="34" charset="0"/>
              <a:buChar char="•"/>
              <a:tabLst>
                <a:tab pos="183607" algn="l"/>
              </a:tabLst>
            </a:pPr>
            <a:r>
              <a:rPr lang="de-CH" b="0" kern="1200" dirty="0">
                <a:solidFill>
                  <a:schemeClr val="tx1"/>
                </a:solidFill>
                <a:latin typeface="Arial" pitchFamily="34" charset="0"/>
                <a:ea typeface="+mn-ea"/>
                <a:cs typeface="Arial" pitchFamily="34" charset="0"/>
              </a:rPr>
              <a:t>die korrekte Ausbildung und Instruktion der Mitarbeitenden</a:t>
            </a:r>
          </a:p>
          <a:p>
            <a:pPr marL="183591" indent="-183591" defTabSz="944267">
              <a:buFont typeface="Arial" pitchFamily="34" charset="0"/>
              <a:buChar char="•"/>
              <a:tabLst>
                <a:tab pos="183607" algn="l"/>
              </a:tabLst>
            </a:pPr>
            <a:r>
              <a:rPr lang="de-CH" b="0" kern="1200" dirty="0">
                <a:solidFill>
                  <a:schemeClr val="tx1"/>
                </a:solidFill>
                <a:latin typeface="Arial" pitchFamily="34" charset="0"/>
                <a:ea typeface="+mn-ea"/>
                <a:cs typeface="Arial" pitchFamily="34" charset="0"/>
              </a:rPr>
              <a:t>Kontrolle </a:t>
            </a:r>
            <a:r>
              <a:rPr lang="de-CH" dirty="0"/>
              <a:t>und Durchsetzen des instruierten Vorgehens und der Sicherheitsregeln</a:t>
            </a:r>
          </a:p>
        </p:txBody>
      </p:sp>
      <p:sp>
        <p:nvSpPr>
          <p:cNvPr id="4" name="Kopfzeilenplatzhalter 3"/>
          <p:cNvSpPr>
            <a:spLocks noGrp="1"/>
          </p:cNvSpPr>
          <p:nvPr>
            <p:ph type="hdr" sz="quarter" idx="10"/>
          </p:nvPr>
        </p:nvSpPr>
        <p:spPr/>
        <p:txBody>
          <a:bodyPr/>
          <a:lstStyle/>
          <a:p>
            <a:r>
              <a:rPr lang="en-US"/>
              <a:t>Sichere Instandhaltung</a:t>
            </a:r>
            <a:endParaRPr lang="en-US" dirty="0"/>
          </a:p>
        </p:txBody>
      </p:sp>
      <p:sp>
        <p:nvSpPr>
          <p:cNvPr id="5" name="Fußzeilenplatzhalter 4"/>
          <p:cNvSpPr>
            <a:spLocks noGrp="1"/>
          </p:cNvSpPr>
          <p:nvPr>
            <p:ph type="ftr" sz="quarter" idx="11"/>
          </p:nvPr>
        </p:nvSpPr>
        <p:spPr/>
        <p:txBody>
          <a:bodyPr/>
          <a:lstStyle/>
          <a:p>
            <a:r>
              <a:rPr lang="en-US"/>
              <a:t>Suva / ALH Urs Haberstich</a:t>
            </a:r>
            <a:endParaRPr lang="en-US" dirty="0"/>
          </a:p>
        </p:txBody>
      </p:sp>
      <p:sp>
        <p:nvSpPr>
          <p:cNvPr id="6" name="Foliennummernplatzhalter 5"/>
          <p:cNvSpPr>
            <a:spLocks noGrp="1"/>
          </p:cNvSpPr>
          <p:nvPr>
            <p:ph type="sldNum" sz="quarter" idx="12"/>
          </p:nvPr>
        </p:nvSpPr>
        <p:spPr/>
        <p:txBody>
          <a:bodyPr/>
          <a:lstStyle/>
          <a:p>
            <a:fld id="{7A598EF2-3FE4-4244-93B5-BDDBC036C6E0}" type="slidenum">
              <a:rPr lang="en-US" smtClean="0"/>
              <a:t>34</a:t>
            </a:fld>
            <a:endParaRPr lang="en-US"/>
          </a:p>
        </p:txBody>
      </p:sp>
    </p:spTree>
    <p:extLst>
      <p:ext uri="{BB962C8B-B14F-4D97-AF65-F5344CB8AC3E}">
        <p14:creationId xmlns:p14="http://schemas.microsoft.com/office/powerpoint/2010/main" val="27720667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Erklären Sie die für Ihren Betrieb relevanten Lockout-Systeme.</a:t>
            </a:r>
          </a:p>
        </p:txBody>
      </p:sp>
      <p:sp>
        <p:nvSpPr>
          <p:cNvPr id="4" name="Kopfzeilenplatzhalter 3"/>
          <p:cNvSpPr>
            <a:spLocks noGrp="1"/>
          </p:cNvSpPr>
          <p:nvPr>
            <p:ph type="hdr" sz="quarter" idx="10"/>
          </p:nvPr>
        </p:nvSpPr>
        <p:spPr/>
        <p:txBody>
          <a:bodyPr/>
          <a:lstStyle/>
          <a:p>
            <a:r>
              <a:rPr lang="en-US"/>
              <a:t>Sichere Instandhaltung</a:t>
            </a:r>
            <a:endParaRPr lang="en-US" dirty="0"/>
          </a:p>
        </p:txBody>
      </p:sp>
      <p:sp>
        <p:nvSpPr>
          <p:cNvPr id="5" name="Fußzeilenplatzhalter 4"/>
          <p:cNvSpPr>
            <a:spLocks noGrp="1"/>
          </p:cNvSpPr>
          <p:nvPr>
            <p:ph type="ftr" sz="quarter" idx="11"/>
          </p:nvPr>
        </p:nvSpPr>
        <p:spPr/>
        <p:txBody>
          <a:bodyPr/>
          <a:lstStyle/>
          <a:p>
            <a:r>
              <a:rPr lang="en-US"/>
              <a:t>Suva / ALH Urs Haberstich</a:t>
            </a:r>
            <a:endParaRPr lang="en-US" dirty="0"/>
          </a:p>
        </p:txBody>
      </p:sp>
      <p:sp>
        <p:nvSpPr>
          <p:cNvPr id="6" name="Foliennummernplatzhalter 5"/>
          <p:cNvSpPr>
            <a:spLocks noGrp="1"/>
          </p:cNvSpPr>
          <p:nvPr>
            <p:ph type="sldNum" sz="quarter" idx="12"/>
          </p:nvPr>
        </p:nvSpPr>
        <p:spPr/>
        <p:txBody>
          <a:bodyPr/>
          <a:lstStyle/>
          <a:p>
            <a:fld id="{7A598EF2-3FE4-4244-93B5-BDDBC036C6E0}" type="slidenum">
              <a:rPr lang="en-US" smtClean="0"/>
              <a:t>35</a:t>
            </a:fld>
            <a:endParaRPr lang="en-US"/>
          </a:p>
        </p:txBody>
      </p:sp>
    </p:spTree>
    <p:extLst>
      <p:ext uri="{BB962C8B-B14F-4D97-AF65-F5344CB8AC3E}">
        <p14:creationId xmlns:p14="http://schemas.microsoft.com/office/powerpoint/2010/main" val="15266010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Kopfzeilenplatzhalter 3"/>
          <p:cNvSpPr>
            <a:spLocks noGrp="1"/>
          </p:cNvSpPr>
          <p:nvPr>
            <p:ph type="hdr" sz="quarter" idx="10"/>
          </p:nvPr>
        </p:nvSpPr>
        <p:spPr/>
        <p:txBody>
          <a:bodyPr/>
          <a:lstStyle/>
          <a:p>
            <a:r>
              <a:rPr lang="en-US"/>
              <a:t>Sichere Instandhaltung</a:t>
            </a:r>
            <a:endParaRPr lang="en-US" dirty="0"/>
          </a:p>
        </p:txBody>
      </p:sp>
      <p:sp>
        <p:nvSpPr>
          <p:cNvPr id="5" name="Fußzeilenplatzhalter 4"/>
          <p:cNvSpPr>
            <a:spLocks noGrp="1"/>
          </p:cNvSpPr>
          <p:nvPr>
            <p:ph type="ftr" sz="quarter" idx="11"/>
          </p:nvPr>
        </p:nvSpPr>
        <p:spPr/>
        <p:txBody>
          <a:bodyPr/>
          <a:lstStyle/>
          <a:p>
            <a:r>
              <a:rPr lang="en-US"/>
              <a:t>Suva / ALH Urs Haberstich</a:t>
            </a:r>
            <a:endParaRPr lang="en-US" dirty="0"/>
          </a:p>
        </p:txBody>
      </p:sp>
      <p:sp>
        <p:nvSpPr>
          <p:cNvPr id="6" name="Foliennummernplatzhalter 5"/>
          <p:cNvSpPr>
            <a:spLocks noGrp="1"/>
          </p:cNvSpPr>
          <p:nvPr>
            <p:ph type="sldNum" sz="quarter" idx="12"/>
          </p:nvPr>
        </p:nvSpPr>
        <p:spPr/>
        <p:txBody>
          <a:bodyPr/>
          <a:lstStyle/>
          <a:p>
            <a:fld id="{7A598EF2-3FE4-4244-93B5-BDDBC036C6E0}" type="slidenum">
              <a:rPr lang="en-US" smtClean="0"/>
              <a:t>36</a:t>
            </a:fld>
            <a:endParaRPr lang="en-US"/>
          </a:p>
        </p:txBody>
      </p:sp>
    </p:spTree>
    <p:extLst>
      <p:ext uri="{BB962C8B-B14F-4D97-AF65-F5344CB8AC3E}">
        <p14:creationId xmlns:p14="http://schemas.microsoft.com/office/powerpoint/2010/main" val="13199444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3584" indent="-183584" defTabSz="944233">
              <a:buFont typeface="Arial" pitchFamily="34" charset="0"/>
              <a:buChar char="•"/>
              <a:tabLst>
                <a:tab pos="183601" algn="l"/>
              </a:tabLst>
            </a:pPr>
            <a:r>
              <a:rPr lang="de-DE" b="0" kern="1200" dirty="0">
                <a:solidFill>
                  <a:schemeClr val="tx1"/>
                </a:solidFill>
                <a:latin typeface="Arial" pitchFamily="34" charset="0"/>
                <a:ea typeface="+mn-ea"/>
                <a:cs typeface="Arial" pitchFamily="34" charset="0"/>
              </a:rPr>
              <a:t>Erklären Sie, dass vorhandene «Energie» nicht auf Anhieb sichtbar und erkennbar ist. Man muss sie suchen, um sie zu erkennen.</a:t>
            </a:r>
            <a:endParaRPr lang="de-CH" b="0" kern="1200" dirty="0">
              <a:solidFill>
                <a:schemeClr val="tx1"/>
              </a:solidFill>
              <a:latin typeface="Arial" pitchFamily="34" charset="0"/>
              <a:ea typeface="+mn-ea"/>
              <a:cs typeface="Arial" pitchFamily="34" charset="0"/>
            </a:endParaRPr>
          </a:p>
          <a:p>
            <a:pPr marL="183584" indent="-183584" defTabSz="944233">
              <a:buFont typeface="Arial" pitchFamily="34" charset="0"/>
              <a:buChar char="•"/>
              <a:tabLst>
                <a:tab pos="183601" algn="l"/>
              </a:tabLst>
            </a:pPr>
            <a:r>
              <a:rPr lang="de-CH" b="0" kern="1200" dirty="0">
                <a:solidFill>
                  <a:schemeClr val="tx1"/>
                </a:solidFill>
                <a:latin typeface="Arial" pitchFamily="34" charset="0"/>
                <a:ea typeface="+mn-ea"/>
                <a:cs typeface="Arial" pitchFamily="34" charset="0"/>
              </a:rPr>
              <a:t>Gespeicherte Energien können in pneumatischen oder hydraulischen Elementen,  Federn, Kondensatoren, unter Druck stehenden Behältern und Rohrleitungen oder in Form von potenzieller Energie (z. B. angehobene Lasten) vorkommen. </a:t>
            </a:r>
          </a:p>
          <a:p>
            <a:pPr marL="183584" indent="-183584" defTabSz="944233">
              <a:buFont typeface="Arial" pitchFamily="34" charset="0"/>
              <a:buChar char="•"/>
              <a:tabLst>
                <a:tab pos="183601" algn="l"/>
              </a:tabLst>
            </a:pPr>
            <a:r>
              <a:rPr lang="de-CH" b="0" kern="1200" dirty="0">
                <a:solidFill>
                  <a:schemeClr val="tx1"/>
                </a:solidFill>
                <a:latin typeface="Arial" pitchFamily="34" charset="0"/>
                <a:ea typeface="+mn-ea"/>
                <a:cs typeface="Arial" pitchFamily="34" charset="0"/>
              </a:rPr>
              <a:t>Fragen Sie die Teilnehmer: «Kennen Sie Beispiele in unserem Betrieb?»</a:t>
            </a:r>
          </a:p>
        </p:txBody>
      </p:sp>
      <p:sp>
        <p:nvSpPr>
          <p:cNvPr id="4" name="Kopfzeilenplatzhalter 3"/>
          <p:cNvSpPr>
            <a:spLocks noGrp="1"/>
          </p:cNvSpPr>
          <p:nvPr>
            <p:ph type="hdr" sz="quarter" idx="10"/>
          </p:nvPr>
        </p:nvSpPr>
        <p:spPr/>
        <p:txBody>
          <a:bodyPr/>
          <a:lstStyle/>
          <a:p>
            <a:r>
              <a:rPr lang="en-US"/>
              <a:t>Sichere Instandhaltung</a:t>
            </a:r>
            <a:endParaRPr lang="en-US" dirty="0"/>
          </a:p>
        </p:txBody>
      </p:sp>
      <p:sp>
        <p:nvSpPr>
          <p:cNvPr id="5" name="Fußzeilenplatzhalter 4"/>
          <p:cNvSpPr>
            <a:spLocks noGrp="1"/>
          </p:cNvSpPr>
          <p:nvPr>
            <p:ph type="ftr" sz="quarter" idx="11"/>
          </p:nvPr>
        </p:nvSpPr>
        <p:spPr/>
        <p:txBody>
          <a:bodyPr/>
          <a:lstStyle/>
          <a:p>
            <a:r>
              <a:rPr lang="en-US"/>
              <a:t>Suva / ALH Urs Haberstich</a:t>
            </a:r>
            <a:endParaRPr lang="en-US" dirty="0"/>
          </a:p>
        </p:txBody>
      </p:sp>
      <p:sp>
        <p:nvSpPr>
          <p:cNvPr id="6" name="Foliennummernplatzhalter 5"/>
          <p:cNvSpPr>
            <a:spLocks noGrp="1"/>
          </p:cNvSpPr>
          <p:nvPr>
            <p:ph type="sldNum" sz="quarter" idx="12"/>
          </p:nvPr>
        </p:nvSpPr>
        <p:spPr/>
        <p:txBody>
          <a:bodyPr/>
          <a:lstStyle/>
          <a:p>
            <a:fld id="{7A598EF2-3FE4-4244-93B5-BDDBC036C6E0}" type="slidenum">
              <a:rPr lang="en-US" smtClean="0"/>
              <a:t>38</a:t>
            </a:fld>
            <a:endParaRPr lang="en-US"/>
          </a:p>
        </p:txBody>
      </p:sp>
    </p:spTree>
    <p:extLst>
      <p:ext uri="{BB962C8B-B14F-4D97-AF65-F5344CB8AC3E}">
        <p14:creationId xmlns:p14="http://schemas.microsoft.com/office/powerpoint/2010/main" val="15581515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buNone/>
            </a:pPr>
            <a:r>
              <a:rPr lang="de-CH" b="1" dirty="0"/>
              <a:t>Sonderbetrieb</a:t>
            </a:r>
            <a:endParaRPr lang="de-CH" dirty="0"/>
          </a:p>
          <a:p>
            <a:pPr defTabSz="944233">
              <a:tabLst>
                <a:tab pos="183601" algn="l"/>
              </a:tabLst>
            </a:pPr>
            <a:r>
              <a:rPr lang="de-CH" b="0" kern="1200" dirty="0">
                <a:solidFill>
                  <a:schemeClr val="tx1"/>
                </a:solidFill>
                <a:latin typeface="Arial" pitchFamily="34" charset="0"/>
                <a:ea typeface="+mn-ea"/>
                <a:cs typeface="Arial" pitchFamily="34" charset="0"/>
              </a:rPr>
              <a:t>Es gibt Situationen, da muss an laufender Maschine gearbeitet werden. Beispiele sind:</a:t>
            </a:r>
          </a:p>
          <a:p>
            <a:pPr marL="183584" indent="-183584" defTabSz="944233">
              <a:buFont typeface="Arial" pitchFamily="34" charset="0"/>
              <a:buChar char="•"/>
              <a:tabLst>
                <a:tab pos="183601" algn="l"/>
              </a:tabLst>
            </a:pPr>
            <a:r>
              <a:rPr lang="de-CH" b="0" kern="1200" dirty="0" err="1">
                <a:solidFill>
                  <a:schemeClr val="tx1"/>
                </a:solidFill>
                <a:latin typeface="Arial" pitchFamily="34" charset="0"/>
                <a:ea typeface="+mn-ea"/>
                <a:cs typeface="Arial" pitchFamily="34" charset="0"/>
              </a:rPr>
              <a:t>Einrichtarbeiten</a:t>
            </a:r>
            <a:endParaRPr lang="de-CH" b="0" kern="1200" dirty="0">
              <a:solidFill>
                <a:schemeClr val="tx1"/>
              </a:solidFill>
              <a:latin typeface="Arial" pitchFamily="34" charset="0"/>
              <a:ea typeface="+mn-ea"/>
              <a:cs typeface="Arial" pitchFamily="34" charset="0"/>
            </a:endParaRPr>
          </a:p>
          <a:p>
            <a:pPr marL="183584" indent="-183584" defTabSz="944233">
              <a:buFont typeface="Arial" pitchFamily="34" charset="0"/>
              <a:buChar char="•"/>
              <a:tabLst>
                <a:tab pos="183601" algn="l"/>
              </a:tabLst>
            </a:pPr>
            <a:r>
              <a:rPr lang="de-CH" b="0" kern="1200" dirty="0">
                <a:solidFill>
                  <a:schemeClr val="tx1"/>
                </a:solidFill>
                <a:latin typeface="Arial" pitchFamily="34" charset="0"/>
                <a:ea typeface="+mn-ea"/>
                <a:cs typeface="Arial" pitchFamily="34" charset="0"/>
              </a:rPr>
              <a:t>Einstellarbeiten</a:t>
            </a:r>
          </a:p>
          <a:p>
            <a:pPr marL="183584" indent="-183584" defTabSz="944233">
              <a:buFont typeface="Arial" pitchFamily="34" charset="0"/>
              <a:buChar char="•"/>
              <a:tabLst>
                <a:tab pos="183601" algn="l"/>
              </a:tabLst>
            </a:pPr>
            <a:r>
              <a:rPr lang="de-CH" b="0" kern="1200" dirty="0">
                <a:solidFill>
                  <a:schemeClr val="tx1"/>
                </a:solidFill>
                <a:latin typeface="Arial" pitchFamily="34" charset="0"/>
                <a:ea typeface="+mn-ea"/>
                <a:cs typeface="Arial" pitchFamily="34" charset="0"/>
              </a:rPr>
              <a:t>Fehlersuche</a:t>
            </a:r>
          </a:p>
          <a:p>
            <a:pPr>
              <a:buNone/>
            </a:pPr>
            <a:r>
              <a:rPr lang="de-CH" dirty="0"/>
              <a:t>Für diesen Betrieb, den Sonderbetrieb, gibt es eine Rangliste von Massnahmen:</a:t>
            </a:r>
          </a:p>
          <a:p>
            <a:endParaRPr lang="de-CH" dirty="0"/>
          </a:p>
          <a:p>
            <a:pPr defTabSz="944233">
              <a:tabLst>
                <a:tab pos="183601" algn="l"/>
              </a:tabLst>
            </a:pPr>
            <a:r>
              <a:rPr lang="de-CH" b="0" kern="1200" dirty="0">
                <a:solidFill>
                  <a:schemeClr val="tx1"/>
                </a:solidFill>
                <a:latin typeface="Arial" pitchFamily="34" charset="0"/>
                <a:ea typeface="+mn-ea"/>
                <a:cs typeface="Arial" pitchFamily="34" charset="0"/>
              </a:rPr>
              <a:t>Rang 1: </a:t>
            </a:r>
          </a:p>
          <a:p>
            <a:pPr marL="183584" indent="-183584" defTabSz="944233">
              <a:buFont typeface="Arial" pitchFamily="34" charset="0"/>
              <a:buChar char="•"/>
              <a:tabLst>
                <a:tab pos="183601" algn="l"/>
              </a:tabLst>
            </a:pPr>
            <a:r>
              <a:rPr lang="de-CH" b="0" kern="1200" dirty="0">
                <a:solidFill>
                  <a:schemeClr val="tx1"/>
                </a:solidFill>
                <a:latin typeface="Arial" pitchFamily="34" charset="0"/>
                <a:ea typeface="+mn-ea"/>
                <a:cs typeface="Arial" pitchFamily="34" charset="0"/>
              </a:rPr>
              <a:t>Ist in der Regel 3 beschrieben </a:t>
            </a:r>
            <a:r>
              <a:rPr lang="de-CH" b="0" kern="1200" dirty="0">
                <a:solidFill>
                  <a:schemeClr val="tx1"/>
                </a:solidFill>
                <a:latin typeface="Arial" pitchFamily="34" charset="0"/>
                <a:ea typeface="+mn-ea"/>
                <a:cs typeface="Arial" pitchFamily="34" charset="0"/>
                <a:sym typeface="Wingdings"/>
              </a:rPr>
              <a:t></a:t>
            </a:r>
            <a:r>
              <a:rPr lang="de-CH" b="0" kern="1200" dirty="0">
                <a:solidFill>
                  <a:schemeClr val="tx1"/>
                </a:solidFill>
                <a:latin typeface="Arial" pitchFamily="34" charset="0"/>
                <a:ea typeface="+mn-ea"/>
                <a:cs typeface="Arial" pitchFamily="34" charset="0"/>
              </a:rPr>
              <a:t> Maschine ist ausgeschaltet und gesichert. </a:t>
            </a:r>
          </a:p>
          <a:p>
            <a:pPr marL="183584" indent="-183584" defTabSz="944233">
              <a:buFont typeface="Arial" pitchFamily="34" charset="0"/>
              <a:buChar char="•"/>
              <a:tabLst>
                <a:tab pos="183601" algn="l"/>
              </a:tabLst>
            </a:pPr>
            <a:r>
              <a:rPr lang="de-CH" b="0" kern="1200" dirty="0">
                <a:solidFill>
                  <a:schemeClr val="tx1"/>
                </a:solidFill>
                <a:latin typeface="Arial" pitchFamily="34" charset="0"/>
                <a:ea typeface="+mn-ea"/>
                <a:cs typeface="Arial" pitchFamily="34" charset="0"/>
              </a:rPr>
              <a:t>Das ist die Königslösung und sollte wenn immer möglich umgesetzt werden.</a:t>
            </a:r>
          </a:p>
          <a:p>
            <a:endParaRPr lang="de-CH" dirty="0"/>
          </a:p>
          <a:p>
            <a:pPr>
              <a:buNone/>
            </a:pPr>
            <a:r>
              <a:rPr lang="de-CH" dirty="0"/>
              <a:t>Rang 2–4:</a:t>
            </a:r>
          </a:p>
          <a:p>
            <a:pPr marL="183584" indent="-183584" defTabSz="944233">
              <a:buFont typeface="Arial" pitchFamily="34" charset="0"/>
              <a:buChar char="•"/>
              <a:tabLst>
                <a:tab pos="183601" algn="l"/>
              </a:tabLst>
            </a:pPr>
            <a:r>
              <a:rPr lang="de-CH" b="0" kern="1200" dirty="0">
                <a:solidFill>
                  <a:schemeClr val="tx1"/>
                </a:solidFill>
                <a:latin typeface="Arial" pitchFamily="34" charset="0"/>
                <a:ea typeface="+mn-ea"/>
                <a:cs typeface="Arial" pitchFamily="34" charset="0"/>
              </a:rPr>
              <a:t>Bei den weiteren Stufen werden Instandhaltungsarbeiten bei laufender Maschine ausgeführt.</a:t>
            </a:r>
          </a:p>
          <a:p>
            <a:pPr marL="183584" indent="-183584" defTabSz="944233">
              <a:buFont typeface="Arial" pitchFamily="34" charset="0"/>
              <a:buChar char="•"/>
              <a:tabLst>
                <a:tab pos="183601" algn="l"/>
              </a:tabLst>
            </a:pPr>
            <a:r>
              <a:rPr lang="de-CH" b="0" kern="1200" dirty="0">
                <a:solidFill>
                  <a:schemeClr val="tx1"/>
                </a:solidFill>
                <a:latin typeface="Arial" pitchFamily="34" charset="0"/>
                <a:ea typeface="+mn-ea"/>
                <a:cs typeface="Arial" pitchFamily="34" charset="0"/>
              </a:rPr>
              <a:t>Dies </a:t>
            </a:r>
            <a:r>
              <a:rPr lang="de-CH" dirty="0"/>
              <a:t>sollte, wenn immer möglich, vermieden werden. </a:t>
            </a:r>
          </a:p>
          <a:p>
            <a:endParaRPr lang="de-CH" dirty="0"/>
          </a:p>
          <a:p>
            <a:pPr defTabSz="944233">
              <a:tabLst>
                <a:tab pos="183601" algn="l"/>
              </a:tabLst>
            </a:pPr>
            <a:r>
              <a:rPr lang="de-CH" b="0" kern="1200" dirty="0">
                <a:solidFill>
                  <a:schemeClr val="tx1"/>
                </a:solidFill>
                <a:latin typeface="Arial" pitchFamily="34" charset="0"/>
                <a:ea typeface="+mn-ea"/>
                <a:cs typeface="Arial" pitchFamily="34" charset="0"/>
              </a:rPr>
              <a:t>Beim Ausführen von Instandhaltungsarbeiten an laufenden Maschinen immer die vorhandenen Sonderbetriebseinrichtungen einsetzen.</a:t>
            </a:r>
          </a:p>
          <a:p>
            <a:pPr defTabSz="944233">
              <a:tabLst>
                <a:tab pos="183601" algn="l"/>
              </a:tabLst>
            </a:pPr>
            <a:r>
              <a:rPr lang="de-CH" b="0" kern="1200" dirty="0">
                <a:solidFill>
                  <a:schemeClr val="tx1"/>
                </a:solidFill>
                <a:latin typeface="Arial" pitchFamily="34" charset="0"/>
                <a:ea typeface="+mn-ea"/>
                <a:cs typeface="Arial" pitchFamily="34" charset="0"/>
              </a:rPr>
              <a:t>Wichtige Bedingungen sind:</a:t>
            </a:r>
          </a:p>
          <a:p>
            <a:pPr marL="183584" indent="-183584" defTabSz="944233">
              <a:buFont typeface="Arial" pitchFamily="34" charset="0"/>
              <a:buChar char="•"/>
              <a:tabLst>
                <a:tab pos="183601" algn="l"/>
              </a:tabLst>
            </a:pPr>
            <a:r>
              <a:rPr lang="de-CH" b="0" kern="1200" dirty="0">
                <a:solidFill>
                  <a:schemeClr val="tx1"/>
                </a:solidFill>
                <a:latin typeface="Arial" pitchFamily="34" charset="0"/>
                <a:ea typeface="+mn-ea"/>
                <a:cs typeface="Arial" pitchFamily="34" charset="0"/>
              </a:rPr>
              <a:t>Der Automatikbetrieb ist ausgeschaltet.</a:t>
            </a:r>
          </a:p>
          <a:p>
            <a:pPr marL="183584" indent="-183584" defTabSz="944233">
              <a:buFont typeface="Arial" pitchFamily="34" charset="0"/>
              <a:buChar char="•"/>
              <a:tabLst>
                <a:tab pos="183601" algn="l"/>
              </a:tabLst>
            </a:pPr>
            <a:r>
              <a:rPr lang="de-CH" b="0" kern="1200" dirty="0">
                <a:solidFill>
                  <a:schemeClr val="tx1"/>
                </a:solidFill>
                <a:latin typeface="Arial" pitchFamily="34" charset="0"/>
                <a:ea typeface="+mn-ea"/>
                <a:cs typeface="Arial" pitchFamily="34" charset="0"/>
              </a:rPr>
              <a:t>Bei mehrachsigen Maschinen ist die Bewegung auf eine Achse reduziert.</a:t>
            </a:r>
          </a:p>
          <a:p>
            <a:pPr marL="183584" indent="-183584" defTabSz="944233">
              <a:buFont typeface="Arial" pitchFamily="34" charset="0"/>
              <a:buChar char="•"/>
              <a:tabLst>
                <a:tab pos="183601" algn="l"/>
              </a:tabLst>
            </a:pPr>
            <a:r>
              <a:rPr lang="de-CH" b="0" kern="1200" dirty="0">
                <a:solidFill>
                  <a:schemeClr val="tx1"/>
                </a:solidFill>
                <a:latin typeface="Arial" pitchFamily="34" charset="0"/>
                <a:ea typeface="+mn-ea"/>
                <a:cs typeface="Arial" pitchFamily="34" charset="0"/>
              </a:rPr>
              <a:t>Energien bzw. Geschwindigkeiten sind reduziert.</a:t>
            </a:r>
          </a:p>
          <a:p>
            <a:pPr marL="183584" indent="-183584" defTabSz="944233">
              <a:buFont typeface="Arial" pitchFamily="34" charset="0"/>
              <a:buChar char="•"/>
              <a:tabLst>
                <a:tab pos="183601" algn="l"/>
              </a:tabLst>
            </a:pPr>
            <a:r>
              <a:rPr lang="de-CH" b="0" kern="1200" dirty="0">
                <a:solidFill>
                  <a:schemeClr val="tx1"/>
                </a:solidFill>
                <a:latin typeface="Arial" pitchFamily="34" charset="0"/>
                <a:ea typeface="+mn-ea"/>
                <a:cs typeface="Arial" pitchFamily="34" charset="0"/>
              </a:rPr>
              <a:t>Benachbarte Gefahrenstellen sind abgeschirmt.</a:t>
            </a:r>
          </a:p>
        </p:txBody>
      </p:sp>
      <p:sp>
        <p:nvSpPr>
          <p:cNvPr id="4" name="Kopfzeilenplatzhalter 3"/>
          <p:cNvSpPr>
            <a:spLocks noGrp="1"/>
          </p:cNvSpPr>
          <p:nvPr>
            <p:ph type="hdr" sz="quarter" idx="10"/>
          </p:nvPr>
        </p:nvSpPr>
        <p:spPr/>
        <p:txBody>
          <a:bodyPr/>
          <a:lstStyle/>
          <a:p>
            <a:r>
              <a:rPr lang="en-US"/>
              <a:t>Sichere Instandhaltung</a:t>
            </a:r>
            <a:endParaRPr lang="en-US" dirty="0"/>
          </a:p>
        </p:txBody>
      </p:sp>
      <p:sp>
        <p:nvSpPr>
          <p:cNvPr id="5" name="Fußzeilenplatzhalter 4"/>
          <p:cNvSpPr>
            <a:spLocks noGrp="1"/>
          </p:cNvSpPr>
          <p:nvPr>
            <p:ph type="ftr" sz="quarter" idx="11"/>
          </p:nvPr>
        </p:nvSpPr>
        <p:spPr/>
        <p:txBody>
          <a:bodyPr/>
          <a:lstStyle/>
          <a:p>
            <a:r>
              <a:rPr lang="en-US"/>
              <a:t>Suva / ALH Urs Haberstich</a:t>
            </a:r>
            <a:endParaRPr lang="en-US" dirty="0"/>
          </a:p>
        </p:txBody>
      </p:sp>
      <p:sp>
        <p:nvSpPr>
          <p:cNvPr id="6" name="Foliennummernplatzhalter 5"/>
          <p:cNvSpPr>
            <a:spLocks noGrp="1"/>
          </p:cNvSpPr>
          <p:nvPr>
            <p:ph type="sldNum" sz="quarter" idx="12"/>
          </p:nvPr>
        </p:nvSpPr>
        <p:spPr/>
        <p:txBody>
          <a:bodyPr/>
          <a:lstStyle/>
          <a:p>
            <a:fld id="{7A598EF2-3FE4-4244-93B5-BDDBC036C6E0}" type="slidenum">
              <a:rPr lang="en-US" smtClean="0"/>
              <a:t>39</a:t>
            </a:fld>
            <a:endParaRPr lang="en-US"/>
          </a:p>
        </p:txBody>
      </p:sp>
    </p:spTree>
    <p:extLst>
      <p:ext uri="{BB962C8B-B14F-4D97-AF65-F5344CB8AC3E}">
        <p14:creationId xmlns:p14="http://schemas.microsoft.com/office/powerpoint/2010/main" val="18036239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78374">
              <a:defRPr/>
            </a:pPr>
            <a:r>
              <a:rPr lang="de-CH" dirty="0"/>
              <a:t>Technische Lösungen für den Sonderbetrieb.</a:t>
            </a:r>
          </a:p>
          <a:p>
            <a:pPr>
              <a:buNone/>
            </a:pPr>
            <a:endParaRPr lang="de-CH" dirty="0"/>
          </a:p>
          <a:p>
            <a:pPr>
              <a:buNone/>
            </a:pPr>
            <a:r>
              <a:rPr lang="de-CH" dirty="0"/>
              <a:t>Wirkungsweise der Tippschaltung:</a:t>
            </a:r>
          </a:p>
          <a:p>
            <a:pPr marL="183584" indent="-183584" defTabSz="944233">
              <a:buFont typeface="Arial" pitchFamily="34" charset="0"/>
              <a:buChar char="•"/>
              <a:tabLst>
                <a:tab pos="183601" algn="l"/>
              </a:tabLst>
            </a:pPr>
            <a:r>
              <a:rPr lang="de-CH" b="0" kern="1200" dirty="0">
                <a:solidFill>
                  <a:schemeClr val="tx1"/>
                </a:solidFill>
                <a:latin typeface="Arial" pitchFamily="34" charset="0"/>
                <a:ea typeface="+mn-ea"/>
                <a:cs typeface="Arial" pitchFamily="34" charset="0"/>
              </a:rPr>
              <a:t>Schutz durch Ortsbindung des Benutzers ausserhalb des Gefahrenbereiches während der Gefahrensituation.</a:t>
            </a:r>
          </a:p>
          <a:p>
            <a:pPr marL="183584" indent="-183584" defTabSz="944233">
              <a:buFont typeface="Arial" pitchFamily="34" charset="0"/>
              <a:buChar char="•"/>
              <a:tabLst>
                <a:tab pos="183601" algn="l"/>
              </a:tabLst>
            </a:pPr>
            <a:r>
              <a:rPr lang="de-CH" b="0" kern="1200" dirty="0">
                <a:solidFill>
                  <a:schemeClr val="tx1"/>
                </a:solidFill>
                <a:latin typeface="Arial" pitchFamily="34" charset="0"/>
                <a:ea typeface="+mn-ea"/>
                <a:cs typeface="Arial" pitchFamily="34" charset="0"/>
              </a:rPr>
              <a:t>Der Befehl ist nur wirksam, solange das Stellteil betätigt wird.</a:t>
            </a:r>
          </a:p>
          <a:p>
            <a:pPr marL="183584" indent="-183584" defTabSz="944233">
              <a:buFont typeface="Arial" pitchFamily="34" charset="0"/>
              <a:buChar char="•"/>
              <a:tabLst>
                <a:tab pos="183601" algn="l"/>
              </a:tabLst>
            </a:pPr>
            <a:r>
              <a:rPr lang="de-CH" b="0" kern="1200" dirty="0">
                <a:solidFill>
                  <a:schemeClr val="tx1"/>
                </a:solidFill>
                <a:latin typeface="Arial" pitchFamily="34" charset="0"/>
                <a:ea typeface="+mn-ea"/>
                <a:cs typeface="Arial" pitchFamily="34" charset="0"/>
              </a:rPr>
              <a:t>Schutz nur für ortsgebundene Person. Dritte sind nur durch die Aufmerksamkeit d</a:t>
            </a:r>
            <a:r>
              <a:rPr lang="de-CH" dirty="0"/>
              <a:t>es Benutzers gesichert. </a:t>
            </a:r>
          </a:p>
          <a:p>
            <a:pPr>
              <a:buNone/>
            </a:pPr>
            <a:r>
              <a:rPr lang="de-CH" dirty="0"/>
              <a:t> </a:t>
            </a:r>
          </a:p>
          <a:p>
            <a:pPr>
              <a:buNone/>
            </a:pPr>
            <a:r>
              <a:rPr lang="de-CH" dirty="0"/>
              <a:t>Wirkungsweise der </a:t>
            </a:r>
            <a:r>
              <a:rPr lang="de-CH" dirty="0" err="1"/>
              <a:t>Zustimmtaste</a:t>
            </a:r>
            <a:r>
              <a:rPr lang="de-CH" dirty="0"/>
              <a:t>:</a:t>
            </a:r>
          </a:p>
          <a:p>
            <a:pPr marL="183584" indent="-183584" defTabSz="944233">
              <a:buFont typeface="Arial" pitchFamily="34" charset="0"/>
              <a:buChar char="•"/>
              <a:tabLst>
                <a:tab pos="183601" algn="l"/>
              </a:tabLst>
            </a:pPr>
            <a:r>
              <a:rPr lang="de-CH" b="0" kern="1200" dirty="0">
                <a:solidFill>
                  <a:schemeClr val="tx1"/>
                </a:solidFill>
                <a:latin typeface="Arial" pitchFamily="34" charset="0"/>
                <a:ea typeface="+mn-ea"/>
                <a:cs typeface="Arial" pitchFamily="34" charset="0"/>
              </a:rPr>
              <a:t>Einleitung und Aufrechterhaltung des Gefahrenzustandes durch Betätigung der </a:t>
            </a:r>
            <a:r>
              <a:rPr lang="de-CH" b="0" kern="1200" dirty="0" err="1">
                <a:solidFill>
                  <a:schemeClr val="tx1"/>
                </a:solidFill>
                <a:latin typeface="Arial" pitchFamily="34" charset="0"/>
                <a:ea typeface="+mn-ea"/>
                <a:cs typeface="Arial" pitchFamily="34" charset="0"/>
              </a:rPr>
              <a:t>Zustimmeinrichtung</a:t>
            </a:r>
            <a:r>
              <a:rPr lang="de-CH" b="0" kern="1200" dirty="0">
                <a:solidFill>
                  <a:schemeClr val="tx1"/>
                </a:solidFill>
                <a:latin typeface="Arial" pitchFamily="34" charset="0"/>
                <a:ea typeface="+mn-ea"/>
                <a:cs typeface="Arial" pitchFamily="34" charset="0"/>
              </a:rPr>
              <a:t> (Tippfunktion).</a:t>
            </a:r>
          </a:p>
          <a:p>
            <a:pPr marL="183584" indent="-183584" defTabSz="944233">
              <a:buFont typeface="Arial" pitchFamily="34" charset="0"/>
              <a:buChar char="•"/>
              <a:tabLst>
                <a:tab pos="183601" algn="l"/>
              </a:tabLst>
            </a:pPr>
            <a:r>
              <a:rPr lang="de-CH" b="0" kern="1200" dirty="0">
                <a:solidFill>
                  <a:schemeClr val="tx1"/>
                </a:solidFill>
                <a:latin typeface="Arial" pitchFamily="34" charset="0"/>
                <a:ea typeface="+mn-ea"/>
                <a:cs typeface="Arial" pitchFamily="34" charset="0"/>
              </a:rPr>
              <a:t>Die Funktion «Not-Halt» ist durch Durchdrücken oder Loslassen der </a:t>
            </a:r>
            <a:r>
              <a:rPr lang="de-CH" b="0" kern="1200" dirty="0" err="1">
                <a:solidFill>
                  <a:schemeClr val="tx1"/>
                </a:solidFill>
                <a:latin typeface="Arial" pitchFamily="34" charset="0"/>
                <a:ea typeface="+mn-ea"/>
                <a:cs typeface="Arial" pitchFamily="34" charset="0"/>
              </a:rPr>
              <a:t>Zustimmeinrichtung</a:t>
            </a:r>
            <a:r>
              <a:rPr lang="de-CH" b="0" kern="1200" dirty="0">
                <a:solidFill>
                  <a:schemeClr val="tx1"/>
                </a:solidFill>
                <a:latin typeface="Arial" pitchFamily="34" charset="0"/>
                <a:ea typeface="+mn-ea"/>
                <a:cs typeface="Arial" pitchFamily="34" charset="0"/>
              </a:rPr>
              <a:t> integriert.</a:t>
            </a:r>
          </a:p>
        </p:txBody>
      </p:sp>
      <p:sp>
        <p:nvSpPr>
          <p:cNvPr id="4" name="Kopfzeilenplatzhalter 3"/>
          <p:cNvSpPr>
            <a:spLocks noGrp="1"/>
          </p:cNvSpPr>
          <p:nvPr>
            <p:ph type="hdr" sz="quarter" idx="10"/>
          </p:nvPr>
        </p:nvSpPr>
        <p:spPr/>
        <p:txBody>
          <a:bodyPr/>
          <a:lstStyle/>
          <a:p>
            <a:r>
              <a:rPr lang="en-US"/>
              <a:t>Sichere Instandhaltung</a:t>
            </a:r>
            <a:endParaRPr lang="en-US" dirty="0"/>
          </a:p>
        </p:txBody>
      </p:sp>
      <p:sp>
        <p:nvSpPr>
          <p:cNvPr id="5" name="Fußzeilenplatzhalter 4"/>
          <p:cNvSpPr>
            <a:spLocks noGrp="1"/>
          </p:cNvSpPr>
          <p:nvPr>
            <p:ph type="ftr" sz="quarter" idx="11"/>
          </p:nvPr>
        </p:nvSpPr>
        <p:spPr/>
        <p:txBody>
          <a:bodyPr/>
          <a:lstStyle/>
          <a:p>
            <a:r>
              <a:rPr lang="en-US"/>
              <a:t>Suva / ALH Urs Haberstich</a:t>
            </a:r>
            <a:endParaRPr lang="en-US" dirty="0"/>
          </a:p>
        </p:txBody>
      </p:sp>
      <p:sp>
        <p:nvSpPr>
          <p:cNvPr id="6" name="Foliennummernplatzhalter 5"/>
          <p:cNvSpPr>
            <a:spLocks noGrp="1"/>
          </p:cNvSpPr>
          <p:nvPr>
            <p:ph type="sldNum" sz="quarter" idx="12"/>
          </p:nvPr>
        </p:nvSpPr>
        <p:spPr/>
        <p:txBody>
          <a:bodyPr/>
          <a:lstStyle/>
          <a:p>
            <a:fld id="{7A598EF2-3FE4-4244-93B5-BDDBC036C6E0}" type="slidenum">
              <a:rPr lang="en-US" smtClean="0"/>
              <a:t>40</a:t>
            </a:fld>
            <a:endParaRPr lang="en-US"/>
          </a:p>
        </p:txBody>
      </p:sp>
    </p:spTree>
    <p:extLst>
      <p:ext uri="{BB962C8B-B14F-4D97-AF65-F5344CB8AC3E}">
        <p14:creationId xmlns:p14="http://schemas.microsoft.com/office/powerpoint/2010/main" val="3104001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Diskutieren Sie Situationen, die in Ihrem Betrieb vorkommen.</a:t>
            </a:r>
          </a:p>
          <a:p>
            <a:r>
              <a:rPr lang="de-CH" dirty="0"/>
              <a:t>Beispiele sind Instandhaltungsarbeiten an:</a:t>
            </a:r>
          </a:p>
          <a:p>
            <a:pPr marL="183584" indent="-183584" defTabSz="944233">
              <a:buFont typeface="Arial" pitchFamily="34" charset="0"/>
              <a:buChar char="•"/>
              <a:tabLst>
                <a:tab pos="183601" algn="l"/>
              </a:tabLst>
            </a:pPr>
            <a:r>
              <a:rPr lang="de-CH" b="0" kern="1200" dirty="0">
                <a:solidFill>
                  <a:schemeClr val="tx1"/>
                </a:solidFill>
                <a:latin typeface="Arial" pitchFamily="34" charset="0"/>
                <a:ea typeface="+mn-ea"/>
                <a:cs typeface="Arial" pitchFamily="34" charset="0"/>
              </a:rPr>
              <a:t>hochgelegenen Antrieben/Stellgliedern/Förderanlagen/Mess- und Regeltechnik</a:t>
            </a:r>
          </a:p>
          <a:p>
            <a:pPr marL="183584" indent="-183584" defTabSz="944233">
              <a:buFont typeface="Arial" pitchFamily="34" charset="0"/>
              <a:buChar char="•"/>
              <a:tabLst>
                <a:tab pos="183601" algn="l"/>
              </a:tabLst>
            </a:pPr>
            <a:r>
              <a:rPr lang="de-CH" b="0" kern="1200" dirty="0">
                <a:solidFill>
                  <a:schemeClr val="tx1"/>
                </a:solidFill>
                <a:latin typeface="Arial" pitchFamily="34" charset="0"/>
                <a:ea typeface="+mn-ea"/>
                <a:cs typeface="Arial" pitchFamily="34" charset="0"/>
              </a:rPr>
              <a:t>Torantrieben</a:t>
            </a:r>
          </a:p>
          <a:p>
            <a:pPr marL="183584" indent="-183584" defTabSz="944233">
              <a:buFont typeface="Arial" pitchFamily="34" charset="0"/>
              <a:buChar char="•"/>
              <a:tabLst>
                <a:tab pos="183601" algn="l"/>
              </a:tabLst>
            </a:pPr>
            <a:r>
              <a:rPr lang="de-CH" b="0" kern="1200" dirty="0">
                <a:solidFill>
                  <a:schemeClr val="tx1"/>
                </a:solidFill>
                <a:latin typeface="Arial" pitchFamily="34" charset="0"/>
                <a:ea typeface="+mn-ea"/>
                <a:cs typeface="Arial" pitchFamily="34" charset="0"/>
              </a:rPr>
              <a:t>Hallenkranen</a:t>
            </a:r>
          </a:p>
          <a:p>
            <a:pPr marL="183584" indent="-183584" defTabSz="944233">
              <a:buFont typeface="Arial" pitchFamily="34" charset="0"/>
              <a:buChar char="•"/>
              <a:tabLst>
                <a:tab pos="183601" algn="l"/>
              </a:tabLst>
            </a:pPr>
            <a:r>
              <a:rPr lang="de-CH" b="0" kern="1200" dirty="0">
                <a:solidFill>
                  <a:schemeClr val="tx1"/>
                </a:solidFill>
                <a:latin typeface="Arial" pitchFamily="34" charset="0"/>
                <a:ea typeface="+mn-ea"/>
                <a:cs typeface="Arial" pitchFamily="34" charset="0"/>
              </a:rPr>
              <a:t>Beleuchtungskörpern</a:t>
            </a:r>
          </a:p>
          <a:p>
            <a:pPr marL="183584" indent="-183584" defTabSz="944233">
              <a:buFont typeface="Arial" pitchFamily="34" charset="0"/>
              <a:buChar char="•"/>
              <a:tabLst>
                <a:tab pos="183601" algn="l"/>
              </a:tabLst>
            </a:pPr>
            <a:r>
              <a:rPr lang="de-CH" b="0" kern="1200" dirty="0">
                <a:solidFill>
                  <a:schemeClr val="tx1"/>
                </a:solidFill>
                <a:latin typeface="Arial" pitchFamily="34" charset="0"/>
                <a:ea typeface="+mn-ea"/>
                <a:cs typeface="Arial" pitchFamily="34" charset="0"/>
              </a:rPr>
              <a:t>Brandmeldern/Sprinklern</a:t>
            </a:r>
          </a:p>
          <a:p>
            <a:pPr marL="183584" indent="-183584" defTabSz="944233">
              <a:buFont typeface="Arial" pitchFamily="34" charset="0"/>
              <a:buChar char="•"/>
              <a:tabLst>
                <a:tab pos="183601" algn="l"/>
              </a:tabLst>
            </a:pPr>
            <a:r>
              <a:rPr lang="de-CH" b="0" kern="1200" dirty="0">
                <a:solidFill>
                  <a:schemeClr val="tx1"/>
                </a:solidFill>
                <a:latin typeface="Arial" pitchFamily="34" charset="0"/>
                <a:ea typeface="+mn-ea"/>
                <a:cs typeface="Arial" pitchFamily="34" charset="0"/>
              </a:rPr>
              <a:t>Heizungs-/Lüftungs-/Klimatechnik</a:t>
            </a:r>
          </a:p>
          <a:p>
            <a:pPr marL="183584" indent="-183584" defTabSz="944233">
              <a:buFont typeface="Arial" pitchFamily="34" charset="0"/>
              <a:buChar char="•"/>
              <a:tabLst>
                <a:tab pos="183601" algn="l"/>
              </a:tabLst>
            </a:pPr>
            <a:r>
              <a:rPr lang="de-CH" b="0" kern="1200" dirty="0" err="1">
                <a:solidFill>
                  <a:schemeClr val="tx1"/>
                </a:solidFill>
                <a:latin typeface="Arial" pitchFamily="34" charset="0"/>
                <a:ea typeface="+mn-ea"/>
                <a:cs typeface="Arial" pitchFamily="34" charset="0"/>
              </a:rPr>
              <a:t>Oblichtern</a:t>
            </a:r>
            <a:endParaRPr lang="de-CH" b="0" kern="1200" dirty="0">
              <a:solidFill>
                <a:schemeClr val="tx1"/>
              </a:solidFill>
              <a:latin typeface="Arial" pitchFamily="34" charset="0"/>
              <a:ea typeface="+mn-ea"/>
              <a:cs typeface="Arial" pitchFamily="34" charset="0"/>
            </a:endParaRPr>
          </a:p>
        </p:txBody>
      </p:sp>
      <p:sp>
        <p:nvSpPr>
          <p:cNvPr id="4" name="Kopfzeilenplatzhalter 3"/>
          <p:cNvSpPr>
            <a:spLocks noGrp="1"/>
          </p:cNvSpPr>
          <p:nvPr>
            <p:ph type="hdr" sz="quarter" idx="10"/>
          </p:nvPr>
        </p:nvSpPr>
        <p:spPr/>
        <p:txBody>
          <a:bodyPr/>
          <a:lstStyle/>
          <a:p>
            <a:r>
              <a:rPr lang="en-US"/>
              <a:t>Sichere Instandhaltung</a:t>
            </a:r>
            <a:endParaRPr lang="en-US" dirty="0"/>
          </a:p>
        </p:txBody>
      </p:sp>
      <p:sp>
        <p:nvSpPr>
          <p:cNvPr id="5" name="Fußzeilenplatzhalter 4"/>
          <p:cNvSpPr>
            <a:spLocks noGrp="1"/>
          </p:cNvSpPr>
          <p:nvPr>
            <p:ph type="ftr" sz="quarter" idx="11"/>
          </p:nvPr>
        </p:nvSpPr>
        <p:spPr/>
        <p:txBody>
          <a:bodyPr/>
          <a:lstStyle/>
          <a:p>
            <a:r>
              <a:rPr lang="en-US"/>
              <a:t>Suva / ALH Urs Haberstich</a:t>
            </a:r>
            <a:endParaRPr lang="en-US" dirty="0"/>
          </a:p>
        </p:txBody>
      </p:sp>
      <p:sp>
        <p:nvSpPr>
          <p:cNvPr id="6" name="Foliennummernplatzhalter 5"/>
          <p:cNvSpPr>
            <a:spLocks noGrp="1"/>
          </p:cNvSpPr>
          <p:nvPr>
            <p:ph type="sldNum" sz="quarter" idx="12"/>
          </p:nvPr>
        </p:nvSpPr>
        <p:spPr/>
        <p:txBody>
          <a:bodyPr/>
          <a:lstStyle/>
          <a:p>
            <a:fld id="{7A598EF2-3FE4-4244-93B5-BDDBC036C6E0}" type="slidenum">
              <a:rPr lang="en-US" smtClean="0"/>
              <a:t>41</a:t>
            </a:fld>
            <a:endParaRPr lang="en-US"/>
          </a:p>
        </p:txBody>
      </p:sp>
    </p:spTree>
    <p:extLst>
      <p:ext uri="{BB962C8B-B14F-4D97-AF65-F5344CB8AC3E}">
        <p14:creationId xmlns:p14="http://schemas.microsoft.com/office/powerpoint/2010/main" val="36825553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Wir sind uns im Betrieb ans Arbeiten in unterschiedlichen Höhen gewöhnt. Diese Gewöhnung kann nur allzu schnell zu Leichtsinn verführen. Dagegen müssen wir uns wehren!</a:t>
            </a:r>
          </a:p>
        </p:txBody>
      </p:sp>
      <p:sp>
        <p:nvSpPr>
          <p:cNvPr id="4" name="Kopfzeilenplatzhalter 3"/>
          <p:cNvSpPr>
            <a:spLocks noGrp="1"/>
          </p:cNvSpPr>
          <p:nvPr>
            <p:ph type="hdr" sz="quarter" idx="10"/>
          </p:nvPr>
        </p:nvSpPr>
        <p:spPr/>
        <p:txBody>
          <a:bodyPr/>
          <a:lstStyle/>
          <a:p>
            <a:r>
              <a:rPr lang="en-US"/>
              <a:t>Sichere Instandhaltung</a:t>
            </a:r>
            <a:endParaRPr lang="en-US" dirty="0"/>
          </a:p>
        </p:txBody>
      </p:sp>
      <p:sp>
        <p:nvSpPr>
          <p:cNvPr id="5" name="Fußzeilenplatzhalter 4"/>
          <p:cNvSpPr>
            <a:spLocks noGrp="1"/>
          </p:cNvSpPr>
          <p:nvPr>
            <p:ph type="ftr" sz="quarter" idx="11"/>
          </p:nvPr>
        </p:nvSpPr>
        <p:spPr/>
        <p:txBody>
          <a:bodyPr/>
          <a:lstStyle/>
          <a:p>
            <a:r>
              <a:rPr lang="en-US"/>
              <a:t>Suva / ALH Urs Haberstich</a:t>
            </a:r>
            <a:endParaRPr lang="en-US" dirty="0"/>
          </a:p>
        </p:txBody>
      </p:sp>
      <p:sp>
        <p:nvSpPr>
          <p:cNvPr id="6" name="Foliennummernplatzhalter 5"/>
          <p:cNvSpPr>
            <a:spLocks noGrp="1"/>
          </p:cNvSpPr>
          <p:nvPr>
            <p:ph type="sldNum" sz="quarter" idx="12"/>
          </p:nvPr>
        </p:nvSpPr>
        <p:spPr/>
        <p:txBody>
          <a:bodyPr/>
          <a:lstStyle/>
          <a:p>
            <a:fld id="{7A598EF2-3FE4-4244-93B5-BDDBC036C6E0}" type="slidenum">
              <a:rPr lang="en-US" smtClean="0"/>
              <a:t>42</a:t>
            </a:fld>
            <a:endParaRPr lang="en-US"/>
          </a:p>
        </p:txBody>
      </p:sp>
    </p:spTree>
    <p:extLst>
      <p:ext uri="{BB962C8B-B14F-4D97-AF65-F5344CB8AC3E}">
        <p14:creationId xmlns:p14="http://schemas.microsoft.com/office/powerpoint/2010/main" val="25641223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78374"/>
            <a:r>
              <a:rPr lang="de-DE" dirty="0"/>
              <a:t>Erklären Sie:</a:t>
            </a:r>
            <a:endParaRPr lang="de-CH" dirty="0"/>
          </a:p>
          <a:p>
            <a:pPr marL="183584" indent="-183584" defTabSz="944233">
              <a:buFont typeface="Arial" pitchFamily="34" charset="0"/>
              <a:buChar char="•"/>
              <a:tabLst>
                <a:tab pos="183601" algn="l"/>
              </a:tabLst>
            </a:pPr>
            <a:r>
              <a:rPr lang="de-CH" b="0" kern="1200" dirty="0">
                <a:solidFill>
                  <a:schemeClr val="tx1"/>
                </a:solidFill>
                <a:latin typeface="Arial" pitchFamily="34" charset="0"/>
                <a:ea typeface="+mn-ea"/>
                <a:cs typeface="Arial" pitchFamily="34" charset="0"/>
              </a:rPr>
              <a:t>Für das sichere Arbeiten in der Höhe und für sichere Zugänge braucht es geeignete Hilfsmittel. Die Wahl der Hilfsmittel hängt von der Art, Dauer und Häufigkeit der Instandhaltungsarbeiten ab. </a:t>
            </a:r>
          </a:p>
          <a:p>
            <a:pPr marL="183584" indent="-183584" defTabSz="944233">
              <a:buFont typeface="Arial" pitchFamily="34" charset="0"/>
              <a:buChar char="•"/>
              <a:tabLst>
                <a:tab pos="183601" algn="l"/>
              </a:tabLst>
            </a:pPr>
            <a:r>
              <a:rPr lang="de-CH" b="0" kern="1200" dirty="0">
                <a:solidFill>
                  <a:schemeClr val="tx1"/>
                </a:solidFill>
                <a:latin typeface="Arial" pitchFamily="34" charset="0"/>
                <a:ea typeface="+mn-ea"/>
                <a:cs typeface="Arial" pitchFamily="34" charset="0"/>
              </a:rPr>
              <a:t>In </a:t>
            </a:r>
            <a:r>
              <a:rPr lang="de-CH" dirty="0"/>
              <a:t>Bezug auf das Unfallrisiko gilt oben aufgezeigte Rangliste.</a:t>
            </a:r>
          </a:p>
          <a:p>
            <a:pPr defTabSz="978374">
              <a:buFont typeface="Symbol" pitchFamily="18" charset="2"/>
              <a:buChar char="-"/>
            </a:pPr>
            <a:endParaRPr lang="de-CH" b="0" kern="1200" dirty="0">
              <a:solidFill>
                <a:schemeClr val="tx1"/>
              </a:solidFill>
              <a:latin typeface="Arial" pitchFamily="34" charset="0"/>
              <a:ea typeface="+mn-ea"/>
              <a:cs typeface="Arial" pitchFamily="34" charset="0"/>
            </a:endParaRPr>
          </a:p>
          <a:p>
            <a:pPr marL="183584" indent="-183584" defTabSz="944233">
              <a:buFont typeface="Arial" pitchFamily="34" charset="0"/>
              <a:buChar char="•"/>
              <a:tabLst>
                <a:tab pos="183601" algn="l"/>
              </a:tabLst>
              <a:defRPr/>
            </a:pPr>
            <a:r>
              <a:rPr lang="de-CH" b="0" kern="1200" dirty="0">
                <a:solidFill>
                  <a:schemeClr val="tx1"/>
                </a:solidFill>
                <a:latin typeface="Arial" pitchFamily="34" charset="0"/>
                <a:ea typeface="+mn-ea"/>
                <a:cs typeface="Arial" pitchFamily="34" charset="0"/>
              </a:rPr>
              <a:t>Rang 1 – Ortsfeste Arbeitsbühnen mit Geländer</a:t>
            </a:r>
            <a:br>
              <a:rPr lang="de-DE" b="0" kern="1200" dirty="0">
                <a:solidFill>
                  <a:schemeClr val="tx1"/>
                </a:solidFill>
                <a:latin typeface="Arial" pitchFamily="34" charset="0"/>
                <a:ea typeface="+mn-ea"/>
                <a:cs typeface="Arial" pitchFamily="34" charset="0"/>
              </a:rPr>
            </a:br>
            <a:r>
              <a:rPr lang="de-CH" b="0" kern="1200" dirty="0">
                <a:solidFill>
                  <a:schemeClr val="tx1"/>
                </a:solidFill>
                <a:latin typeface="Arial" pitchFamily="34" charset="0"/>
                <a:ea typeface="+mn-ea"/>
                <a:cs typeface="Arial" pitchFamily="34" charset="0"/>
              </a:rPr>
              <a:t>Für regelmässige Instandhaltungsarbeiten in der Höhe</a:t>
            </a:r>
            <a:r>
              <a:rPr lang="de-CH" b="0" kern="1200" dirty="0">
                <a:solidFill>
                  <a:srgbClr val="FF0000"/>
                </a:solidFill>
                <a:latin typeface="Arial" pitchFamily="34" charset="0"/>
                <a:ea typeface="+mn-ea"/>
                <a:cs typeface="Arial" pitchFamily="34" charset="0"/>
              </a:rPr>
              <a:t> </a:t>
            </a:r>
            <a:r>
              <a:rPr lang="de-CH" dirty="0"/>
              <a:t>(mehr als einmal monatlich)  </a:t>
            </a:r>
            <a:r>
              <a:rPr lang="de-CH" b="0" kern="1200" dirty="0">
                <a:solidFill>
                  <a:schemeClr val="tx1"/>
                </a:solidFill>
                <a:latin typeface="Arial" pitchFamily="34" charset="0"/>
                <a:ea typeface="+mn-ea"/>
                <a:cs typeface="Arial" pitchFamily="34" charset="0"/>
              </a:rPr>
              <a:t>müssen ortsfeste Arbeitsbühnen mit Geländer und Zugangstreppe vorhanden sein.</a:t>
            </a:r>
          </a:p>
        </p:txBody>
      </p:sp>
      <p:sp>
        <p:nvSpPr>
          <p:cNvPr id="4" name="Kopfzeilenplatzhalter 3"/>
          <p:cNvSpPr>
            <a:spLocks noGrp="1"/>
          </p:cNvSpPr>
          <p:nvPr>
            <p:ph type="hdr" sz="quarter" idx="10"/>
          </p:nvPr>
        </p:nvSpPr>
        <p:spPr/>
        <p:txBody>
          <a:bodyPr/>
          <a:lstStyle/>
          <a:p>
            <a:r>
              <a:rPr lang="en-US"/>
              <a:t>Sichere Instandhaltung</a:t>
            </a:r>
            <a:endParaRPr lang="en-US" dirty="0"/>
          </a:p>
        </p:txBody>
      </p:sp>
      <p:sp>
        <p:nvSpPr>
          <p:cNvPr id="5" name="Fußzeilenplatzhalter 4"/>
          <p:cNvSpPr>
            <a:spLocks noGrp="1"/>
          </p:cNvSpPr>
          <p:nvPr>
            <p:ph type="ftr" sz="quarter" idx="11"/>
          </p:nvPr>
        </p:nvSpPr>
        <p:spPr/>
        <p:txBody>
          <a:bodyPr/>
          <a:lstStyle/>
          <a:p>
            <a:r>
              <a:rPr lang="en-US"/>
              <a:t>Suva / ALH Urs Haberstich</a:t>
            </a:r>
            <a:endParaRPr lang="en-US" dirty="0"/>
          </a:p>
        </p:txBody>
      </p:sp>
      <p:sp>
        <p:nvSpPr>
          <p:cNvPr id="6" name="Foliennummernplatzhalter 5"/>
          <p:cNvSpPr>
            <a:spLocks noGrp="1"/>
          </p:cNvSpPr>
          <p:nvPr>
            <p:ph type="sldNum" sz="quarter" idx="12"/>
          </p:nvPr>
        </p:nvSpPr>
        <p:spPr/>
        <p:txBody>
          <a:bodyPr/>
          <a:lstStyle/>
          <a:p>
            <a:fld id="{7A598EF2-3FE4-4244-93B5-BDDBC036C6E0}" type="slidenum">
              <a:rPr lang="en-US" smtClean="0"/>
              <a:t>43</a:t>
            </a:fld>
            <a:endParaRPr lang="en-US"/>
          </a:p>
        </p:txBody>
      </p:sp>
    </p:spTree>
    <p:extLst>
      <p:ext uri="{BB962C8B-B14F-4D97-AF65-F5344CB8AC3E}">
        <p14:creationId xmlns:p14="http://schemas.microsoft.com/office/powerpoint/2010/main" val="974341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Ein Film zum Thema Verantwortung in der Arbeitssicherheit. Dieser Film eignet sich gut zum Einstieg in die Schulung.</a:t>
            </a:r>
            <a:endParaRPr lang="de-CH" b="1" dirty="0">
              <a:solidFill>
                <a:srgbClr val="FF0000"/>
              </a:solidFill>
            </a:endParaRPr>
          </a:p>
          <a:p>
            <a:endParaRPr lang="de-CH" b="1" dirty="0"/>
          </a:p>
          <a:p>
            <a:pPr defTabSz="975145">
              <a:tabLst>
                <a:tab pos="189611" algn="l"/>
              </a:tabLst>
              <a:defRPr/>
            </a:pPr>
            <a:r>
              <a:rPr lang="de-DE" dirty="0"/>
              <a:t>Mit Klick auf das Bild starten Sie </a:t>
            </a:r>
            <a:r>
              <a:rPr lang="de-CH" dirty="0"/>
              <a:t>diesen Film. Der Film startet in einem neuen Fenster.</a:t>
            </a:r>
          </a:p>
          <a:p>
            <a:pPr defTabSz="975145">
              <a:tabLst>
                <a:tab pos="189611" algn="l"/>
              </a:tabLst>
              <a:defRPr/>
            </a:pPr>
            <a:r>
              <a:rPr lang="de-DE" dirty="0"/>
              <a:t>Falls Sie diesen Film separat abspielen möchten, steht dieser im Ordner «Filme» zur Verfügung.</a:t>
            </a:r>
          </a:p>
          <a:p>
            <a:endParaRPr lang="de-CH" b="1" dirty="0"/>
          </a:p>
          <a:p>
            <a:r>
              <a:rPr lang="de-CH" b="1" dirty="0"/>
              <a:t>Botschaften des Films</a:t>
            </a:r>
          </a:p>
          <a:p>
            <a:pPr marL="189594" indent="-189594" defTabSz="975145">
              <a:buFont typeface="Arial" pitchFamily="34" charset="0"/>
              <a:buChar char="•"/>
              <a:tabLst>
                <a:tab pos="189611" algn="l"/>
              </a:tabLst>
            </a:pPr>
            <a:r>
              <a:rPr lang="de-CH" b="0" kern="1200" dirty="0">
                <a:solidFill>
                  <a:schemeClr val="tx1"/>
                </a:solidFill>
                <a:latin typeface="Arial" pitchFamily="34" charset="0"/>
                <a:ea typeface="+mn-ea"/>
                <a:cs typeface="Arial" pitchFamily="34" charset="0"/>
              </a:rPr>
              <a:t>Arbeitssicherheit ist eine Führungsaufgabe.</a:t>
            </a:r>
          </a:p>
          <a:p>
            <a:pPr marL="189594" indent="-189594" defTabSz="975145">
              <a:buFont typeface="Arial" pitchFamily="34" charset="0"/>
              <a:buChar char="•"/>
              <a:tabLst>
                <a:tab pos="189611" algn="l"/>
              </a:tabLst>
            </a:pPr>
            <a:r>
              <a:rPr lang="de-CH" b="0" kern="1200" dirty="0">
                <a:solidFill>
                  <a:schemeClr val="tx1"/>
                </a:solidFill>
                <a:latin typeface="Arial" pitchFamily="34" charset="0"/>
                <a:ea typeface="+mn-ea"/>
                <a:cs typeface="Arial" pitchFamily="34" charset="0"/>
              </a:rPr>
              <a:t>Der Vorgesetzte trägt die Verantwortung für:</a:t>
            </a:r>
          </a:p>
          <a:p>
            <a:pPr marL="1076704" lvl="3" indent="-189594" defTabSz="975145">
              <a:spcAft>
                <a:spcPts val="320"/>
              </a:spcAft>
              <a:buFont typeface="Arial" pitchFamily="34" charset="0"/>
              <a:buChar char="•"/>
              <a:tabLst>
                <a:tab pos="189611" algn="l"/>
              </a:tabLst>
            </a:pPr>
            <a:r>
              <a:rPr lang="de-CH" b="0" kern="1200" dirty="0">
                <a:solidFill>
                  <a:schemeClr val="tx1"/>
                </a:solidFill>
                <a:latin typeface="Arial" pitchFamily="34" charset="0"/>
                <a:ea typeface="+mn-ea"/>
                <a:cs typeface="Arial" pitchFamily="34" charset="0"/>
              </a:rPr>
              <a:t>sichere Arbeitsplätze</a:t>
            </a:r>
          </a:p>
          <a:p>
            <a:pPr marL="1076704" lvl="3" indent="-189594" defTabSz="975145">
              <a:spcAft>
                <a:spcPts val="320"/>
              </a:spcAft>
              <a:buFont typeface="Arial" pitchFamily="34" charset="0"/>
              <a:buChar char="•"/>
              <a:tabLst>
                <a:tab pos="189611" algn="l"/>
              </a:tabLst>
            </a:pPr>
            <a:r>
              <a:rPr lang="de-CH" b="0" kern="1200" dirty="0">
                <a:solidFill>
                  <a:schemeClr val="tx1"/>
                </a:solidFill>
                <a:latin typeface="Arial" pitchFamily="34" charset="0"/>
                <a:ea typeface="+mn-ea"/>
                <a:cs typeface="Arial" pitchFamily="34" charset="0"/>
              </a:rPr>
              <a:t>Einhalten der Sicherheitsregeln</a:t>
            </a:r>
          </a:p>
          <a:p>
            <a:pPr marL="1076704" lvl="3" indent="-189594" defTabSz="975145">
              <a:spcAft>
                <a:spcPts val="320"/>
              </a:spcAft>
              <a:buFont typeface="Arial" pitchFamily="34" charset="0"/>
              <a:buChar char="•"/>
              <a:tabLst>
                <a:tab pos="189611" algn="l"/>
              </a:tabLst>
            </a:pPr>
            <a:r>
              <a:rPr lang="de-CH" b="0" kern="1200" dirty="0">
                <a:solidFill>
                  <a:schemeClr val="tx1"/>
                </a:solidFill>
                <a:latin typeface="Arial" pitchFamily="34" charset="0"/>
                <a:ea typeface="+mn-ea"/>
                <a:cs typeface="Arial" pitchFamily="34" charset="0"/>
              </a:rPr>
              <a:t>sicheres Verhalten</a:t>
            </a:r>
          </a:p>
          <a:p>
            <a:pPr marL="189594" indent="-189594" defTabSz="975145">
              <a:buFont typeface="Arial" pitchFamily="34" charset="0"/>
              <a:buChar char="•"/>
              <a:tabLst>
                <a:tab pos="189611" algn="l"/>
              </a:tabLst>
            </a:pPr>
            <a:r>
              <a:rPr lang="de-CH" b="0" kern="1200" dirty="0">
                <a:solidFill>
                  <a:schemeClr val="tx1"/>
                </a:solidFill>
                <a:latin typeface="Arial" pitchFamily="34" charset="0"/>
                <a:ea typeface="+mn-ea"/>
                <a:cs typeface="Arial" pitchFamily="34" charset="0"/>
              </a:rPr>
              <a:t>Das Improvisieren ist gefährlich - das Manipulieren von Schutzeinrichtungen ist verboten.</a:t>
            </a:r>
          </a:p>
          <a:p>
            <a:pPr marL="189594" indent="-189594" defTabSz="975145">
              <a:buFont typeface="Arial" pitchFamily="34" charset="0"/>
              <a:buChar char="•"/>
              <a:tabLst>
                <a:tab pos="189611" algn="l"/>
              </a:tabLst>
            </a:pPr>
            <a:r>
              <a:rPr lang="de-CH" b="0" kern="1200" dirty="0">
                <a:solidFill>
                  <a:schemeClr val="tx1"/>
                </a:solidFill>
                <a:latin typeface="Arial" pitchFamily="34" charset="0"/>
                <a:ea typeface="+mn-ea"/>
                <a:cs typeface="Arial" pitchFamily="34" charset="0"/>
              </a:rPr>
              <a:t>Die Sicherheitskultur wird nur gelebt, wenn die Geschäftsleitung und die Vorgesetzten dies wollen, verlangen und wenn nötig mit letzter Konsequenz durchsetzen.</a:t>
            </a:r>
          </a:p>
          <a:p>
            <a:pPr marL="189594" indent="-189594" defTabSz="975145">
              <a:buFont typeface="Arial" pitchFamily="34" charset="0"/>
              <a:buChar char="•"/>
              <a:tabLst>
                <a:tab pos="189611" algn="l"/>
              </a:tabLst>
            </a:pPr>
            <a:r>
              <a:rPr lang="de-CH" b="0" kern="1200" dirty="0">
                <a:solidFill>
                  <a:schemeClr val="tx1"/>
                </a:solidFill>
                <a:latin typeface="Arial" pitchFamily="34" charset="0"/>
                <a:ea typeface="+mn-ea"/>
                <a:cs typeface="Arial" pitchFamily="34" charset="0"/>
              </a:rPr>
              <a:t>Die Vorgesetzten tragen nicht nur eine rechtliche und wirtschaftliche, sondern auch eine ethische Verantwortung.</a:t>
            </a:r>
          </a:p>
          <a:p>
            <a:pPr marL="189594" indent="-189594" defTabSz="975145">
              <a:buFont typeface="Arial" pitchFamily="34" charset="0"/>
              <a:buChar char="•"/>
              <a:tabLst>
                <a:tab pos="189611" algn="l"/>
              </a:tabLst>
            </a:pPr>
            <a:r>
              <a:rPr lang="de-CH" b="0" kern="1200" dirty="0">
                <a:solidFill>
                  <a:schemeClr val="tx1"/>
                </a:solidFill>
                <a:latin typeface="Arial" pitchFamily="34" charset="0"/>
                <a:ea typeface="+mn-ea"/>
                <a:cs typeface="Arial" pitchFamily="34" charset="0"/>
              </a:rPr>
              <a:t>Kompromisse zu Lasten der Sicherheit lohnen sich nicht.</a:t>
            </a:r>
          </a:p>
          <a:p>
            <a:endParaRPr lang="de-CH" dirty="0"/>
          </a:p>
        </p:txBody>
      </p:sp>
      <p:sp>
        <p:nvSpPr>
          <p:cNvPr id="4" name="Kopfzeilenplatzhalter 3"/>
          <p:cNvSpPr>
            <a:spLocks noGrp="1"/>
          </p:cNvSpPr>
          <p:nvPr>
            <p:ph type="hdr" sz="quarter" idx="10"/>
          </p:nvPr>
        </p:nvSpPr>
        <p:spPr/>
        <p:txBody>
          <a:bodyPr/>
          <a:lstStyle/>
          <a:p>
            <a:r>
              <a:rPr lang="en-US"/>
              <a:t>Sichere Instandhaltung</a:t>
            </a:r>
            <a:endParaRPr lang="en-US" dirty="0"/>
          </a:p>
        </p:txBody>
      </p:sp>
      <p:sp>
        <p:nvSpPr>
          <p:cNvPr id="5" name="Fußzeilenplatzhalter 4"/>
          <p:cNvSpPr>
            <a:spLocks noGrp="1"/>
          </p:cNvSpPr>
          <p:nvPr>
            <p:ph type="ftr" sz="quarter" idx="11"/>
          </p:nvPr>
        </p:nvSpPr>
        <p:spPr/>
        <p:txBody>
          <a:bodyPr/>
          <a:lstStyle/>
          <a:p>
            <a:r>
              <a:rPr lang="en-US"/>
              <a:t>Suva / ALH Urs Haberstich</a:t>
            </a:r>
            <a:endParaRPr lang="en-US" dirty="0"/>
          </a:p>
        </p:txBody>
      </p:sp>
      <p:sp>
        <p:nvSpPr>
          <p:cNvPr id="6" name="Foliennummernplatzhalter 5"/>
          <p:cNvSpPr>
            <a:spLocks noGrp="1"/>
          </p:cNvSpPr>
          <p:nvPr>
            <p:ph type="sldNum" sz="quarter" idx="12"/>
          </p:nvPr>
        </p:nvSpPr>
        <p:spPr/>
        <p:txBody>
          <a:bodyPr/>
          <a:lstStyle/>
          <a:p>
            <a:fld id="{7A598EF2-3FE4-4244-93B5-BDDBC036C6E0}" type="slidenum">
              <a:rPr lang="en-US" smtClean="0"/>
              <a:t>4</a:t>
            </a:fld>
            <a:endParaRPr lang="en-US"/>
          </a:p>
        </p:txBody>
      </p:sp>
    </p:spTree>
    <p:extLst>
      <p:ext uri="{BB962C8B-B14F-4D97-AF65-F5344CB8AC3E}">
        <p14:creationId xmlns:p14="http://schemas.microsoft.com/office/powerpoint/2010/main" val="38732136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78374"/>
            <a:r>
              <a:rPr lang="de-DE" dirty="0"/>
              <a:t>Rang 2 – Erläutern Sie:</a:t>
            </a:r>
            <a:endParaRPr lang="de-CH" dirty="0"/>
          </a:p>
          <a:p>
            <a:pPr marL="183584" indent="-183584" defTabSz="944233">
              <a:buFont typeface="Arial" pitchFamily="34" charset="0"/>
              <a:buChar char="•"/>
              <a:tabLst>
                <a:tab pos="183601" algn="l"/>
              </a:tabLst>
            </a:pPr>
            <a:r>
              <a:rPr lang="de-CH" b="0" kern="1200" dirty="0">
                <a:solidFill>
                  <a:schemeClr val="tx1"/>
                </a:solidFill>
                <a:latin typeface="Arial" pitchFamily="34" charset="0"/>
                <a:ea typeface="+mn-ea"/>
                <a:cs typeface="Arial" pitchFamily="34" charset="0"/>
              </a:rPr>
              <a:t>Wo keine ortsfesten Arbeitsbühnen möglich sind, mobile Arbeitsbühnen oder Rollgerüste einsetzen.</a:t>
            </a:r>
          </a:p>
          <a:p>
            <a:pPr marL="183584" indent="-183584" defTabSz="944233">
              <a:buFont typeface="Arial" pitchFamily="34" charset="0"/>
              <a:buChar char="•"/>
              <a:tabLst>
                <a:tab pos="183601" algn="l"/>
              </a:tabLst>
            </a:pPr>
            <a:r>
              <a:rPr lang="de-CH" b="0" kern="1200" dirty="0">
                <a:solidFill>
                  <a:schemeClr val="tx1"/>
                </a:solidFill>
                <a:latin typeface="Arial" pitchFamily="34" charset="0"/>
                <a:ea typeface="+mn-ea"/>
                <a:cs typeface="Arial" pitchFamily="34" charset="0"/>
              </a:rPr>
              <a:t>Hubarbeitsbühnen dürfen nur von dafür ausgebildeten Personen bedient werden.</a:t>
            </a:r>
          </a:p>
          <a:p>
            <a:pPr marL="183584" indent="-183584" defTabSz="944233">
              <a:buFont typeface="Arial" pitchFamily="34" charset="0"/>
              <a:buChar char="•"/>
              <a:tabLst>
                <a:tab pos="183601" algn="l"/>
              </a:tabLst>
            </a:pPr>
            <a:r>
              <a:rPr lang="de-CH" b="0" kern="1200" dirty="0">
                <a:solidFill>
                  <a:schemeClr val="tx1"/>
                </a:solidFill>
                <a:latin typeface="Arial" pitchFamily="34" charset="0"/>
                <a:ea typeface="+mn-ea"/>
                <a:cs typeface="Arial" pitchFamily="34" charset="0"/>
              </a:rPr>
              <a:t>Regelmässige Wartung der Arbeitsmittel sicherstellen.</a:t>
            </a:r>
          </a:p>
        </p:txBody>
      </p:sp>
      <p:sp>
        <p:nvSpPr>
          <p:cNvPr id="4" name="Kopfzeilenplatzhalter 3"/>
          <p:cNvSpPr>
            <a:spLocks noGrp="1"/>
          </p:cNvSpPr>
          <p:nvPr>
            <p:ph type="hdr" sz="quarter" idx="10"/>
          </p:nvPr>
        </p:nvSpPr>
        <p:spPr/>
        <p:txBody>
          <a:bodyPr/>
          <a:lstStyle/>
          <a:p>
            <a:r>
              <a:rPr lang="en-US"/>
              <a:t>Sichere Instandhaltung</a:t>
            </a:r>
            <a:endParaRPr lang="en-US" dirty="0"/>
          </a:p>
        </p:txBody>
      </p:sp>
      <p:sp>
        <p:nvSpPr>
          <p:cNvPr id="5" name="Fußzeilenplatzhalter 4"/>
          <p:cNvSpPr>
            <a:spLocks noGrp="1"/>
          </p:cNvSpPr>
          <p:nvPr>
            <p:ph type="ftr" sz="quarter" idx="11"/>
          </p:nvPr>
        </p:nvSpPr>
        <p:spPr/>
        <p:txBody>
          <a:bodyPr/>
          <a:lstStyle/>
          <a:p>
            <a:r>
              <a:rPr lang="en-US"/>
              <a:t>Suva / ALH Urs Haberstich</a:t>
            </a:r>
            <a:endParaRPr lang="en-US" dirty="0"/>
          </a:p>
        </p:txBody>
      </p:sp>
      <p:sp>
        <p:nvSpPr>
          <p:cNvPr id="6" name="Foliennummernplatzhalter 5"/>
          <p:cNvSpPr>
            <a:spLocks noGrp="1"/>
          </p:cNvSpPr>
          <p:nvPr>
            <p:ph type="sldNum" sz="quarter" idx="12"/>
          </p:nvPr>
        </p:nvSpPr>
        <p:spPr/>
        <p:txBody>
          <a:bodyPr/>
          <a:lstStyle/>
          <a:p>
            <a:fld id="{7A598EF2-3FE4-4244-93B5-BDDBC036C6E0}" type="slidenum">
              <a:rPr lang="en-US" smtClean="0"/>
              <a:t>44</a:t>
            </a:fld>
            <a:endParaRPr lang="en-US"/>
          </a:p>
        </p:txBody>
      </p:sp>
    </p:spTree>
    <p:extLst>
      <p:ext uri="{BB962C8B-B14F-4D97-AF65-F5344CB8AC3E}">
        <p14:creationId xmlns:p14="http://schemas.microsoft.com/office/powerpoint/2010/main" val="40483682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78374">
              <a:defRPr/>
            </a:pPr>
            <a:r>
              <a:rPr lang="de-CH" dirty="0"/>
              <a:t>Rang 3 – </a:t>
            </a:r>
            <a:r>
              <a:rPr lang="de-DE" dirty="0"/>
              <a:t>Erläutern Sie:</a:t>
            </a:r>
            <a:endParaRPr lang="de-CH" dirty="0"/>
          </a:p>
          <a:p>
            <a:pPr marL="183584" indent="-183584" defTabSz="944233">
              <a:buFont typeface="Arial" pitchFamily="34" charset="0"/>
              <a:buChar char="•"/>
              <a:tabLst>
                <a:tab pos="183601" algn="l"/>
              </a:tabLst>
            </a:pPr>
            <a:r>
              <a:rPr lang="de-CH" b="0" kern="1200" dirty="0">
                <a:solidFill>
                  <a:schemeClr val="tx1"/>
                </a:solidFill>
                <a:latin typeface="Arial" pitchFamily="34" charset="0"/>
                <a:ea typeface="+mn-ea"/>
                <a:cs typeface="Arial" pitchFamily="34" charset="0"/>
              </a:rPr>
              <a:t>Leitern nur verwenden, wenn keine andere Möglichkeit besteht und die Arbeitshöhe unter 5 m liegt.</a:t>
            </a:r>
          </a:p>
          <a:p>
            <a:pPr marL="183584" indent="-183584" defTabSz="944233">
              <a:buFont typeface="Arial" pitchFamily="34" charset="0"/>
              <a:buChar char="•"/>
              <a:tabLst>
                <a:tab pos="183601" algn="l"/>
              </a:tabLst>
            </a:pPr>
            <a:r>
              <a:rPr lang="de-CH" b="0" kern="1200" dirty="0">
                <a:solidFill>
                  <a:schemeClr val="tx1"/>
                </a:solidFill>
                <a:latin typeface="Arial" pitchFamily="34" charset="0"/>
                <a:ea typeface="+mn-ea"/>
                <a:cs typeface="Arial" pitchFamily="34" charset="0"/>
              </a:rPr>
              <a:t>Bei einer Absturzhöhe von mehr als 5 m zusätzliche Absturzsicherung einsetzen.</a:t>
            </a:r>
          </a:p>
          <a:p>
            <a:pPr marL="183584" indent="-183584" defTabSz="944233">
              <a:buFont typeface="Arial" pitchFamily="34" charset="0"/>
              <a:buChar char="•"/>
              <a:tabLst>
                <a:tab pos="183601" algn="l"/>
              </a:tabLst>
            </a:pPr>
            <a:r>
              <a:rPr lang="de-CH" b="0" kern="1200" dirty="0">
                <a:solidFill>
                  <a:schemeClr val="tx1"/>
                </a:solidFill>
                <a:latin typeface="Arial" pitchFamily="34" charset="0"/>
                <a:ea typeface="+mn-ea"/>
                <a:cs typeface="Arial" pitchFamily="34" charset="0"/>
              </a:rPr>
              <a:t>Tragbare Leitern dienen dem Hinauf- und Hinuntersteigen. </a:t>
            </a:r>
          </a:p>
          <a:p>
            <a:pPr marL="183584" indent="-183584" defTabSz="944233">
              <a:buFont typeface="Arial" pitchFamily="34" charset="0"/>
              <a:buChar char="•"/>
              <a:tabLst>
                <a:tab pos="183601" algn="l"/>
              </a:tabLst>
            </a:pPr>
            <a:r>
              <a:rPr lang="de-CH" b="0" kern="1200" dirty="0">
                <a:solidFill>
                  <a:schemeClr val="tx1"/>
                </a:solidFill>
                <a:latin typeface="Arial" pitchFamily="34" charset="0"/>
                <a:ea typeface="+mn-ea"/>
                <a:cs typeface="Arial" pitchFamily="34" charset="0"/>
              </a:rPr>
              <a:t>Es dürfen darauf lediglich Arbeiten ausgeführt werden, die eine geringe Kraftanstrengung </a:t>
            </a:r>
            <a:r>
              <a:rPr lang="de-CH" dirty="0"/>
              <a:t>erfordern.</a:t>
            </a:r>
          </a:p>
        </p:txBody>
      </p:sp>
      <p:sp>
        <p:nvSpPr>
          <p:cNvPr id="4" name="Kopfzeilenplatzhalter 3"/>
          <p:cNvSpPr>
            <a:spLocks noGrp="1"/>
          </p:cNvSpPr>
          <p:nvPr>
            <p:ph type="hdr" sz="quarter" idx="10"/>
          </p:nvPr>
        </p:nvSpPr>
        <p:spPr/>
        <p:txBody>
          <a:bodyPr/>
          <a:lstStyle/>
          <a:p>
            <a:r>
              <a:rPr lang="en-US"/>
              <a:t>Sichere Instandhaltung</a:t>
            </a:r>
            <a:endParaRPr lang="en-US" dirty="0"/>
          </a:p>
        </p:txBody>
      </p:sp>
      <p:sp>
        <p:nvSpPr>
          <p:cNvPr id="5" name="Fußzeilenplatzhalter 4"/>
          <p:cNvSpPr>
            <a:spLocks noGrp="1"/>
          </p:cNvSpPr>
          <p:nvPr>
            <p:ph type="ftr" sz="quarter" idx="11"/>
          </p:nvPr>
        </p:nvSpPr>
        <p:spPr/>
        <p:txBody>
          <a:bodyPr/>
          <a:lstStyle/>
          <a:p>
            <a:r>
              <a:rPr lang="en-US"/>
              <a:t>Suva / ALH Urs Haberstich</a:t>
            </a:r>
            <a:endParaRPr lang="en-US" dirty="0"/>
          </a:p>
        </p:txBody>
      </p:sp>
      <p:sp>
        <p:nvSpPr>
          <p:cNvPr id="6" name="Foliennummernplatzhalter 5"/>
          <p:cNvSpPr>
            <a:spLocks noGrp="1"/>
          </p:cNvSpPr>
          <p:nvPr>
            <p:ph type="sldNum" sz="quarter" idx="12"/>
          </p:nvPr>
        </p:nvSpPr>
        <p:spPr/>
        <p:txBody>
          <a:bodyPr/>
          <a:lstStyle/>
          <a:p>
            <a:fld id="{7A598EF2-3FE4-4244-93B5-BDDBC036C6E0}" type="slidenum">
              <a:rPr lang="en-US" smtClean="0"/>
              <a:t>45</a:t>
            </a:fld>
            <a:endParaRPr lang="en-US"/>
          </a:p>
        </p:txBody>
      </p:sp>
    </p:spTree>
    <p:extLst>
      <p:ext uri="{BB962C8B-B14F-4D97-AF65-F5344CB8AC3E}">
        <p14:creationId xmlns:p14="http://schemas.microsoft.com/office/powerpoint/2010/main" val="30697889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78374"/>
            <a:r>
              <a:rPr lang="de-CH" dirty="0"/>
              <a:t>Rang 4 – Weisen Sie auf Folgendes hin:</a:t>
            </a:r>
          </a:p>
          <a:p>
            <a:pPr marL="183584" indent="-183584" defTabSz="944233">
              <a:buFont typeface="Arial" pitchFamily="34" charset="0"/>
              <a:buChar char="•"/>
              <a:tabLst>
                <a:tab pos="183601" algn="l"/>
              </a:tabLst>
            </a:pPr>
            <a:r>
              <a:rPr lang="de-CH" b="0" kern="1200" dirty="0">
                <a:solidFill>
                  <a:schemeClr val="tx1"/>
                </a:solidFill>
                <a:latin typeface="Arial" pitchFamily="34" charset="0"/>
                <a:ea typeface="+mn-ea"/>
                <a:cs typeface="Arial" pitchFamily="34" charset="0"/>
              </a:rPr>
              <a:t>PSA gegen Absturz nur bei kurzfristigen Arbeiten mit Absturzgefahr einsetzen, wenn andere Massnahmen (Rang 1 bis 3) nicht möglich sind.</a:t>
            </a:r>
          </a:p>
          <a:p>
            <a:pPr marL="183584" indent="-183584" defTabSz="944233">
              <a:buFont typeface="Arial" pitchFamily="34" charset="0"/>
              <a:buChar char="•"/>
              <a:tabLst>
                <a:tab pos="183601" algn="l"/>
              </a:tabLst>
            </a:pPr>
            <a:r>
              <a:rPr lang="de-CH" b="0" kern="1200" dirty="0">
                <a:solidFill>
                  <a:schemeClr val="tx1"/>
                </a:solidFill>
                <a:latin typeface="Arial" pitchFamily="34" charset="0"/>
                <a:ea typeface="+mn-ea"/>
                <a:cs typeface="Arial" pitchFamily="34" charset="0"/>
              </a:rPr>
              <a:t>Als PSA gegen Absturz gelten ausschliesslich Auffanggurte mit Falldämpfern bzw. Höhensicherungsgeräte.</a:t>
            </a:r>
          </a:p>
          <a:p>
            <a:pPr marL="183584" indent="-183584" defTabSz="944233">
              <a:buFont typeface="Arial" pitchFamily="34" charset="0"/>
              <a:buChar char="•"/>
              <a:tabLst>
                <a:tab pos="183601" algn="l"/>
              </a:tabLst>
            </a:pPr>
            <a:r>
              <a:rPr lang="de-CH" b="0" kern="1200" dirty="0">
                <a:solidFill>
                  <a:schemeClr val="tx1"/>
                </a:solidFill>
                <a:latin typeface="Arial" pitchFamily="34" charset="0"/>
                <a:ea typeface="+mn-ea"/>
                <a:cs typeface="Arial" pitchFamily="34" charset="0"/>
              </a:rPr>
              <a:t>PSA gegen Absturz an dafür bestimmten Anschlagpunkten befestigen.</a:t>
            </a:r>
          </a:p>
          <a:p>
            <a:pPr marL="183584" indent="-183584" defTabSz="944233">
              <a:buFont typeface="Arial" pitchFamily="34" charset="0"/>
              <a:buChar char="•"/>
              <a:tabLst>
                <a:tab pos="183601" algn="l"/>
              </a:tabLst>
            </a:pPr>
            <a:r>
              <a:rPr lang="de-CH" b="0" kern="1200" dirty="0">
                <a:solidFill>
                  <a:schemeClr val="tx1"/>
                </a:solidFill>
                <a:latin typeface="Arial" pitchFamily="34" charset="0"/>
                <a:ea typeface="+mn-ea"/>
                <a:cs typeface="Arial" pitchFamily="34" charset="0"/>
              </a:rPr>
              <a:t>PSA gegen Absturz dürfen nur von dafür ausgebildeten Personen benützt werden.</a:t>
            </a:r>
          </a:p>
        </p:txBody>
      </p:sp>
      <p:sp>
        <p:nvSpPr>
          <p:cNvPr id="4" name="Kopfzeilenplatzhalter 3"/>
          <p:cNvSpPr>
            <a:spLocks noGrp="1"/>
          </p:cNvSpPr>
          <p:nvPr>
            <p:ph type="hdr" sz="quarter" idx="10"/>
          </p:nvPr>
        </p:nvSpPr>
        <p:spPr/>
        <p:txBody>
          <a:bodyPr/>
          <a:lstStyle/>
          <a:p>
            <a:r>
              <a:rPr lang="en-US"/>
              <a:t>Sichere Instandhaltung</a:t>
            </a:r>
            <a:endParaRPr lang="en-US" dirty="0"/>
          </a:p>
        </p:txBody>
      </p:sp>
      <p:sp>
        <p:nvSpPr>
          <p:cNvPr id="5" name="Fußzeilenplatzhalter 4"/>
          <p:cNvSpPr>
            <a:spLocks noGrp="1"/>
          </p:cNvSpPr>
          <p:nvPr>
            <p:ph type="ftr" sz="quarter" idx="11"/>
          </p:nvPr>
        </p:nvSpPr>
        <p:spPr/>
        <p:txBody>
          <a:bodyPr/>
          <a:lstStyle/>
          <a:p>
            <a:r>
              <a:rPr lang="en-US"/>
              <a:t>Suva / ALH Urs Haberstich</a:t>
            </a:r>
            <a:endParaRPr lang="en-US" dirty="0"/>
          </a:p>
        </p:txBody>
      </p:sp>
      <p:sp>
        <p:nvSpPr>
          <p:cNvPr id="6" name="Foliennummernplatzhalter 5"/>
          <p:cNvSpPr>
            <a:spLocks noGrp="1"/>
          </p:cNvSpPr>
          <p:nvPr>
            <p:ph type="sldNum" sz="quarter" idx="12"/>
          </p:nvPr>
        </p:nvSpPr>
        <p:spPr/>
        <p:txBody>
          <a:bodyPr/>
          <a:lstStyle/>
          <a:p>
            <a:fld id="{7A598EF2-3FE4-4244-93B5-BDDBC036C6E0}" type="slidenum">
              <a:rPr lang="en-US" smtClean="0"/>
              <a:t>46</a:t>
            </a:fld>
            <a:endParaRPr lang="en-US"/>
          </a:p>
        </p:txBody>
      </p:sp>
    </p:spTree>
    <p:extLst>
      <p:ext uri="{BB962C8B-B14F-4D97-AF65-F5344CB8AC3E}">
        <p14:creationId xmlns:p14="http://schemas.microsoft.com/office/powerpoint/2010/main" val="8240831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3584" indent="-183584" defTabSz="944233">
              <a:buFont typeface="Arial" pitchFamily="34" charset="0"/>
              <a:buChar char="•"/>
              <a:tabLst>
                <a:tab pos="183601" algn="l"/>
              </a:tabLst>
            </a:pPr>
            <a:r>
              <a:rPr lang="de-CH" b="0" kern="1200" dirty="0">
                <a:solidFill>
                  <a:schemeClr val="tx1"/>
                </a:solidFill>
                <a:latin typeface="Arial" pitchFamily="34" charset="0"/>
                <a:ea typeface="+mn-ea"/>
                <a:cs typeface="Arial" pitchFamily="34" charset="0"/>
              </a:rPr>
              <a:t>Die Regel Nr. 6 ist in erster Linie für den «Nicht-Elektro-Profi» gedacht. Für Elektrofachleute  stehen eigene 5+5 lebenswichtige Regeln für den Umgang mit Elektrizität zur Verfügung, Suva-Bestell-Nr. 84042.d.</a:t>
            </a:r>
          </a:p>
          <a:p>
            <a:pPr marL="183584" indent="-183584" defTabSz="944233">
              <a:buFont typeface="Arial" pitchFamily="34" charset="0"/>
              <a:buChar char="•"/>
              <a:tabLst>
                <a:tab pos="183601" algn="l"/>
              </a:tabLst>
            </a:pPr>
            <a:r>
              <a:rPr lang="de-CH" b="0" kern="1200" dirty="0">
                <a:solidFill>
                  <a:schemeClr val="tx1"/>
                </a:solidFill>
                <a:latin typeface="Arial" pitchFamily="34" charset="0"/>
                <a:ea typeface="+mn-ea"/>
                <a:cs typeface="Arial" pitchFamily="34" charset="0"/>
              </a:rPr>
              <a:t>Die Regel 6 soll vor allem auf die Gefahren durch elektrischen Strom hinweisen.</a:t>
            </a:r>
          </a:p>
          <a:p>
            <a:pPr marL="183584" indent="-183584" defTabSz="944233">
              <a:buFont typeface="Arial" pitchFamily="34" charset="0"/>
              <a:buChar char="•"/>
              <a:tabLst>
                <a:tab pos="183601" algn="l"/>
              </a:tabLst>
            </a:pPr>
            <a:r>
              <a:rPr lang="de-CH" b="0" kern="1200" dirty="0">
                <a:solidFill>
                  <a:schemeClr val="tx1"/>
                </a:solidFill>
                <a:latin typeface="Arial" pitchFamily="34" charset="0"/>
                <a:ea typeface="+mn-ea"/>
                <a:cs typeface="Arial" pitchFamily="34" charset="0"/>
              </a:rPr>
              <a:t>Diese Gefahren sind oft unsichtbar, geräusch- und geruchlos. Deshalb ist die Botschaft wichtig, dass schon ein unscheinbarer Defekt an einem Kabel zum Tod eines Menschen führen kann.</a:t>
            </a:r>
          </a:p>
        </p:txBody>
      </p:sp>
      <p:sp>
        <p:nvSpPr>
          <p:cNvPr id="4" name="Kopfzeilenplatzhalter 3"/>
          <p:cNvSpPr>
            <a:spLocks noGrp="1"/>
          </p:cNvSpPr>
          <p:nvPr>
            <p:ph type="hdr" sz="quarter" idx="10"/>
          </p:nvPr>
        </p:nvSpPr>
        <p:spPr/>
        <p:txBody>
          <a:bodyPr/>
          <a:lstStyle/>
          <a:p>
            <a:r>
              <a:rPr lang="en-US"/>
              <a:t>Sichere Instandhaltung</a:t>
            </a:r>
            <a:endParaRPr lang="en-US" dirty="0"/>
          </a:p>
        </p:txBody>
      </p:sp>
      <p:sp>
        <p:nvSpPr>
          <p:cNvPr id="5" name="Fußzeilenplatzhalter 4"/>
          <p:cNvSpPr>
            <a:spLocks noGrp="1"/>
          </p:cNvSpPr>
          <p:nvPr>
            <p:ph type="ftr" sz="quarter" idx="11"/>
          </p:nvPr>
        </p:nvSpPr>
        <p:spPr/>
        <p:txBody>
          <a:bodyPr/>
          <a:lstStyle/>
          <a:p>
            <a:r>
              <a:rPr lang="en-US"/>
              <a:t>Suva / ALH Urs Haberstich</a:t>
            </a:r>
            <a:endParaRPr lang="en-US" dirty="0"/>
          </a:p>
        </p:txBody>
      </p:sp>
      <p:sp>
        <p:nvSpPr>
          <p:cNvPr id="6" name="Foliennummernplatzhalter 5"/>
          <p:cNvSpPr>
            <a:spLocks noGrp="1"/>
          </p:cNvSpPr>
          <p:nvPr>
            <p:ph type="sldNum" sz="quarter" idx="12"/>
          </p:nvPr>
        </p:nvSpPr>
        <p:spPr/>
        <p:txBody>
          <a:bodyPr/>
          <a:lstStyle/>
          <a:p>
            <a:fld id="{7A598EF2-3FE4-4244-93B5-BDDBC036C6E0}" type="slidenum">
              <a:rPr lang="en-US" smtClean="0"/>
              <a:t>48</a:t>
            </a:fld>
            <a:endParaRPr lang="en-US"/>
          </a:p>
        </p:txBody>
      </p:sp>
    </p:spTree>
    <p:extLst>
      <p:ext uri="{BB962C8B-B14F-4D97-AF65-F5344CB8AC3E}">
        <p14:creationId xmlns:p14="http://schemas.microsoft.com/office/powerpoint/2010/main" val="20563388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Das Factsheet gibt über vier konkrete und häufig gestellte Fragen Auskunft.</a:t>
            </a:r>
            <a:br>
              <a:rPr lang="de-CH" dirty="0"/>
            </a:br>
            <a:r>
              <a:rPr lang="de-CH" dirty="0"/>
              <a:t>Thematisieren Sie die für Ihren Betrieb wichtigen Fragen. </a:t>
            </a:r>
            <a:endParaRPr lang="de-CH" dirty="0">
              <a:solidFill>
                <a:srgbClr val="00B0F0"/>
              </a:solidFill>
            </a:endParaRPr>
          </a:p>
        </p:txBody>
      </p:sp>
      <p:sp>
        <p:nvSpPr>
          <p:cNvPr id="4" name="Kopfzeilenplatzhalter 3"/>
          <p:cNvSpPr>
            <a:spLocks noGrp="1"/>
          </p:cNvSpPr>
          <p:nvPr>
            <p:ph type="hdr" sz="quarter" idx="10"/>
          </p:nvPr>
        </p:nvSpPr>
        <p:spPr/>
        <p:txBody>
          <a:bodyPr/>
          <a:lstStyle/>
          <a:p>
            <a:r>
              <a:rPr lang="en-US"/>
              <a:t>Sichere Instandhaltung</a:t>
            </a:r>
            <a:endParaRPr lang="en-US" dirty="0"/>
          </a:p>
        </p:txBody>
      </p:sp>
      <p:sp>
        <p:nvSpPr>
          <p:cNvPr id="5" name="Fußzeilenplatzhalter 4"/>
          <p:cNvSpPr>
            <a:spLocks noGrp="1"/>
          </p:cNvSpPr>
          <p:nvPr>
            <p:ph type="ftr" sz="quarter" idx="11"/>
          </p:nvPr>
        </p:nvSpPr>
        <p:spPr/>
        <p:txBody>
          <a:bodyPr/>
          <a:lstStyle/>
          <a:p>
            <a:r>
              <a:rPr lang="en-US"/>
              <a:t>Suva / ALH Urs Haberstich</a:t>
            </a:r>
            <a:endParaRPr lang="en-US" dirty="0"/>
          </a:p>
        </p:txBody>
      </p:sp>
      <p:sp>
        <p:nvSpPr>
          <p:cNvPr id="6" name="Foliennummernplatzhalter 5"/>
          <p:cNvSpPr>
            <a:spLocks noGrp="1"/>
          </p:cNvSpPr>
          <p:nvPr>
            <p:ph type="sldNum" sz="quarter" idx="12"/>
          </p:nvPr>
        </p:nvSpPr>
        <p:spPr/>
        <p:txBody>
          <a:bodyPr/>
          <a:lstStyle/>
          <a:p>
            <a:fld id="{7A598EF2-3FE4-4244-93B5-BDDBC036C6E0}" type="slidenum">
              <a:rPr lang="en-US" smtClean="0"/>
              <a:t>49</a:t>
            </a:fld>
            <a:endParaRPr lang="en-US"/>
          </a:p>
        </p:txBody>
      </p:sp>
    </p:spTree>
    <p:extLst>
      <p:ext uri="{BB962C8B-B14F-4D97-AF65-F5344CB8AC3E}">
        <p14:creationId xmlns:p14="http://schemas.microsoft.com/office/powerpoint/2010/main" val="6539025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dirty="0"/>
              <a:t>Unfälle zeigen, dass oft nicht klar geregelt ist, was der Maschinenbediener oder der Mechaniker an Maschinen und Einrichtungen durchführen darf und was Sache des Elektro- Profis ist.</a:t>
            </a:r>
          </a:p>
          <a:p>
            <a:pPr marL="183445" indent="-183445"/>
            <a:endParaRPr lang="de-CH" dirty="0"/>
          </a:p>
          <a:p>
            <a:pPr marL="183445" indent="-183445"/>
            <a:r>
              <a:rPr lang="de-CH" b="1" dirty="0"/>
              <a:t>Profi beiziehen</a:t>
            </a:r>
            <a:endParaRPr lang="de-CH" dirty="0"/>
          </a:p>
          <a:p>
            <a:pPr marL="183584" indent="-183584" defTabSz="944233">
              <a:buFont typeface="Arial" pitchFamily="34" charset="0"/>
              <a:buChar char="•"/>
              <a:tabLst>
                <a:tab pos="183601" algn="l"/>
              </a:tabLst>
            </a:pPr>
            <a:r>
              <a:rPr lang="de-CH" b="0" kern="1200" dirty="0">
                <a:solidFill>
                  <a:schemeClr val="tx1"/>
                </a:solidFill>
                <a:latin typeface="Arial" pitchFamily="34" charset="0"/>
                <a:ea typeface="+mn-ea"/>
                <a:cs typeface="Arial" pitchFamily="34" charset="0"/>
              </a:rPr>
              <a:t>Benennen Sie die Personen in Ihrem Betrieb, die berechtigt sind, Arbeiten an elektrischen Einrichtungen auszuführen. Diese müssen allen Mitarbeitenden bekannt sein.</a:t>
            </a:r>
            <a:br>
              <a:rPr lang="de-CH" b="0" kern="1200" dirty="0">
                <a:solidFill>
                  <a:schemeClr val="tx1"/>
                </a:solidFill>
                <a:latin typeface="Arial" pitchFamily="34" charset="0"/>
                <a:ea typeface="+mn-ea"/>
                <a:cs typeface="Arial" pitchFamily="34" charset="0"/>
              </a:rPr>
            </a:br>
            <a:endParaRPr lang="de-CH" b="0" kern="1200" dirty="0">
              <a:solidFill>
                <a:schemeClr val="tx1"/>
              </a:solidFill>
              <a:latin typeface="Arial" pitchFamily="34" charset="0"/>
              <a:ea typeface="+mn-ea"/>
              <a:cs typeface="Arial" pitchFamily="34" charset="0"/>
            </a:endParaRPr>
          </a:p>
          <a:p>
            <a:pPr marL="183445" indent="-183445"/>
            <a:r>
              <a:rPr lang="de-CH" b="1" dirty="0"/>
              <a:t>Nicht Öffnen</a:t>
            </a:r>
            <a:endParaRPr lang="de-CH" dirty="0"/>
          </a:p>
          <a:p>
            <a:pPr marL="183584" indent="-183584" defTabSz="944233">
              <a:buFont typeface="Arial" pitchFamily="34" charset="0"/>
              <a:buChar char="•"/>
              <a:tabLst>
                <a:tab pos="183601" algn="l"/>
              </a:tabLst>
            </a:pPr>
            <a:r>
              <a:rPr lang="de-CH" b="0" kern="1200" dirty="0">
                <a:solidFill>
                  <a:schemeClr val="tx1"/>
                </a:solidFill>
                <a:latin typeface="Arial" pitchFamily="34" charset="0"/>
                <a:ea typeface="+mn-ea"/>
                <a:cs typeface="Arial" pitchFamily="34" charset="0"/>
              </a:rPr>
              <a:t>Kennzeichnungen, Abdeckungen usw. beachten, die vor elektrischen Gefahren warnen.</a:t>
            </a:r>
          </a:p>
          <a:p>
            <a:pPr marL="183584" indent="-183584" defTabSz="944233">
              <a:buFont typeface="Arial" pitchFamily="34" charset="0"/>
              <a:buChar char="•"/>
              <a:tabLst>
                <a:tab pos="183601" algn="l"/>
              </a:tabLst>
            </a:pPr>
            <a:r>
              <a:rPr lang="de-CH" b="0" kern="1200" dirty="0">
                <a:solidFill>
                  <a:schemeClr val="tx1"/>
                </a:solidFill>
                <a:latin typeface="Arial" pitchFamily="34" charset="0"/>
                <a:ea typeface="+mn-ea"/>
                <a:cs typeface="Arial" pitchFamily="34" charset="0"/>
              </a:rPr>
              <a:t>Elektrische Schaltschränke, Verteilungen, Klemmkästen oder Abzweigdosen nicht öffnen.</a:t>
            </a:r>
            <a:br>
              <a:rPr lang="de-CH" dirty="0"/>
            </a:br>
            <a:endParaRPr lang="de-CH" dirty="0"/>
          </a:p>
          <a:p>
            <a:pPr marL="183445" indent="-183445"/>
            <a:r>
              <a:rPr lang="de-CH" b="1" dirty="0"/>
              <a:t>Schutz elektrischer Einrichtungen</a:t>
            </a:r>
            <a:endParaRPr lang="de-CH" dirty="0"/>
          </a:p>
          <a:p>
            <a:pPr marL="183584" indent="-183584" defTabSz="944233">
              <a:buFont typeface="Arial" pitchFamily="34" charset="0"/>
              <a:buChar char="•"/>
              <a:tabLst>
                <a:tab pos="183601" algn="l"/>
              </a:tabLst>
            </a:pPr>
            <a:r>
              <a:rPr lang="de-CH" dirty="0"/>
              <a:t>Arbeiten in der Nähe von Kabeln oder elektrischen Einrichtungen erst dann </a:t>
            </a:r>
            <a:r>
              <a:rPr lang="de-CH" b="0" kern="1200" dirty="0">
                <a:solidFill>
                  <a:schemeClr val="tx1"/>
                </a:solidFill>
                <a:latin typeface="Arial" pitchFamily="34" charset="0"/>
                <a:ea typeface="+mn-ea"/>
                <a:cs typeface="Arial" pitchFamily="34" charset="0"/>
              </a:rPr>
              <a:t>ausführen, wenn die notwendigen Sicherheitsmassnahmen getroffen worden sind (verantwortlichen Elektroinstallateur beiziehen).</a:t>
            </a:r>
          </a:p>
          <a:p>
            <a:endParaRPr lang="de-CH" dirty="0"/>
          </a:p>
        </p:txBody>
      </p:sp>
      <p:sp>
        <p:nvSpPr>
          <p:cNvPr id="4" name="Kopfzeilenplatzhalter 3"/>
          <p:cNvSpPr>
            <a:spLocks noGrp="1"/>
          </p:cNvSpPr>
          <p:nvPr>
            <p:ph type="hdr" sz="quarter" idx="10"/>
          </p:nvPr>
        </p:nvSpPr>
        <p:spPr/>
        <p:txBody>
          <a:bodyPr/>
          <a:lstStyle/>
          <a:p>
            <a:r>
              <a:rPr lang="en-US"/>
              <a:t>Sichere Instandhaltung</a:t>
            </a:r>
            <a:endParaRPr lang="en-US" dirty="0"/>
          </a:p>
        </p:txBody>
      </p:sp>
      <p:sp>
        <p:nvSpPr>
          <p:cNvPr id="5" name="Fußzeilenplatzhalter 4"/>
          <p:cNvSpPr>
            <a:spLocks noGrp="1"/>
          </p:cNvSpPr>
          <p:nvPr>
            <p:ph type="ftr" sz="quarter" idx="11"/>
          </p:nvPr>
        </p:nvSpPr>
        <p:spPr/>
        <p:txBody>
          <a:bodyPr/>
          <a:lstStyle/>
          <a:p>
            <a:r>
              <a:rPr lang="en-US"/>
              <a:t>Suva / ALH Urs Haberstich</a:t>
            </a:r>
            <a:endParaRPr lang="en-US" dirty="0"/>
          </a:p>
        </p:txBody>
      </p:sp>
      <p:sp>
        <p:nvSpPr>
          <p:cNvPr id="6" name="Foliennummernplatzhalter 5"/>
          <p:cNvSpPr>
            <a:spLocks noGrp="1"/>
          </p:cNvSpPr>
          <p:nvPr>
            <p:ph type="sldNum" sz="quarter" idx="12"/>
          </p:nvPr>
        </p:nvSpPr>
        <p:spPr/>
        <p:txBody>
          <a:bodyPr/>
          <a:lstStyle/>
          <a:p>
            <a:fld id="{7A598EF2-3FE4-4244-93B5-BDDBC036C6E0}" type="slidenum">
              <a:rPr lang="en-US" smtClean="0"/>
              <a:t>50</a:t>
            </a:fld>
            <a:endParaRPr lang="en-US"/>
          </a:p>
        </p:txBody>
      </p:sp>
    </p:spTree>
    <p:extLst>
      <p:ext uri="{BB962C8B-B14F-4D97-AF65-F5344CB8AC3E}">
        <p14:creationId xmlns:p14="http://schemas.microsoft.com/office/powerpoint/2010/main" val="20848237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Gehen Sie auf folgende Aspekte besonders ein:</a:t>
            </a:r>
          </a:p>
          <a:p>
            <a:endParaRPr lang="de-CH" dirty="0"/>
          </a:p>
          <a:p>
            <a:pPr marL="183445" indent="-183445"/>
            <a:r>
              <a:rPr lang="de-CH" b="1" dirty="0"/>
              <a:t>FI-Schutz (RCD Residual </a:t>
            </a:r>
            <a:r>
              <a:rPr lang="de-CH" b="1" dirty="0" err="1"/>
              <a:t>Current</a:t>
            </a:r>
            <a:r>
              <a:rPr lang="de-CH" b="1" dirty="0"/>
              <a:t> Device)</a:t>
            </a:r>
            <a:endParaRPr lang="de-CH" dirty="0"/>
          </a:p>
          <a:p>
            <a:pPr marL="183584" lvl="1" indent="-183584" defTabSz="944233">
              <a:buFont typeface="Arial" pitchFamily="34" charset="0"/>
              <a:buChar char="•"/>
              <a:tabLst>
                <a:tab pos="183601" algn="l"/>
              </a:tabLst>
            </a:pPr>
            <a:r>
              <a:rPr lang="de-CH" dirty="0"/>
              <a:t>Elektrogeräte nur über Steckdosen mit Fehlerstrom-Schutzeinrichtung (FI-Schutz/RCD) betreiben. Im Zweifelsfall Zwischenstecker mit FI-Schutz (RCD) aus der eigenen Werkzeugkiste einsetzen.</a:t>
            </a:r>
          </a:p>
          <a:p>
            <a:pPr>
              <a:buFont typeface="Arial" pitchFamily="34" charset="0"/>
              <a:buNone/>
            </a:pPr>
            <a:endParaRPr lang="de-CH" dirty="0"/>
          </a:p>
          <a:p>
            <a:pPr marL="183445" indent="-183445"/>
            <a:r>
              <a:rPr lang="de-CH" b="1" dirty="0"/>
              <a:t>Geräte/Schäden</a:t>
            </a:r>
          </a:p>
          <a:p>
            <a:pPr marL="183584" lvl="1" indent="-183584" defTabSz="944233">
              <a:buFont typeface="Arial" pitchFamily="34" charset="0"/>
              <a:buChar char="•"/>
              <a:tabLst>
                <a:tab pos="183601" algn="l"/>
              </a:tabLst>
            </a:pPr>
            <a:r>
              <a:rPr lang="de-CH" b="0" kern="1200" dirty="0">
                <a:solidFill>
                  <a:schemeClr val="tx1"/>
                </a:solidFill>
                <a:latin typeface="Arial" pitchFamily="34" charset="0"/>
                <a:ea typeface="+mn-ea"/>
                <a:cs typeface="Arial" pitchFamily="34" charset="0"/>
              </a:rPr>
              <a:t>Geräte, Kabel und Stecker vor Gebrauch auf mögliche Schäden prüfen. </a:t>
            </a:r>
          </a:p>
          <a:p>
            <a:pPr marL="183584" lvl="1" indent="-183584" defTabSz="944233">
              <a:buFont typeface="Arial" pitchFamily="34" charset="0"/>
              <a:buChar char="•"/>
              <a:tabLst>
                <a:tab pos="183601" algn="l"/>
              </a:tabLst>
            </a:pPr>
            <a:r>
              <a:rPr lang="de-CH" b="0" kern="1200" dirty="0">
                <a:solidFill>
                  <a:schemeClr val="tx1"/>
                </a:solidFill>
                <a:latin typeface="Arial" pitchFamily="34" charset="0"/>
                <a:ea typeface="+mn-ea"/>
                <a:cs typeface="Arial" pitchFamily="34" charset="0"/>
              </a:rPr>
              <a:t>Bei Arbeiten mit elektrischen Geräten sich selber und die Geräte vor Nässe schützen.</a:t>
            </a:r>
          </a:p>
          <a:p>
            <a:pPr marL="183584" lvl="1" indent="-183584" defTabSz="944233">
              <a:buFont typeface="Arial" pitchFamily="34" charset="0"/>
              <a:buChar char="•"/>
              <a:tabLst>
                <a:tab pos="183601" algn="l"/>
              </a:tabLst>
            </a:pPr>
            <a:r>
              <a:rPr lang="de-CH" b="0" kern="1200" dirty="0">
                <a:solidFill>
                  <a:schemeClr val="tx1"/>
                </a:solidFill>
                <a:latin typeface="Arial" pitchFamily="34" charset="0"/>
                <a:ea typeface="+mn-ea"/>
                <a:cs typeface="Arial" pitchFamily="34" charset="0"/>
              </a:rPr>
              <a:t>Bei Störungen an Geräten oder Maschinen diese sofort ausschalten, Schäden beheben </a:t>
            </a:r>
            <a:r>
              <a:rPr lang="de-CH" dirty="0"/>
              <a:t>oder dem Vorgesetzten melden.</a:t>
            </a:r>
          </a:p>
          <a:p>
            <a:pPr marL="672633" lvl="1" indent="-183445">
              <a:buFont typeface="Symbol" charset="2"/>
              <a:buChar char="-"/>
            </a:pPr>
            <a:endParaRPr lang="de-CH" dirty="0"/>
          </a:p>
          <a:p>
            <a:pPr marL="183445" indent="-183445"/>
            <a:r>
              <a:rPr lang="de-CH" b="1" dirty="0"/>
              <a:t>Besondere Umgebungsverhältnisse</a:t>
            </a:r>
            <a:endParaRPr lang="de-CH" dirty="0"/>
          </a:p>
          <a:p>
            <a:pPr marL="183584" lvl="1" indent="-183584" defTabSz="944233">
              <a:buFont typeface="Arial" pitchFamily="34" charset="0"/>
              <a:buChar char="•"/>
              <a:tabLst>
                <a:tab pos="183601" algn="l"/>
              </a:tabLst>
            </a:pPr>
            <a:r>
              <a:rPr lang="de-CH" b="0" kern="1200" dirty="0">
                <a:solidFill>
                  <a:schemeClr val="tx1"/>
                </a:solidFill>
                <a:latin typeface="Arial" pitchFamily="34" charset="0"/>
                <a:ea typeface="+mn-ea"/>
                <a:cs typeface="Arial" pitchFamily="34" charset="0"/>
              </a:rPr>
              <a:t>Bei besonderen Umgebungsverhältnissen (z. B. Nässe, Verschmutzung, Bereiche mit Explosionsgefahr, enge Räume) sind zusätzliche Massnahmen zu treffen.</a:t>
            </a:r>
          </a:p>
          <a:p>
            <a:pPr>
              <a:buFont typeface="Arial" pitchFamily="34" charset="0"/>
              <a:buNone/>
            </a:pPr>
            <a:endParaRPr lang="de-CH" dirty="0"/>
          </a:p>
          <a:p>
            <a:pPr marL="183445" indent="-183445"/>
            <a:r>
              <a:rPr lang="de-CH" b="1" dirty="0"/>
              <a:t>Im Zweifelsfall STOPP sagen!</a:t>
            </a:r>
            <a:br>
              <a:rPr lang="de-DE" dirty="0"/>
            </a:br>
            <a:endParaRPr lang="de-CH" dirty="0"/>
          </a:p>
          <a:p>
            <a:endParaRPr lang="de-CH" dirty="0"/>
          </a:p>
        </p:txBody>
      </p:sp>
      <p:sp>
        <p:nvSpPr>
          <p:cNvPr id="4" name="Kopfzeilenplatzhalter 3"/>
          <p:cNvSpPr>
            <a:spLocks noGrp="1"/>
          </p:cNvSpPr>
          <p:nvPr>
            <p:ph type="hdr" sz="quarter" idx="10"/>
          </p:nvPr>
        </p:nvSpPr>
        <p:spPr/>
        <p:txBody>
          <a:bodyPr/>
          <a:lstStyle/>
          <a:p>
            <a:r>
              <a:rPr lang="en-US"/>
              <a:t>Sichere Instandhaltung</a:t>
            </a:r>
            <a:endParaRPr lang="en-US" dirty="0"/>
          </a:p>
        </p:txBody>
      </p:sp>
      <p:sp>
        <p:nvSpPr>
          <p:cNvPr id="5" name="Fußzeilenplatzhalter 4"/>
          <p:cNvSpPr>
            <a:spLocks noGrp="1"/>
          </p:cNvSpPr>
          <p:nvPr>
            <p:ph type="ftr" sz="quarter" idx="11"/>
          </p:nvPr>
        </p:nvSpPr>
        <p:spPr/>
        <p:txBody>
          <a:bodyPr/>
          <a:lstStyle/>
          <a:p>
            <a:r>
              <a:rPr lang="en-US"/>
              <a:t>Suva / ALH Urs Haberstich</a:t>
            </a:r>
            <a:endParaRPr lang="en-US" dirty="0"/>
          </a:p>
        </p:txBody>
      </p:sp>
      <p:sp>
        <p:nvSpPr>
          <p:cNvPr id="6" name="Foliennummernplatzhalter 5"/>
          <p:cNvSpPr>
            <a:spLocks noGrp="1"/>
          </p:cNvSpPr>
          <p:nvPr>
            <p:ph type="sldNum" sz="quarter" idx="12"/>
          </p:nvPr>
        </p:nvSpPr>
        <p:spPr/>
        <p:txBody>
          <a:bodyPr/>
          <a:lstStyle/>
          <a:p>
            <a:fld id="{7A598EF2-3FE4-4244-93B5-BDDBC036C6E0}" type="slidenum">
              <a:rPr lang="en-US" smtClean="0"/>
              <a:t>51</a:t>
            </a:fld>
            <a:endParaRPr lang="en-US"/>
          </a:p>
        </p:txBody>
      </p:sp>
    </p:spTree>
    <p:extLst>
      <p:ext uri="{BB962C8B-B14F-4D97-AF65-F5344CB8AC3E}">
        <p14:creationId xmlns:p14="http://schemas.microsoft.com/office/powerpoint/2010/main" val="24592989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3584" indent="-183584" defTabSz="944233">
              <a:buFont typeface="Arial" pitchFamily="34" charset="0"/>
              <a:buChar char="•"/>
              <a:tabLst>
                <a:tab pos="183601" algn="l"/>
              </a:tabLst>
            </a:pPr>
            <a:r>
              <a:rPr lang="de-CH" b="0" kern="1200" dirty="0">
                <a:solidFill>
                  <a:schemeClr val="tx1"/>
                </a:solidFill>
                <a:latin typeface="Arial" pitchFamily="34" charset="0"/>
                <a:ea typeface="+mn-ea"/>
                <a:cs typeface="Arial" pitchFamily="34" charset="0"/>
              </a:rPr>
              <a:t>Werden Instandhaltungsarbeiten in explosionsgefährdeten Bereichen (Ex-Zonen) oder in Bereichen mit Brandgefahr durchgeführt, müssen zusätzliche Massnahmen getroffen werden. </a:t>
            </a:r>
          </a:p>
          <a:p>
            <a:pPr marL="183584" indent="-183584" defTabSz="944233">
              <a:buFont typeface="Arial" pitchFamily="34" charset="0"/>
              <a:buChar char="•"/>
              <a:tabLst>
                <a:tab pos="183601" algn="l"/>
              </a:tabLst>
            </a:pPr>
            <a:r>
              <a:rPr lang="de-CH" b="0" kern="1200" dirty="0">
                <a:solidFill>
                  <a:schemeClr val="tx1"/>
                </a:solidFill>
                <a:latin typeface="Arial" pitchFamily="34" charset="0"/>
                <a:ea typeface="+mn-ea"/>
                <a:cs typeface="Arial" pitchFamily="34" charset="0"/>
              </a:rPr>
              <a:t>Vor Beginn und während der Arbeiten muss gewährleistet sein, dass keine Explosions- oder Brandgefahr besteht.</a:t>
            </a:r>
          </a:p>
          <a:p>
            <a:pPr defTabSz="944233">
              <a:tabLst>
                <a:tab pos="183601" algn="l"/>
              </a:tabLst>
            </a:pPr>
            <a:endParaRPr lang="de-CH" b="0" kern="1200" dirty="0">
              <a:solidFill>
                <a:schemeClr val="tx1"/>
              </a:solidFill>
              <a:latin typeface="Arial" pitchFamily="34" charset="0"/>
              <a:ea typeface="+mn-ea"/>
              <a:cs typeface="Arial" pitchFamily="34" charset="0"/>
            </a:endParaRPr>
          </a:p>
          <a:p>
            <a:pPr marL="183584" indent="-183584" defTabSz="944233">
              <a:buFont typeface="Arial" pitchFamily="34" charset="0"/>
              <a:buChar char="•"/>
              <a:tabLst>
                <a:tab pos="183601" algn="l"/>
              </a:tabLst>
              <a:defRPr/>
            </a:pPr>
            <a:r>
              <a:rPr lang="de-CH" b="0" kern="1200" dirty="0">
                <a:solidFill>
                  <a:schemeClr val="tx1"/>
                </a:solidFill>
                <a:latin typeface="Arial" pitchFamily="34" charset="0"/>
                <a:ea typeface="+mn-ea"/>
                <a:cs typeface="Arial" pitchFamily="34" charset="0"/>
              </a:rPr>
              <a:t>Was heisst</a:t>
            </a:r>
            <a:r>
              <a:rPr lang="de-CH" dirty="0"/>
              <a:t> das genau? Verweisen Sie auf die nächste Folie.</a:t>
            </a:r>
          </a:p>
        </p:txBody>
      </p:sp>
      <p:sp>
        <p:nvSpPr>
          <p:cNvPr id="4" name="Kopfzeilenplatzhalter 3"/>
          <p:cNvSpPr>
            <a:spLocks noGrp="1"/>
          </p:cNvSpPr>
          <p:nvPr>
            <p:ph type="hdr" sz="quarter" idx="10"/>
          </p:nvPr>
        </p:nvSpPr>
        <p:spPr/>
        <p:txBody>
          <a:bodyPr/>
          <a:lstStyle/>
          <a:p>
            <a:r>
              <a:rPr lang="en-US"/>
              <a:t>Sichere Instandhaltung</a:t>
            </a:r>
            <a:endParaRPr lang="en-US" dirty="0"/>
          </a:p>
        </p:txBody>
      </p:sp>
      <p:sp>
        <p:nvSpPr>
          <p:cNvPr id="5" name="Fußzeilenplatzhalter 4"/>
          <p:cNvSpPr>
            <a:spLocks noGrp="1"/>
          </p:cNvSpPr>
          <p:nvPr>
            <p:ph type="ftr" sz="quarter" idx="11"/>
          </p:nvPr>
        </p:nvSpPr>
        <p:spPr/>
        <p:txBody>
          <a:bodyPr/>
          <a:lstStyle/>
          <a:p>
            <a:r>
              <a:rPr lang="en-US"/>
              <a:t>Suva / ALH Urs Haberstich</a:t>
            </a:r>
            <a:endParaRPr lang="en-US" dirty="0"/>
          </a:p>
        </p:txBody>
      </p:sp>
      <p:sp>
        <p:nvSpPr>
          <p:cNvPr id="6" name="Foliennummernplatzhalter 5"/>
          <p:cNvSpPr>
            <a:spLocks noGrp="1"/>
          </p:cNvSpPr>
          <p:nvPr>
            <p:ph type="sldNum" sz="quarter" idx="12"/>
          </p:nvPr>
        </p:nvSpPr>
        <p:spPr/>
        <p:txBody>
          <a:bodyPr/>
          <a:lstStyle/>
          <a:p>
            <a:fld id="{7A598EF2-3FE4-4244-93B5-BDDBC036C6E0}" type="slidenum">
              <a:rPr lang="en-US" smtClean="0"/>
              <a:t>52</a:t>
            </a:fld>
            <a:endParaRPr lang="en-US"/>
          </a:p>
        </p:txBody>
      </p:sp>
    </p:spTree>
    <p:extLst>
      <p:ext uri="{BB962C8B-B14F-4D97-AF65-F5344CB8AC3E}">
        <p14:creationId xmlns:p14="http://schemas.microsoft.com/office/powerpoint/2010/main" val="10033002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3584" indent="-183584" defTabSz="944233">
              <a:buFont typeface="Arial" pitchFamily="34" charset="0"/>
              <a:buChar char="•"/>
              <a:tabLst>
                <a:tab pos="183601" algn="l"/>
              </a:tabLst>
              <a:defRPr/>
            </a:pPr>
            <a:r>
              <a:rPr lang="de-CH" b="0" kern="1200" dirty="0">
                <a:solidFill>
                  <a:schemeClr val="tx1"/>
                </a:solidFill>
                <a:latin typeface="Arial" pitchFamily="34" charset="0"/>
                <a:ea typeface="+mn-ea"/>
                <a:cs typeface="Arial" pitchFamily="34" charset="0"/>
              </a:rPr>
              <a:t>Werden Instandhaltungsarbeiten in explosionsgefährdeten Bereichen (Ex-Zonen) oder in Bereichen mit Brandgefahr durchgeführt, müssen zusätzliche Massnahmen getroffen werden. </a:t>
            </a:r>
          </a:p>
          <a:p>
            <a:pPr marL="183584" indent="-183584" defTabSz="944233">
              <a:buFont typeface="Arial" pitchFamily="34" charset="0"/>
              <a:buChar char="•"/>
              <a:tabLst>
                <a:tab pos="183601" algn="l"/>
              </a:tabLst>
              <a:defRPr/>
            </a:pPr>
            <a:r>
              <a:rPr lang="de-CH" b="0" kern="1200" dirty="0">
                <a:solidFill>
                  <a:schemeClr val="tx1"/>
                </a:solidFill>
                <a:latin typeface="Arial" pitchFamily="34" charset="0"/>
                <a:ea typeface="+mn-ea"/>
                <a:cs typeface="Arial" pitchFamily="34" charset="0"/>
              </a:rPr>
              <a:t>Vor Beginn und während der Arbeiten muss gewährleistet sein, dass keine Explosions- oder Brandgefahr besteht.</a:t>
            </a:r>
          </a:p>
        </p:txBody>
      </p:sp>
      <p:sp>
        <p:nvSpPr>
          <p:cNvPr id="4" name="Kopfzeilenplatzhalter 3"/>
          <p:cNvSpPr>
            <a:spLocks noGrp="1"/>
          </p:cNvSpPr>
          <p:nvPr>
            <p:ph type="hdr" sz="quarter" idx="10"/>
          </p:nvPr>
        </p:nvSpPr>
        <p:spPr/>
        <p:txBody>
          <a:bodyPr/>
          <a:lstStyle/>
          <a:p>
            <a:r>
              <a:rPr lang="en-US"/>
              <a:t>Sichere Instandhaltung</a:t>
            </a:r>
            <a:endParaRPr lang="en-US" dirty="0"/>
          </a:p>
        </p:txBody>
      </p:sp>
      <p:sp>
        <p:nvSpPr>
          <p:cNvPr id="5" name="Fußzeilenplatzhalter 4"/>
          <p:cNvSpPr>
            <a:spLocks noGrp="1"/>
          </p:cNvSpPr>
          <p:nvPr>
            <p:ph type="ftr" sz="quarter" idx="11"/>
          </p:nvPr>
        </p:nvSpPr>
        <p:spPr/>
        <p:txBody>
          <a:bodyPr/>
          <a:lstStyle/>
          <a:p>
            <a:r>
              <a:rPr lang="en-US"/>
              <a:t>Suva / ALH Urs Haberstich</a:t>
            </a:r>
            <a:endParaRPr lang="en-US" dirty="0"/>
          </a:p>
        </p:txBody>
      </p:sp>
      <p:sp>
        <p:nvSpPr>
          <p:cNvPr id="6" name="Foliennummernplatzhalter 5"/>
          <p:cNvSpPr>
            <a:spLocks noGrp="1"/>
          </p:cNvSpPr>
          <p:nvPr>
            <p:ph type="sldNum" sz="quarter" idx="12"/>
          </p:nvPr>
        </p:nvSpPr>
        <p:spPr/>
        <p:txBody>
          <a:bodyPr/>
          <a:lstStyle/>
          <a:p>
            <a:fld id="{7A598EF2-3FE4-4244-93B5-BDDBC036C6E0}" type="slidenum">
              <a:rPr lang="en-US" smtClean="0"/>
              <a:t>53</a:t>
            </a:fld>
            <a:endParaRPr lang="en-US"/>
          </a:p>
        </p:txBody>
      </p:sp>
    </p:spTree>
    <p:extLst>
      <p:ext uri="{BB962C8B-B14F-4D97-AF65-F5344CB8AC3E}">
        <p14:creationId xmlns:p14="http://schemas.microsoft.com/office/powerpoint/2010/main" val="9743295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3584" indent="-183584" defTabSz="944233">
              <a:buFont typeface="Arial" pitchFamily="34" charset="0"/>
              <a:buChar char="•"/>
              <a:tabLst>
                <a:tab pos="183601" algn="l"/>
              </a:tabLst>
            </a:pPr>
            <a:r>
              <a:rPr lang="de-CH" b="0" kern="1200" dirty="0">
                <a:solidFill>
                  <a:schemeClr val="tx1"/>
                </a:solidFill>
                <a:latin typeface="Arial" pitchFamily="34" charset="0"/>
                <a:ea typeface="+mn-ea"/>
                <a:cs typeface="Arial" pitchFamily="34" charset="0"/>
              </a:rPr>
              <a:t>Arbeiten in engen Räumen dürfen nur von dafür instruierten Personen ausgeführt werden. </a:t>
            </a:r>
          </a:p>
          <a:p>
            <a:pPr marL="183584" indent="-183584" defTabSz="944233">
              <a:buFont typeface="Arial" pitchFamily="34" charset="0"/>
              <a:buChar char="•"/>
              <a:tabLst>
                <a:tab pos="183601" algn="l"/>
              </a:tabLst>
            </a:pPr>
            <a:r>
              <a:rPr lang="de-CH" b="0" kern="1200" dirty="0">
                <a:solidFill>
                  <a:schemeClr val="tx1"/>
                </a:solidFill>
                <a:latin typeface="Arial" pitchFamily="34" charset="0"/>
                <a:ea typeface="+mn-ea"/>
                <a:cs typeface="Arial" pitchFamily="34" charset="0"/>
              </a:rPr>
              <a:t>Erklären Sie Ihren Mitarbeitenden, dass bei Instandhaltungsarbeiten in engen Räumen besondere Vorsicht geboten ist (z. B. in Tanks, Rohrleitungen, Kanälen, Schächten, Stollen, Behältern und  fensterlosen Kellern).</a:t>
            </a:r>
          </a:p>
          <a:p>
            <a:pPr marL="183584" indent="-183584" defTabSz="944233">
              <a:buFont typeface="Arial" pitchFamily="34" charset="0"/>
              <a:buChar char="•"/>
              <a:tabLst>
                <a:tab pos="183601" algn="l"/>
              </a:tabLst>
            </a:pPr>
            <a:endParaRPr lang="de-CH" b="0" kern="1200" dirty="0">
              <a:solidFill>
                <a:schemeClr val="tx1"/>
              </a:solidFill>
              <a:latin typeface="Arial" pitchFamily="34" charset="0"/>
              <a:ea typeface="+mn-ea"/>
              <a:cs typeface="Arial" pitchFamily="34" charset="0"/>
            </a:endParaRPr>
          </a:p>
          <a:p>
            <a:pPr marL="183584" indent="-183584" defTabSz="944233">
              <a:buFont typeface="Arial" pitchFamily="34" charset="0"/>
              <a:buChar char="•"/>
              <a:tabLst>
                <a:tab pos="183601" algn="l"/>
              </a:tabLst>
              <a:defRPr/>
            </a:pPr>
            <a:r>
              <a:rPr lang="de-CH" b="0" kern="1200" dirty="0">
                <a:solidFill>
                  <a:schemeClr val="tx1"/>
                </a:solidFill>
                <a:latin typeface="Arial" pitchFamily="34" charset="0"/>
                <a:ea typeface="+mn-ea"/>
                <a:cs typeface="Arial" pitchFamily="34" charset="0"/>
              </a:rPr>
              <a:t>Was heisst das genau? Verweisen Sie auf die nächste Folie.</a:t>
            </a:r>
          </a:p>
        </p:txBody>
      </p:sp>
      <p:sp>
        <p:nvSpPr>
          <p:cNvPr id="4" name="Kopfzeilenplatzhalter 3"/>
          <p:cNvSpPr>
            <a:spLocks noGrp="1"/>
          </p:cNvSpPr>
          <p:nvPr>
            <p:ph type="hdr" sz="quarter" idx="10"/>
          </p:nvPr>
        </p:nvSpPr>
        <p:spPr/>
        <p:txBody>
          <a:bodyPr/>
          <a:lstStyle/>
          <a:p>
            <a:r>
              <a:rPr lang="en-US"/>
              <a:t>Sichere Instandhaltung</a:t>
            </a:r>
            <a:endParaRPr lang="en-US" dirty="0"/>
          </a:p>
        </p:txBody>
      </p:sp>
      <p:sp>
        <p:nvSpPr>
          <p:cNvPr id="5" name="Fußzeilenplatzhalter 4"/>
          <p:cNvSpPr>
            <a:spLocks noGrp="1"/>
          </p:cNvSpPr>
          <p:nvPr>
            <p:ph type="ftr" sz="quarter" idx="11"/>
          </p:nvPr>
        </p:nvSpPr>
        <p:spPr/>
        <p:txBody>
          <a:bodyPr/>
          <a:lstStyle/>
          <a:p>
            <a:r>
              <a:rPr lang="en-US"/>
              <a:t>Suva / ALH Urs Haberstich</a:t>
            </a:r>
            <a:endParaRPr lang="en-US" dirty="0"/>
          </a:p>
        </p:txBody>
      </p:sp>
      <p:sp>
        <p:nvSpPr>
          <p:cNvPr id="6" name="Foliennummernplatzhalter 5"/>
          <p:cNvSpPr>
            <a:spLocks noGrp="1"/>
          </p:cNvSpPr>
          <p:nvPr>
            <p:ph type="sldNum" sz="quarter" idx="12"/>
          </p:nvPr>
        </p:nvSpPr>
        <p:spPr/>
        <p:txBody>
          <a:bodyPr/>
          <a:lstStyle/>
          <a:p>
            <a:fld id="{7A598EF2-3FE4-4244-93B5-BDDBC036C6E0}" type="slidenum">
              <a:rPr lang="en-US" smtClean="0"/>
              <a:t>55</a:t>
            </a:fld>
            <a:endParaRPr lang="en-US"/>
          </a:p>
        </p:txBody>
      </p:sp>
    </p:spTree>
    <p:extLst>
      <p:ext uri="{BB962C8B-B14F-4D97-AF65-F5344CB8AC3E}">
        <p14:creationId xmlns:p14="http://schemas.microsoft.com/office/powerpoint/2010/main" val="899144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44233">
              <a:tabLst>
                <a:tab pos="183601" algn="l"/>
              </a:tabLst>
            </a:pPr>
            <a:r>
              <a:rPr lang="de-CH" b="0" kern="1200" dirty="0">
                <a:solidFill>
                  <a:schemeClr val="tx1"/>
                </a:solidFill>
                <a:latin typeface="Arial" pitchFamily="34" charset="0"/>
                <a:ea typeface="+mn-ea"/>
                <a:cs typeface="Arial" pitchFamily="34" charset="0"/>
              </a:rPr>
              <a:t>Zeigen Sie Verständnis für die Realität im Betrieb, aber weisen Sie auf zwei grosse Irrtümer hin, nämlich:</a:t>
            </a:r>
          </a:p>
          <a:p>
            <a:pPr defTabSz="944233">
              <a:tabLst>
                <a:tab pos="183601" algn="l"/>
              </a:tabLst>
            </a:pPr>
            <a:r>
              <a:rPr lang="de-CH" b="0" kern="1200" dirty="0">
                <a:solidFill>
                  <a:schemeClr val="tx1"/>
                </a:solidFill>
                <a:latin typeface="Arial" pitchFamily="34" charset="0"/>
                <a:ea typeface="+mn-ea"/>
                <a:cs typeface="Arial" pitchFamily="34" charset="0"/>
              </a:rPr>
              <a:t>Irrtum Nummer 1: «Das wird schon gut gehen.»</a:t>
            </a:r>
          </a:p>
          <a:p>
            <a:pPr defTabSz="944233">
              <a:tabLst>
                <a:tab pos="183601" algn="l"/>
              </a:tabLst>
            </a:pPr>
            <a:r>
              <a:rPr lang="de-CH" b="0" kern="1200" dirty="0">
                <a:solidFill>
                  <a:schemeClr val="tx1"/>
                </a:solidFill>
                <a:latin typeface="Arial" pitchFamily="34" charset="0"/>
                <a:ea typeface="+mn-ea"/>
                <a:cs typeface="Arial" pitchFamily="34" charset="0"/>
              </a:rPr>
              <a:t>Irrtum </a:t>
            </a:r>
            <a:r>
              <a:rPr lang="de-CH" dirty="0"/>
              <a:t>Nummer 2: «Das geht schneller so.»</a:t>
            </a:r>
          </a:p>
          <a:p>
            <a:pPr>
              <a:buNone/>
            </a:pPr>
            <a:endParaRPr lang="de-CH" dirty="0"/>
          </a:p>
          <a:p>
            <a:r>
              <a:rPr lang="de-CH" b="1" dirty="0"/>
              <a:t>Tatsachen:</a:t>
            </a:r>
          </a:p>
          <a:p>
            <a:pPr marL="244595" indent="-244595">
              <a:buFont typeface="+mj-lt"/>
              <a:buAutoNum type="arabicPeriod"/>
            </a:pPr>
            <a:r>
              <a:rPr lang="de-CH" dirty="0"/>
              <a:t>Ein verantwortungsvoller Profi überlässt nichts dem Zufall; er fordert das Glück nicht heraus; er sagt STOPP, wenn er eine Gefährdung erkennt.</a:t>
            </a:r>
          </a:p>
          <a:p>
            <a:pPr marL="244595" indent="-244595">
              <a:buFont typeface="+mj-lt"/>
              <a:buAutoNum type="arabicPeriod"/>
            </a:pPr>
            <a:r>
              <a:rPr lang="de-CH" dirty="0"/>
              <a:t>Wer sich an die Sicherheitsregeln hält, verhindert nicht nur einen Unfall, er verhindert Betriebsunterbrüche, Arbeitsausfallzeiten, Unfallkosten – und viel Leid.</a:t>
            </a:r>
            <a:br>
              <a:rPr lang="de-CH" dirty="0"/>
            </a:br>
            <a:r>
              <a:rPr lang="de-CH" dirty="0"/>
              <a:t>Das Zeit-Argument ist ein schlechtes Argument.</a:t>
            </a:r>
          </a:p>
        </p:txBody>
      </p:sp>
      <p:sp>
        <p:nvSpPr>
          <p:cNvPr id="4" name="Kopfzeilenplatzhalter 3"/>
          <p:cNvSpPr>
            <a:spLocks noGrp="1"/>
          </p:cNvSpPr>
          <p:nvPr>
            <p:ph type="hdr" sz="quarter" idx="10"/>
          </p:nvPr>
        </p:nvSpPr>
        <p:spPr/>
        <p:txBody>
          <a:bodyPr/>
          <a:lstStyle/>
          <a:p>
            <a:r>
              <a:rPr lang="en-US"/>
              <a:t>Sichere Instandhaltung</a:t>
            </a:r>
            <a:endParaRPr lang="en-US" dirty="0"/>
          </a:p>
        </p:txBody>
      </p:sp>
      <p:sp>
        <p:nvSpPr>
          <p:cNvPr id="5" name="Fußzeilenplatzhalter 4"/>
          <p:cNvSpPr>
            <a:spLocks noGrp="1"/>
          </p:cNvSpPr>
          <p:nvPr>
            <p:ph type="ftr" sz="quarter" idx="11"/>
          </p:nvPr>
        </p:nvSpPr>
        <p:spPr/>
        <p:txBody>
          <a:bodyPr/>
          <a:lstStyle/>
          <a:p>
            <a:r>
              <a:rPr lang="en-US"/>
              <a:t>Suva / ALH Urs Haberstich</a:t>
            </a:r>
            <a:endParaRPr lang="en-US" dirty="0"/>
          </a:p>
        </p:txBody>
      </p:sp>
      <p:sp>
        <p:nvSpPr>
          <p:cNvPr id="6" name="Foliennummernplatzhalter 5"/>
          <p:cNvSpPr>
            <a:spLocks noGrp="1"/>
          </p:cNvSpPr>
          <p:nvPr>
            <p:ph type="sldNum" sz="quarter" idx="12"/>
          </p:nvPr>
        </p:nvSpPr>
        <p:spPr/>
        <p:txBody>
          <a:bodyPr/>
          <a:lstStyle/>
          <a:p>
            <a:fld id="{7A598EF2-3FE4-4244-93B5-BDDBC036C6E0}" type="slidenum">
              <a:rPr lang="en-US" smtClean="0"/>
              <a:t>5</a:t>
            </a:fld>
            <a:endParaRPr lang="en-US"/>
          </a:p>
        </p:txBody>
      </p:sp>
    </p:spTree>
    <p:extLst>
      <p:ext uri="{BB962C8B-B14F-4D97-AF65-F5344CB8AC3E}">
        <p14:creationId xmlns:p14="http://schemas.microsoft.com/office/powerpoint/2010/main" val="227227788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3584" indent="-183584" defTabSz="944233">
              <a:buFont typeface="Arial" pitchFamily="34" charset="0"/>
              <a:buChar char="•"/>
              <a:tabLst>
                <a:tab pos="183601" algn="l"/>
              </a:tabLst>
              <a:defRPr/>
            </a:pPr>
            <a:r>
              <a:rPr lang="de-CH" b="0" kern="1200" dirty="0">
                <a:solidFill>
                  <a:schemeClr val="tx1"/>
                </a:solidFill>
                <a:latin typeface="Arial" pitchFamily="34" charset="0"/>
                <a:ea typeface="+mn-ea"/>
                <a:cs typeface="Arial" pitchFamily="34" charset="0"/>
              </a:rPr>
              <a:t>Arbeiten in engen Räumen dürfen nur von dafür instruierten Personen ausgeführt werden. </a:t>
            </a:r>
          </a:p>
          <a:p>
            <a:pPr marL="183584" indent="-183584" defTabSz="944233">
              <a:buFont typeface="Arial" pitchFamily="34" charset="0"/>
              <a:buChar char="•"/>
              <a:tabLst>
                <a:tab pos="183601" algn="l"/>
              </a:tabLst>
              <a:defRPr/>
            </a:pPr>
            <a:r>
              <a:rPr lang="de-CH" b="0" kern="1200" dirty="0">
                <a:solidFill>
                  <a:schemeClr val="tx1"/>
                </a:solidFill>
                <a:latin typeface="Arial" pitchFamily="34" charset="0"/>
                <a:ea typeface="+mn-ea"/>
                <a:cs typeface="Arial" pitchFamily="34" charset="0"/>
              </a:rPr>
              <a:t>Erklären Sie Ihren Mitarbeitenden, dass bei Instandhaltungsarbeiten in engen Räumen besondere Vorsicht geboten ist (z. B. in Tanks, Rohrleitungen, Kanälen, Schächten, Stollen, Behältern und  fensterlosen Kellern).</a:t>
            </a:r>
          </a:p>
        </p:txBody>
      </p:sp>
      <p:sp>
        <p:nvSpPr>
          <p:cNvPr id="4" name="Kopfzeilenplatzhalter 3"/>
          <p:cNvSpPr>
            <a:spLocks noGrp="1"/>
          </p:cNvSpPr>
          <p:nvPr>
            <p:ph type="hdr" sz="quarter" idx="10"/>
          </p:nvPr>
        </p:nvSpPr>
        <p:spPr/>
        <p:txBody>
          <a:bodyPr/>
          <a:lstStyle/>
          <a:p>
            <a:r>
              <a:rPr lang="en-US"/>
              <a:t>Sichere Instandhaltung</a:t>
            </a:r>
            <a:endParaRPr lang="en-US" dirty="0"/>
          </a:p>
        </p:txBody>
      </p:sp>
      <p:sp>
        <p:nvSpPr>
          <p:cNvPr id="5" name="Fußzeilenplatzhalter 4"/>
          <p:cNvSpPr>
            <a:spLocks noGrp="1"/>
          </p:cNvSpPr>
          <p:nvPr>
            <p:ph type="ftr" sz="quarter" idx="11"/>
          </p:nvPr>
        </p:nvSpPr>
        <p:spPr/>
        <p:txBody>
          <a:bodyPr/>
          <a:lstStyle/>
          <a:p>
            <a:r>
              <a:rPr lang="en-US"/>
              <a:t>Suva / ALH Urs Haberstich</a:t>
            </a:r>
            <a:endParaRPr lang="en-US" dirty="0"/>
          </a:p>
        </p:txBody>
      </p:sp>
      <p:sp>
        <p:nvSpPr>
          <p:cNvPr id="6" name="Foliennummernplatzhalter 5"/>
          <p:cNvSpPr>
            <a:spLocks noGrp="1"/>
          </p:cNvSpPr>
          <p:nvPr>
            <p:ph type="sldNum" sz="quarter" idx="12"/>
          </p:nvPr>
        </p:nvSpPr>
        <p:spPr/>
        <p:txBody>
          <a:bodyPr/>
          <a:lstStyle/>
          <a:p>
            <a:fld id="{7A598EF2-3FE4-4244-93B5-BDDBC036C6E0}" type="slidenum">
              <a:rPr lang="en-US" smtClean="0"/>
              <a:t>56</a:t>
            </a:fld>
            <a:endParaRPr lang="en-US"/>
          </a:p>
        </p:txBody>
      </p:sp>
    </p:spTree>
    <p:extLst>
      <p:ext uri="{BB962C8B-B14F-4D97-AF65-F5344CB8AC3E}">
        <p14:creationId xmlns:p14="http://schemas.microsoft.com/office/powerpoint/2010/main" val="88291699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latin typeface="Arial" pitchFamily="34" charset="0"/>
                <a:ea typeface="+mn-ea"/>
                <a:cs typeface="Arial" pitchFamily="34" charset="0"/>
              </a:rPr>
              <a:t>Es bildet sich schnell eine </a:t>
            </a:r>
            <a:r>
              <a:rPr lang="de-CH" b="1" dirty="0">
                <a:latin typeface="Arial" pitchFamily="34" charset="0"/>
                <a:ea typeface="+mn-ea"/>
                <a:cs typeface="Arial" pitchFamily="34" charset="0"/>
              </a:rPr>
              <a:t>gefährliche Atmosphäre, </a:t>
            </a:r>
            <a:r>
              <a:rPr lang="de-CH" dirty="0">
                <a:latin typeface="Arial" pitchFamily="34" charset="0"/>
                <a:ea typeface="+mn-ea"/>
                <a:cs typeface="Arial" pitchFamily="34" charset="0"/>
              </a:rPr>
              <a:t>wenn Gase oder Lösemitteldämpfe freigesetzt werden:</a:t>
            </a:r>
            <a:br>
              <a:rPr lang="de-CH" dirty="0">
                <a:latin typeface="Arial" pitchFamily="34" charset="0"/>
                <a:ea typeface="+mn-ea"/>
                <a:cs typeface="Arial" pitchFamily="34" charset="0"/>
              </a:rPr>
            </a:br>
            <a:endParaRPr lang="de-CH" dirty="0">
              <a:latin typeface="Arial" pitchFamily="34" charset="0"/>
              <a:ea typeface="+mn-ea"/>
              <a:cs typeface="Arial" pitchFamily="34" charset="0"/>
            </a:endParaRPr>
          </a:p>
          <a:p>
            <a:pPr marL="183584" indent="-183584" defTabSz="944233">
              <a:buFont typeface="Arial" pitchFamily="34" charset="0"/>
              <a:buChar char="•"/>
              <a:tabLst>
                <a:tab pos="183601" algn="l"/>
              </a:tabLst>
            </a:pPr>
            <a:r>
              <a:rPr lang="de-CH" b="0" kern="1200" dirty="0">
                <a:solidFill>
                  <a:schemeClr val="tx1"/>
                </a:solidFill>
                <a:latin typeface="Arial" pitchFamily="34" charset="0"/>
                <a:ea typeface="+mn-ea"/>
                <a:cs typeface="Arial" pitchFamily="34" charset="0"/>
              </a:rPr>
              <a:t>Brand- und Explosionsgefahr: beim Verwenden von Flüssiggas (Propan, Butan) oder lösemittelhaltigen Produkten (z. B. Lacke, Farben, Kleber)</a:t>
            </a:r>
          </a:p>
          <a:p>
            <a:pPr marL="183584" indent="-183584" defTabSz="944233">
              <a:buFont typeface="Arial" pitchFamily="34" charset="0"/>
              <a:buChar char="•"/>
              <a:tabLst>
                <a:tab pos="183601" algn="l"/>
              </a:tabLst>
            </a:pPr>
            <a:r>
              <a:rPr lang="de-CH" b="0" kern="1200" dirty="0">
                <a:solidFill>
                  <a:schemeClr val="tx1"/>
                </a:solidFill>
                <a:latin typeface="Arial" pitchFamily="34" charset="0"/>
                <a:ea typeface="+mn-ea"/>
                <a:cs typeface="Arial" pitchFamily="34" charset="0"/>
              </a:rPr>
              <a:t>Vergiftungsgefahr: beim Auftreten von gesundheitsgefährdenden Gasen, bei Verbrennungsprozessen (z. B. beim Schweissen, Schneiden, Löten) oder beim Verwenden lösemittelhaltiger Produkte</a:t>
            </a:r>
          </a:p>
          <a:p>
            <a:pPr marL="183584" indent="-183584" defTabSz="944233">
              <a:buFont typeface="Arial" pitchFamily="34" charset="0"/>
              <a:buChar char="•"/>
              <a:tabLst>
                <a:tab pos="183601" algn="l"/>
              </a:tabLst>
            </a:pPr>
            <a:r>
              <a:rPr lang="de-CH" b="0" kern="1200" dirty="0">
                <a:solidFill>
                  <a:schemeClr val="tx1"/>
                </a:solidFill>
                <a:latin typeface="Arial" pitchFamily="34" charset="0"/>
                <a:ea typeface="+mn-ea"/>
                <a:cs typeface="Arial" pitchFamily="34" charset="0"/>
              </a:rPr>
              <a:t>Erstickungsgefahr: beim Austreten von z. B. Stickstoff, Argon oder Kohlendioxid in engen Räumen</a:t>
            </a:r>
            <a:br>
              <a:rPr lang="de-CH" b="0" kern="1200" dirty="0">
                <a:solidFill>
                  <a:schemeClr val="tx1"/>
                </a:solidFill>
                <a:latin typeface="Arial" pitchFamily="34" charset="0"/>
                <a:ea typeface="+mn-ea"/>
                <a:cs typeface="Arial" pitchFamily="34" charset="0"/>
              </a:rPr>
            </a:br>
            <a:endParaRPr lang="de-CH" b="0" kern="1200" dirty="0">
              <a:solidFill>
                <a:schemeClr val="tx1"/>
              </a:solidFill>
              <a:latin typeface="Arial" pitchFamily="34" charset="0"/>
              <a:ea typeface="+mn-ea"/>
              <a:cs typeface="Arial" pitchFamily="34" charset="0"/>
            </a:endParaRPr>
          </a:p>
          <a:p>
            <a:r>
              <a:rPr lang="de-CH" dirty="0">
                <a:latin typeface="Arial" pitchFamily="34" charset="0"/>
                <a:ea typeface="+mn-ea"/>
                <a:cs typeface="Arial" pitchFamily="34" charset="0"/>
              </a:rPr>
              <a:t>Notwendige Schutzmassnahmen:</a:t>
            </a:r>
          </a:p>
          <a:p>
            <a:pPr marL="183584" indent="-183584" defTabSz="944233">
              <a:buFont typeface="Arial" pitchFamily="34" charset="0"/>
              <a:buChar char="•"/>
              <a:tabLst>
                <a:tab pos="183601" algn="l"/>
              </a:tabLst>
            </a:pPr>
            <a:r>
              <a:rPr lang="de-CH" b="0" kern="1200" dirty="0">
                <a:solidFill>
                  <a:schemeClr val="tx1"/>
                </a:solidFill>
                <a:latin typeface="Arial" pitchFamily="34" charset="0"/>
                <a:ea typeface="+mn-ea"/>
                <a:cs typeface="Arial" pitchFamily="34" charset="0"/>
              </a:rPr>
              <a:t>Enge Räume ausreichend entlüften (z. B. mit tragbaren Ventilatoren). Die Lüftung aufrechterhalten, so lange sich Personen im engen Raum aufhalten und Gase und Dämpfe vorhanden sind bzw. entstehen können.  Allenfalls enge Räume schon vor dem Betreten über eine gewisse Zeit entlüften.</a:t>
            </a:r>
          </a:p>
          <a:p>
            <a:pPr marL="183584" indent="-183584" defTabSz="944233">
              <a:buFont typeface="Arial" pitchFamily="34" charset="0"/>
              <a:buChar char="•"/>
              <a:tabLst>
                <a:tab pos="183601" algn="l"/>
              </a:tabLst>
            </a:pPr>
            <a:r>
              <a:rPr lang="de-CH" b="0" kern="1200" dirty="0">
                <a:solidFill>
                  <a:schemeClr val="tx1"/>
                </a:solidFill>
                <a:latin typeface="Arial" pitchFamily="34" charset="0"/>
                <a:ea typeface="+mn-ea"/>
                <a:cs typeface="Arial" pitchFamily="34" charset="0"/>
              </a:rPr>
              <a:t>Wenn trotz Lüftungsmassnahmen gefährliche Atmosphären auftreten können, Atmosphäre mit geeigneten Messgeräten ständig überwachen. Allenfalls Atemschutzgeräte verwenden.</a:t>
            </a:r>
          </a:p>
          <a:p>
            <a:pPr marL="183584" indent="-183584" defTabSz="944233">
              <a:buFont typeface="Arial" pitchFamily="34" charset="0"/>
              <a:buChar char="•"/>
              <a:tabLst>
                <a:tab pos="183601" algn="l"/>
              </a:tabLst>
            </a:pPr>
            <a:r>
              <a:rPr lang="de-CH" b="0" kern="1200" dirty="0">
                <a:solidFill>
                  <a:schemeClr val="tx1"/>
                </a:solidFill>
                <a:latin typeface="Arial" pitchFamily="34" charset="0"/>
                <a:ea typeface="+mn-ea"/>
                <a:cs typeface="Arial" pitchFamily="34" charset="0"/>
              </a:rPr>
              <a:t>Eine ständige Überwachung von aussen in jedem Fall sicherstellen. Passiert dem Mitarbeiter im engen Raum etwas, muss die Überwachungsperson sofort Alarm </a:t>
            </a:r>
            <a:r>
              <a:rPr lang="de-CH" dirty="0">
                <a:latin typeface="Arial" pitchFamily="34" charset="0"/>
                <a:ea typeface="+mn-ea"/>
                <a:cs typeface="Arial" pitchFamily="34" charset="0"/>
              </a:rPr>
              <a:t>auslösen (Rettungsorganisation, Rettungsmaterial bereithalten).</a:t>
            </a:r>
            <a:endParaRPr lang="de-CH" dirty="0">
              <a:latin typeface="Arial" pitchFamily="34" charset="0"/>
              <a:cs typeface="Arial" pitchFamily="34" charset="0"/>
            </a:endParaRPr>
          </a:p>
        </p:txBody>
      </p:sp>
      <p:sp>
        <p:nvSpPr>
          <p:cNvPr id="4" name="Kopfzeilenplatzhalter 3"/>
          <p:cNvSpPr>
            <a:spLocks noGrp="1"/>
          </p:cNvSpPr>
          <p:nvPr>
            <p:ph type="hdr" sz="quarter" idx="10"/>
          </p:nvPr>
        </p:nvSpPr>
        <p:spPr/>
        <p:txBody>
          <a:bodyPr/>
          <a:lstStyle/>
          <a:p>
            <a:r>
              <a:rPr lang="en-US"/>
              <a:t>Sichere Instandhaltung</a:t>
            </a:r>
            <a:endParaRPr lang="en-US" dirty="0"/>
          </a:p>
        </p:txBody>
      </p:sp>
      <p:sp>
        <p:nvSpPr>
          <p:cNvPr id="5" name="Fußzeilenplatzhalter 4"/>
          <p:cNvSpPr>
            <a:spLocks noGrp="1"/>
          </p:cNvSpPr>
          <p:nvPr>
            <p:ph type="ftr" sz="quarter" idx="11"/>
          </p:nvPr>
        </p:nvSpPr>
        <p:spPr/>
        <p:txBody>
          <a:bodyPr/>
          <a:lstStyle/>
          <a:p>
            <a:r>
              <a:rPr lang="en-US"/>
              <a:t>Suva / ALH Urs Haberstich</a:t>
            </a:r>
            <a:endParaRPr lang="en-US" dirty="0"/>
          </a:p>
        </p:txBody>
      </p:sp>
      <p:sp>
        <p:nvSpPr>
          <p:cNvPr id="6" name="Foliennummernplatzhalter 5"/>
          <p:cNvSpPr>
            <a:spLocks noGrp="1"/>
          </p:cNvSpPr>
          <p:nvPr>
            <p:ph type="sldNum" sz="quarter" idx="12"/>
          </p:nvPr>
        </p:nvSpPr>
        <p:spPr/>
        <p:txBody>
          <a:bodyPr/>
          <a:lstStyle/>
          <a:p>
            <a:fld id="{7A598EF2-3FE4-4244-93B5-BDDBC036C6E0}" type="slidenum">
              <a:rPr lang="en-US" smtClean="0"/>
              <a:t>57</a:t>
            </a:fld>
            <a:endParaRPr lang="en-US"/>
          </a:p>
        </p:txBody>
      </p:sp>
    </p:spTree>
    <p:extLst>
      <p:ext uri="{BB962C8B-B14F-4D97-AF65-F5344CB8AC3E}">
        <p14:creationId xmlns:p14="http://schemas.microsoft.com/office/powerpoint/2010/main" val="218322240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latin typeface="Arial" pitchFamily="34" charset="0"/>
                <a:ea typeface="+mn-ea"/>
                <a:cs typeface="Arial" pitchFamily="34" charset="0"/>
              </a:rPr>
              <a:t>Führen Sie in die zweite Gruppenarbeit </a:t>
            </a:r>
            <a:r>
              <a:rPr lang="de-CH" dirty="0"/>
              <a:t>«Schutzmassnahmen»</a:t>
            </a:r>
            <a:r>
              <a:rPr lang="de-DE" dirty="0">
                <a:latin typeface="Arial" pitchFamily="34" charset="0"/>
                <a:ea typeface="+mn-ea"/>
                <a:cs typeface="Arial" pitchFamily="34" charset="0"/>
              </a:rPr>
              <a:t> ein:</a:t>
            </a:r>
            <a:endParaRPr lang="de-CH" dirty="0">
              <a:latin typeface="Arial" pitchFamily="34" charset="0"/>
              <a:ea typeface="+mn-ea"/>
              <a:cs typeface="Arial" pitchFamily="34" charset="0"/>
            </a:endParaRPr>
          </a:p>
          <a:p>
            <a:pPr marL="183584" indent="-183584" defTabSz="944233">
              <a:buFont typeface="Arial" pitchFamily="34" charset="0"/>
              <a:buChar char="•"/>
              <a:tabLst>
                <a:tab pos="183601" algn="l"/>
              </a:tabLst>
            </a:pPr>
            <a:r>
              <a:rPr lang="de-DE" b="0" kern="1200" dirty="0">
                <a:solidFill>
                  <a:schemeClr val="tx1"/>
                </a:solidFill>
                <a:latin typeface="Arial" pitchFamily="34" charset="0"/>
                <a:ea typeface="+mn-ea"/>
                <a:cs typeface="Arial" pitchFamily="34" charset="0"/>
              </a:rPr>
              <a:t>Wir wollen jetzt gemeinsam das Gelernte üben.</a:t>
            </a:r>
          </a:p>
          <a:p>
            <a:pPr marL="183584" indent="-183584" defTabSz="944233">
              <a:buFont typeface="Arial" pitchFamily="34" charset="0"/>
              <a:buChar char="•"/>
              <a:tabLst>
                <a:tab pos="183601" algn="l"/>
              </a:tabLst>
            </a:pPr>
            <a:r>
              <a:rPr lang="de-CH" b="0" kern="1200" dirty="0">
                <a:solidFill>
                  <a:schemeClr val="tx1"/>
                </a:solidFill>
                <a:latin typeface="Arial" pitchFamily="34" charset="0"/>
                <a:ea typeface="+mn-ea"/>
                <a:cs typeface="Arial" pitchFamily="34" charset="0"/>
              </a:rPr>
              <a:t>Lassen Sie die Teilnehmer in den bereits eingeteilten Gruppen die erforderlichen Massnahmen zu den gewählten Beispielen festlegen.</a:t>
            </a:r>
          </a:p>
          <a:p>
            <a:pPr marL="183584" indent="-183584" defTabSz="944233">
              <a:buFont typeface="Arial" pitchFamily="34" charset="0"/>
              <a:buChar char="•"/>
              <a:tabLst>
                <a:tab pos="183601" algn="l"/>
              </a:tabLst>
            </a:pPr>
            <a:r>
              <a:rPr lang="de-CH" b="0" kern="1200" dirty="0">
                <a:solidFill>
                  <a:schemeClr val="tx1"/>
                </a:solidFill>
                <a:latin typeface="Arial" pitchFamily="34" charset="0"/>
                <a:ea typeface="+mn-ea"/>
                <a:cs typeface="Arial" pitchFamily="34" charset="0"/>
              </a:rPr>
              <a:t>Die  Ergebnisse sind im «Gefährdungskatalog sichere Instandhaltung» in der Spalte «Massnahmen/Lebenswichtige Regel» einzutragen.</a:t>
            </a:r>
            <a:br>
              <a:rPr lang="de-CH" b="0" kern="1200" dirty="0">
                <a:solidFill>
                  <a:schemeClr val="tx1"/>
                </a:solidFill>
                <a:latin typeface="Arial" pitchFamily="34" charset="0"/>
                <a:ea typeface="+mn-ea"/>
                <a:cs typeface="Arial" pitchFamily="34" charset="0"/>
              </a:rPr>
            </a:br>
            <a:r>
              <a:rPr lang="de-CH" b="0" kern="1200" dirty="0">
                <a:solidFill>
                  <a:schemeClr val="tx1"/>
                </a:solidFill>
                <a:latin typeface="Arial" pitchFamily="34" charset="0"/>
                <a:ea typeface="+mn-ea"/>
                <a:cs typeface="Arial" pitchFamily="34" charset="0"/>
              </a:rPr>
              <a:t>Den «Gefährdungskatalog sichere Instandhaltung» finden Sie im Ordner «Für die Vorbereitung».</a:t>
            </a:r>
          </a:p>
        </p:txBody>
      </p:sp>
      <p:sp>
        <p:nvSpPr>
          <p:cNvPr id="4" name="Kopfzeilenplatzhalter 3"/>
          <p:cNvSpPr>
            <a:spLocks noGrp="1"/>
          </p:cNvSpPr>
          <p:nvPr>
            <p:ph type="hdr" sz="quarter" idx="10"/>
          </p:nvPr>
        </p:nvSpPr>
        <p:spPr/>
        <p:txBody>
          <a:bodyPr/>
          <a:lstStyle/>
          <a:p>
            <a:r>
              <a:rPr lang="en-US"/>
              <a:t>Sichere Instandhaltung</a:t>
            </a:r>
            <a:endParaRPr lang="en-US" dirty="0"/>
          </a:p>
        </p:txBody>
      </p:sp>
      <p:sp>
        <p:nvSpPr>
          <p:cNvPr id="5" name="Fußzeilenplatzhalter 4"/>
          <p:cNvSpPr>
            <a:spLocks noGrp="1"/>
          </p:cNvSpPr>
          <p:nvPr>
            <p:ph type="ftr" sz="quarter" idx="11"/>
          </p:nvPr>
        </p:nvSpPr>
        <p:spPr/>
        <p:txBody>
          <a:bodyPr/>
          <a:lstStyle/>
          <a:p>
            <a:r>
              <a:rPr lang="en-US"/>
              <a:t>Suva / ALH Urs Haberstich</a:t>
            </a:r>
            <a:endParaRPr lang="en-US" dirty="0"/>
          </a:p>
        </p:txBody>
      </p:sp>
      <p:sp>
        <p:nvSpPr>
          <p:cNvPr id="6" name="Foliennummernplatzhalter 5"/>
          <p:cNvSpPr>
            <a:spLocks noGrp="1"/>
          </p:cNvSpPr>
          <p:nvPr>
            <p:ph type="sldNum" sz="quarter" idx="12"/>
          </p:nvPr>
        </p:nvSpPr>
        <p:spPr/>
        <p:txBody>
          <a:bodyPr/>
          <a:lstStyle/>
          <a:p>
            <a:fld id="{7A598EF2-3FE4-4244-93B5-BDDBC036C6E0}" type="slidenum">
              <a:rPr lang="en-US" smtClean="0"/>
              <a:t>58</a:t>
            </a:fld>
            <a:endParaRPr lang="en-US"/>
          </a:p>
        </p:txBody>
      </p:sp>
    </p:spTree>
    <p:extLst>
      <p:ext uri="{BB962C8B-B14F-4D97-AF65-F5344CB8AC3E}">
        <p14:creationId xmlns:p14="http://schemas.microsoft.com/office/powerpoint/2010/main" val="28668595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3584" indent="-183584" defTabSz="944233">
              <a:buFont typeface="Arial" pitchFamily="34" charset="0"/>
              <a:buChar char="•"/>
              <a:tabLst>
                <a:tab pos="183601" algn="l"/>
              </a:tabLst>
            </a:pPr>
            <a:r>
              <a:rPr lang="de-CH" b="0" kern="1200" dirty="0">
                <a:solidFill>
                  <a:schemeClr val="tx1"/>
                </a:solidFill>
                <a:latin typeface="Arial" pitchFamily="34" charset="0"/>
                <a:ea typeface="+mn-ea"/>
                <a:cs typeface="Arial" pitchFamily="34" charset="0"/>
              </a:rPr>
              <a:t>Welche Schutzmassnahmen treffen Sie bei Instandhaltungsarbeiten an dieser Anlage?</a:t>
            </a:r>
          </a:p>
          <a:p>
            <a:pPr marL="183584" indent="-183584" defTabSz="944233">
              <a:buFont typeface="Arial" pitchFamily="34" charset="0"/>
              <a:buChar char="•"/>
              <a:tabLst>
                <a:tab pos="183601" algn="l"/>
              </a:tabLst>
            </a:pPr>
            <a:r>
              <a:rPr lang="de-CH" b="0" kern="1200" dirty="0">
                <a:solidFill>
                  <a:schemeClr val="tx1"/>
                </a:solidFill>
                <a:latin typeface="Arial" pitchFamily="34" charset="0"/>
                <a:ea typeface="+mn-ea"/>
                <a:cs typeface="Arial" pitchFamily="34" charset="0"/>
              </a:rPr>
              <a:t>Welche lebenswichtigen Regeln wenden Sie an?</a:t>
            </a:r>
          </a:p>
          <a:p>
            <a:pPr marL="183584" indent="-183584" defTabSz="944233">
              <a:buFont typeface="Arial" pitchFamily="34" charset="0"/>
              <a:buChar char="•"/>
              <a:tabLst>
                <a:tab pos="183601" algn="l"/>
              </a:tabLst>
            </a:pPr>
            <a:r>
              <a:rPr lang="de-CH" b="0" kern="1200" dirty="0">
                <a:solidFill>
                  <a:schemeClr val="tx1"/>
                </a:solidFill>
                <a:latin typeface="Arial" pitchFamily="34" charset="0"/>
                <a:ea typeface="+mn-ea"/>
                <a:cs typeface="Arial" pitchFamily="34" charset="0"/>
              </a:rPr>
              <a:t>Lassen Sie Ihren Mitarbeitenden genügend Zeit, die Situation genau zu beurteilen. </a:t>
            </a:r>
          </a:p>
          <a:p>
            <a:pPr marL="183584" indent="-183584" defTabSz="944233">
              <a:buFont typeface="Arial" pitchFamily="34" charset="0"/>
              <a:buChar char="•"/>
              <a:tabLst>
                <a:tab pos="183601" algn="l"/>
              </a:tabLst>
            </a:pPr>
            <a:r>
              <a:rPr lang="de-CH" b="0" kern="1200" dirty="0">
                <a:solidFill>
                  <a:schemeClr val="tx1"/>
                </a:solidFill>
                <a:latin typeface="Arial" pitchFamily="34" charset="0"/>
                <a:ea typeface="+mn-ea"/>
                <a:cs typeface="Arial" pitchFamily="34" charset="0"/>
              </a:rPr>
              <a:t>Diskutieren Sie gemeinsam die Resultate.</a:t>
            </a:r>
          </a:p>
        </p:txBody>
      </p:sp>
      <p:sp>
        <p:nvSpPr>
          <p:cNvPr id="4" name="Kopfzeilenplatzhalter 3"/>
          <p:cNvSpPr>
            <a:spLocks noGrp="1"/>
          </p:cNvSpPr>
          <p:nvPr>
            <p:ph type="hdr" sz="quarter" idx="10"/>
          </p:nvPr>
        </p:nvSpPr>
        <p:spPr/>
        <p:txBody>
          <a:bodyPr/>
          <a:lstStyle/>
          <a:p>
            <a:r>
              <a:rPr lang="en-US"/>
              <a:t>Sichere Instandhaltung</a:t>
            </a:r>
            <a:endParaRPr lang="en-US" dirty="0"/>
          </a:p>
        </p:txBody>
      </p:sp>
      <p:sp>
        <p:nvSpPr>
          <p:cNvPr id="5" name="Fußzeilenplatzhalter 4"/>
          <p:cNvSpPr>
            <a:spLocks noGrp="1"/>
          </p:cNvSpPr>
          <p:nvPr>
            <p:ph type="ftr" sz="quarter" idx="11"/>
          </p:nvPr>
        </p:nvSpPr>
        <p:spPr/>
        <p:txBody>
          <a:bodyPr/>
          <a:lstStyle/>
          <a:p>
            <a:r>
              <a:rPr lang="en-US"/>
              <a:t>Suva / ALH Urs Haberstich</a:t>
            </a:r>
            <a:endParaRPr lang="en-US" dirty="0"/>
          </a:p>
        </p:txBody>
      </p:sp>
      <p:sp>
        <p:nvSpPr>
          <p:cNvPr id="6" name="Foliennummernplatzhalter 5"/>
          <p:cNvSpPr>
            <a:spLocks noGrp="1"/>
          </p:cNvSpPr>
          <p:nvPr>
            <p:ph type="sldNum" sz="quarter" idx="12"/>
          </p:nvPr>
        </p:nvSpPr>
        <p:spPr/>
        <p:txBody>
          <a:bodyPr/>
          <a:lstStyle/>
          <a:p>
            <a:fld id="{7A598EF2-3FE4-4244-93B5-BDDBC036C6E0}" type="slidenum">
              <a:rPr lang="en-US" smtClean="0"/>
              <a:t>59</a:t>
            </a:fld>
            <a:endParaRPr lang="en-US"/>
          </a:p>
        </p:txBody>
      </p:sp>
    </p:spTree>
    <p:extLst>
      <p:ext uri="{BB962C8B-B14F-4D97-AF65-F5344CB8AC3E}">
        <p14:creationId xmlns:p14="http://schemas.microsoft.com/office/powerpoint/2010/main" val="288383098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3584" indent="-183584" defTabSz="944233">
              <a:buFont typeface="Arial" pitchFamily="34" charset="0"/>
              <a:buChar char="•"/>
              <a:tabLst>
                <a:tab pos="183601" algn="l"/>
              </a:tabLst>
            </a:pPr>
            <a:r>
              <a:rPr lang="de-CH" b="0" kern="1200" dirty="0">
                <a:solidFill>
                  <a:schemeClr val="tx1"/>
                </a:solidFill>
                <a:latin typeface="Arial" pitchFamily="34" charset="0"/>
                <a:ea typeface="+mn-ea"/>
                <a:cs typeface="Arial" pitchFamily="34" charset="0"/>
              </a:rPr>
              <a:t>Welche Schutzmassnahmen treffen Sie bei Instandhaltungsarbeiten an dieser Anlage?</a:t>
            </a:r>
          </a:p>
          <a:p>
            <a:pPr marL="183584" indent="-183584" defTabSz="944233">
              <a:buFont typeface="Arial" pitchFamily="34" charset="0"/>
              <a:buChar char="•"/>
              <a:tabLst>
                <a:tab pos="183601" algn="l"/>
              </a:tabLst>
            </a:pPr>
            <a:r>
              <a:rPr lang="de-CH" b="0" kern="1200" dirty="0">
                <a:solidFill>
                  <a:schemeClr val="tx1"/>
                </a:solidFill>
                <a:latin typeface="Arial" pitchFamily="34" charset="0"/>
                <a:ea typeface="+mn-ea"/>
                <a:cs typeface="Arial" pitchFamily="34" charset="0"/>
              </a:rPr>
              <a:t>Welche lebenswichtigen Regeln wenden Sie an?</a:t>
            </a:r>
          </a:p>
          <a:p>
            <a:pPr marL="183584" indent="-183584" defTabSz="944233">
              <a:buFont typeface="Arial" pitchFamily="34" charset="0"/>
              <a:buChar char="•"/>
              <a:tabLst>
                <a:tab pos="183601" algn="l"/>
              </a:tabLst>
            </a:pPr>
            <a:r>
              <a:rPr lang="de-CH" b="0" kern="1200" dirty="0">
                <a:solidFill>
                  <a:schemeClr val="tx1"/>
                </a:solidFill>
                <a:latin typeface="Arial" pitchFamily="34" charset="0"/>
                <a:ea typeface="+mn-ea"/>
                <a:cs typeface="Arial" pitchFamily="34" charset="0"/>
              </a:rPr>
              <a:t>Lassen Sie Ihren Mitarbeitenden genügend Zeit, die Situation genau zu beurteilen. </a:t>
            </a:r>
          </a:p>
          <a:p>
            <a:pPr marL="183584" indent="-183584" defTabSz="944233">
              <a:buFont typeface="Arial" pitchFamily="34" charset="0"/>
              <a:buChar char="•"/>
              <a:tabLst>
                <a:tab pos="183601" algn="l"/>
              </a:tabLst>
            </a:pPr>
            <a:r>
              <a:rPr lang="de-CH" b="0" kern="1200" dirty="0">
                <a:solidFill>
                  <a:schemeClr val="tx1"/>
                </a:solidFill>
                <a:latin typeface="Arial" pitchFamily="34" charset="0"/>
                <a:ea typeface="+mn-ea"/>
                <a:cs typeface="Arial" pitchFamily="34" charset="0"/>
              </a:rPr>
              <a:t>Diskutieren </a:t>
            </a:r>
            <a:r>
              <a:rPr lang="de-CH" dirty="0">
                <a:latin typeface="Arial" pitchFamily="34" charset="0"/>
                <a:ea typeface="+mn-ea"/>
                <a:cs typeface="Arial" pitchFamily="34" charset="0"/>
              </a:rPr>
              <a:t>Sie gemeinsam die Resultate.</a:t>
            </a:r>
          </a:p>
        </p:txBody>
      </p:sp>
      <p:sp>
        <p:nvSpPr>
          <p:cNvPr id="4" name="Kopfzeilenplatzhalter 3"/>
          <p:cNvSpPr>
            <a:spLocks noGrp="1"/>
          </p:cNvSpPr>
          <p:nvPr>
            <p:ph type="hdr" sz="quarter" idx="10"/>
          </p:nvPr>
        </p:nvSpPr>
        <p:spPr/>
        <p:txBody>
          <a:bodyPr/>
          <a:lstStyle/>
          <a:p>
            <a:r>
              <a:rPr lang="en-US"/>
              <a:t>Sichere Instandhaltung</a:t>
            </a:r>
            <a:endParaRPr lang="en-US" dirty="0"/>
          </a:p>
        </p:txBody>
      </p:sp>
      <p:sp>
        <p:nvSpPr>
          <p:cNvPr id="5" name="Fußzeilenplatzhalter 4"/>
          <p:cNvSpPr>
            <a:spLocks noGrp="1"/>
          </p:cNvSpPr>
          <p:nvPr>
            <p:ph type="ftr" sz="quarter" idx="11"/>
          </p:nvPr>
        </p:nvSpPr>
        <p:spPr/>
        <p:txBody>
          <a:bodyPr/>
          <a:lstStyle/>
          <a:p>
            <a:r>
              <a:rPr lang="en-US"/>
              <a:t>Suva / ALH Urs Haberstich</a:t>
            </a:r>
            <a:endParaRPr lang="en-US" dirty="0"/>
          </a:p>
        </p:txBody>
      </p:sp>
      <p:sp>
        <p:nvSpPr>
          <p:cNvPr id="6" name="Foliennummernplatzhalter 5"/>
          <p:cNvSpPr>
            <a:spLocks noGrp="1"/>
          </p:cNvSpPr>
          <p:nvPr>
            <p:ph type="sldNum" sz="quarter" idx="12"/>
          </p:nvPr>
        </p:nvSpPr>
        <p:spPr/>
        <p:txBody>
          <a:bodyPr/>
          <a:lstStyle/>
          <a:p>
            <a:fld id="{7A598EF2-3FE4-4244-93B5-BDDBC036C6E0}" type="slidenum">
              <a:rPr lang="en-US" smtClean="0"/>
              <a:t>60</a:t>
            </a:fld>
            <a:endParaRPr lang="en-US"/>
          </a:p>
        </p:txBody>
      </p:sp>
    </p:spTree>
    <p:extLst>
      <p:ext uri="{BB962C8B-B14F-4D97-AF65-F5344CB8AC3E}">
        <p14:creationId xmlns:p14="http://schemas.microsoft.com/office/powerpoint/2010/main" val="52331289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3584" indent="-183584" defTabSz="944233">
              <a:buFont typeface="Arial" pitchFamily="34" charset="0"/>
              <a:buChar char="•"/>
              <a:tabLst>
                <a:tab pos="183601" algn="l"/>
              </a:tabLst>
              <a:defRPr/>
            </a:pPr>
            <a:r>
              <a:rPr lang="de-CH" b="0" kern="1200" dirty="0">
                <a:solidFill>
                  <a:schemeClr val="tx1"/>
                </a:solidFill>
                <a:latin typeface="Arial" pitchFamily="34" charset="0"/>
                <a:ea typeface="+mn-ea"/>
                <a:cs typeface="Arial" pitchFamily="34" charset="0"/>
              </a:rPr>
              <a:t>Welche Schutzmassnahmen treffen Sie bei Instandhaltungsarbeiten an dieser Anlage?</a:t>
            </a:r>
          </a:p>
          <a:p>
            <a:pPr marL="183584" indent="-183584" defTabSz="944233">
              <a:buFont typeface="Arial" pitchFamily="34" charset="0"/>
              <a:buChar char="•"/>
              <a:tabLst>
                <a:tab pos="183601" algn="l"/>
              </a:tabLst>
              <a:defRPr/>
            </a:pPr>
            <a:r>
              <a:rPr lang="de-CH" b="0" kern="1200" dirty="0">
                <a:solidFill>
                  <a:schemeClr val="tx1"/>
                </a:solidFill>
                <a:latin typeface="Arial" pitchFamily="34" charset="0"/>
                <a:ea typeface="+mn-ea"/>
                <a:cs typeface="Arial" pitchFamily="34" charset="0"/>
              </a:rPr>
              <a:t>Welche lebenswichtigen Regeln wenden Sie an?</a:t>
            </a:r>
          </a:p>
          <a:p>
            <a:pPr marL="183584" indent="-183584" defTabSz="944233">
              <a:buFont typeface="Arial" pitchFamily="34" charset="0"/>
              <a:buChar char="•"/>
              <a:tabLst>
                <a:tab pos="183601" algn="l"/>
              </a:tabLst>
              <a:defRPr/>
            </a:pPr>
            <a:r>
              <a:rPr lang="de-CH" b="0" kern="1200" dirty="0">
                <a:solidFill>
                  <a:schemeClr val="tx1"/>
                </a:solidFill>
                <a:latin typeface="Arial" pitchFamily="34" charset="0"/>
                <a:ea typeface="+mn-ea"/>
                <a:cs typeface="Arial" pitchFamily="34" charset="0"/>
              </a:rPr>
              <a:t>Lassen Sie Ihren Mitarbeitenden genügend Zeit, die Situation genau zu beurteilen. </a:t>
            </a:r>
          </a:p>
          <a:p>
            <a:pPr marL="183584" indent="-183584" defTabSz="944233">
              <a:buFont typeface="Arial" pitchFamily="34" charset="0"/>
              <a:buChar char="•"/>
              <a:tabLst>
                <a:tab pos="183601" algn="l"/>
              </a:tabLst>
              <a:defRPr/>
            </a:pPr>
            <a:r>
              <a:rPr lang="de-CH" b="0" kern="1200" dirty="0">
                <a:solidFill>
                  <a:schemeClr val="tx1"/>
                </a:solidFill>
                <a:latin typeface="Arial" pitchFamily="34" charset="0"/>
                <a:ea typeface="+mn-ea"/>
                <a:cs typeface="Arial" pitchFamily="34" charset="0"/>
              </a:rPr>
              <a:t>Diskutieren Sie gemeinsam die Resultate.</a:t>
            </a:r>
          </a:p>
        </p:txBody>
      </p:sp>
      <p:sp>
        <p:nvSpPr>
          <p:cNvPr id="4" name="Kopfzeilenplatzhalter 3"/>
          <p:cNvSpPr>
            <a:spLocks noGrp="1"/>
          </p:cNvSpPr>
          <p:nvPr>
            <p:ph type="hdr" sz="quarter" idx="10"/>
          </p:nvPr>
        </p:nvSpPr>
        <p:spPr/>
        <p:txBody>
          <a:bodyPr/>
          <a:lstStyle/>
          <a:p>
            <a:r>
              <a:rPr lang="en-US"/>
              <a:t>Sichere Instandhaltung</a:t>
            </a:r>
            <a:endParaRPr lang="en-US" dirty="0"/>
          </a:p>
        </p:txBody>
      </p:sp>
      <p:sp>
        <p:nvSpPr>
          <p:cNvPr id="5" name="Fußzeilenplatzhalter 4"/>
          <p:cNvSpPr>
            <a:spLocks noGrp="1"/>
          </p:cNvSpPr>
          <p:nvPr>
            <p:ph type="ftr" sz="quarter" idx="11"/>
          </p:nvPr>
        </p:nvSpPr>
        <p:spPr/>
        <p:txBody>
          <a:bodyPr/>
          <a:lstStyle/>
          <a:p>
            <a:r>
              <a:rPr lang="en-US"/>
              <a:t>Suva / ALH Urs Haberstich</a:t>
            </a:r>
            <a:endParaRPr lang="en-US" dirty="0"/>
          </a:p>
        </p:txBody>
      </p:sp>
      <p:sp>
        <p:nvSpPr>
          <p:cNvPr id="6" name="Foliennummernplatzhalter 5"/>
          <p:cNvSpPr>
            <a:spLocks noGrp="1"/>
          </p:cNvSpPr>
          <p:nvPr>
            <p:ph type="sldNum" sz="quarter" idx="12"/>
          </p:nvPr>
        </p:nvSpPr>
        <p:spPr/>
        <p:txBody>
          <a:bodyPr/>
          <a:lstStyle/>
          <a:p>
            <a:fld id="{7A598EF2-3FE4-4244-93B5-BDDBC036C6E0}" type="slidenum">
              <a:rPr lang="en-US" smtClean="0"/>
              <a:t>61</a:t>
            </a:fld>
            <a:endParaRPr lang="en-US"/>
          </a:p>
        </p:txBody>
      </p:sp>
    </p:spTree>
    <p:extLst>
      <p:ext uri="{BB962C8B-B14F-4D97-AF65-F5344CB8AC3E}">
        <p14:creationId xmlns:p14="http://schemas.microsoft.com/office/powerpoint/2010/main" val="50212813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44233">
              <a:tabLst>
                <a:tab pos="183601" algn="l"/>
              </a:tabLst>
              <a:defRPr/>
            </a:pPr>
            <a:r>
              <a:rPr lang="de-DE" dirty="0">
                <a:latin typeface="Arial" pitchFamily="34" charset="0"/>
                <a:ea typeface="+mn-ea"/>
                <a:cs typeface="Arial" pitchFamily="34" charset="0"/>
              </a:rPr>
              <a:t>Wenn Sie auch der Meinung sind, dass die Erläuterung der gesetzlichen Grundlagen für Ihre Mitarbeitenden von Vorteil ist, dann gehen Sie auf die folgenden 3 Folien näher ein.</a:t>
            </a:r>
          </a:p>
          <a:p>
            <a:pPr defTabSz="944233">
              <a:tabLst>
                <a:tab pos="183601" algn="l"/>
              </a:tabLst>
              <a:defRPr/>
            </a:pPr>
            <a:endParaRPr lang="de-DE" dirty="0">
              <a:solidFill>
                <a:srgbClr val="FF0000"/>
              </a:solidFill>
            </a:endParaRPr>
          </a:p>
          <a:p>
            <a:pPr defTabSz="944233">
              <a:tabLst>
                <a:tab pos="183601" algn="l"/>
              </a:tabLst>
              <a:defRPr/>
            </a:pPr>
            <a:r>
              <a:rPr lang="de-DE" dirty="0">
                <a:latin typeface="Arial" pitchFamily="34" charset="0"/>
                <a:ea typeface="+mn-ea"/>
                <a:cs typeface="Arial" pitchFamily="34" charset="0"/>
              </a:rPr>
              <a:t>Weitere Gesetzesartikel finden Sie Im Ordner «weitere Einsatzmittel»</a:t>
            </a:r>
            <a:r>
              <a:rPr lang="de-DE" dirty="0"/>
              <a:t>: Gesetzliche Grundlagen.</a:t>
            </a:r>
          </a:p>
        </p:txBody>
      </p:sp>
      <p:sp>
        <p:nvSpPr>
          <p:cNvPr id="4" name="Kopfzeilenplatzhalter 3"/>
          <p:cNvSpPr>
            <a:spLocks noGrp="1"/>
          </p:cNvSpPr>
          <p:nvPr>
            <p:ph type="hdr" sz="quarter" idx="10"/>
          </p:nvPr>
        </p:nvSpPr>
        <p:spPr/>
        <p:txBody>
          <a:bodyPr/>
          <a:lstStyle/>
          <a:p>
            <a:r>
              <a:rPr lang="en-US"/>
              <a:t>Sichere Instandhaltung</a:t>
            </a:r>
            <a:endParaRPr lang="en-US" dirty="0"/>
          </a:p>
        </p:txBody>
      </p:sp>
      <p:sp>
        <p:nvSpPr>
          <p:cNvPr id="5" name="Fußzeilenplatzhalter 4"/>
          <p:cNvSpPr>
            <a:spLocks noGrp="1"/>
          </p:cNvSpPr>
          <p:nvPr>
            <p:ph type="ftr" sz="quarter" idx="11"/>
          </p:nvPr>
        </p:nvSpPr>
        <p:spPr/>
        <p:txBody>
          <a:bodyPr/>
          <a:lstStyle/>
          <a:p>
            <a:r>
              <a:rPr lang="en-US"/>
              <a:t>Suva / ALH Urs Haberstich</a:t>
            </a:r>
            <a:endParaRPr lang="en-US" dirty="0"/>
          </a:p>
        </p:txBody>
      </p:sp>
      <p:sp>
        <p:nvSpPr>
          <p:cNvPr id="6" name="Foliennummernplatzhalter 5"/>
          <p:cNvSpPr>
            <a:spLocks noGrp="1"/>
          </p:cNvSpPr>
          <p:nvPr>
            <p:ph type="sldNum" sz="quarter" idx="12"/>
          </p:nvPr>
        </p:nvSpPr>
        <p:spPr/>
        <p:txBody>
          <a:bodyPr/>
          <a:lstStyle/>
          <a:p>
            <a:fld id="{7A598EF2-3FE4-4244-93B5-BDDBC036C6E0}" type="slidenum">
              <a:rPr lang="en-US" smtClean="0"/>
              <a:t>62</a:t>
            </a:fld>
            <a:endParaRPr lang="en-US"/>
          </a:p>
        </p:txBody>
      </p:sp>
    </p:spTree>
    <p:extLst>
      <p:ext uri="{BB962C8B-B14F-4D97-AF65-F5344CB8AC3E}">
        <p14:creationId xmlns:p14="http://schemas.microsoft.com/office/powerpoint/2010/main" val="175875882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buFont typeface="Symbol" pitchFamily="18" charset="2"/>
              <a:buNone/>
            </a:pPr>
            <a:r>
              <a:rPr lang="de-CH" dirty="0">
                <a:latin typeface="Arial" pitchFamily="34" charset="0"/>
                <a:ea typeface="+mn-ea"/>
                <a:cs typeface="Arial" pitchFamily="34" charset="0"/>
              </a:rPr>
              <a:t>Link zur Verordnung:</a:t>
            </a:r>
          </a:p>
          <a:p>
            <a:pPr lvl="0">
              <a:buFont typeface="Symbol" pitchFamily="18" charset="2"/>
              <a:buNone/>
            </a:pPr>
            <a:r>
              <a:rPr lang="de-CH" dirty="0">
                <a:latin typeface="Arial" pitchFamily="34" charset="0"/>
                <a:ea typeface="+mn-ea"/>
                <a:cs typeface="Arial" pitchFamily="34" charset="0"/>
                <a:hlinkClick r:id="rId3"/>
              </a:rPr>
              <a:t>http://www.admin.ch/ch/d/sr/832_30/index.html</a:t>
            </a:r>
            <a:endParaRPr lang="de-CH" dirty="0">
              <a:latin typeface="Arial" pitchFamily="34" charset="0"/>
              <a:ea typeface="+mn-ea"/>
              <a:cs typeface="Arial" pitchFamily="34" charset="0"/>
            </a:endParaRPr>
          </a:p>
        </p:txBody>
      </p:sp>
      <p:sp>
        <p:nvSpPr>
          <p:cNvPr id="4" name="Kopfzeilenplatzhalter 3"/>
          <p:cNvSpPr>
            <a:spLocks noGrp="1"/>
          </p:cNvSpPr>
          <p:nvPr>
            <p:ph type="hdr" sz="quarter" idx="10"/>
          </p:nvPr>
        </p:nvSpPr>
        <p:spPr/>
        <p:txBody>
          <a:bodyPr/>
          <a:lstStyle/>
          <a:p>
            <a:r>
              <a:rPr lang="en-US"/>
              <a:t>Sichere Instandhaltung</a:t>
            </a:r>
            <a:endParaRPr lang="en-US" dirty="0"/>
          </a:p>
        </p:txBody>
      </p:sp>
      <p:sp>
        <p:nvSpPr>
          <p:cNvPr id="5" name="Fußzeilenplatzhalter 4"/>
          <p:cNvSpPr>
            <a:spLocks noGrp="1"/>
          </p:cNvSpPr>
          <p:nvPr>
            <p:ph type="ftr" sz="quarter" idx="11"/>
          </p:nvPr>
        </p:nvSpPr>
        <p:spPr/>
        <p:txBody>
          <a:bodyPr/>
          <a:lstStyle/>
          <a:p>
            <a:r>
              <a:rPr lang="en-US"/>
              <a:t>Suva / ALH Urs Haberstich</a:t>
            </a:r>
            <a:endParaRPr lang="en-US" dirty="0"/>
          </a:p>
        </p:txBody>
      </p:sp>
      <p:sp>
        <p:nvSpPr>
          <p:cNvPr id="6" name="Foliennummernplatzhalter 5"/>
          <p:cNvSpPr>
            <a:spLocks noGrp="1"/>
          </p:cNvSpPr>
          <p:nvPr>
            <p:ph type="sldNum" sz="quarter" idx="12"/>
          </p:nvPr>
        </p:nvSpPr>
        <p:spPr/>
        <p:txBody>
          <a:bodyPr/>
          <a:lstStyle/>
          <a:p>
            <a:fld id="{7A598EF2-3FE4-4244-93B5-BDDBC036C6E0}" type="slidenum">
              <a:rPr lang="en-US" smtClean="0"/>
              <a:t>63</a:t>
            </a:fld>
            <a:endParaRPr lang="en-US"/>
          </a:p>
        </p:txBody>
      </p:sp>
    </p:spTree>
    <p:extLst>
      <p:ext uri="{BB962C8B-B14F-4D97-AF65-F5344CB8AC3E}">
        <p14:creationId xmlns:p14="http://schemas.microsoft.com/office/powerpoint/2010/main" val="35323957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latin typeface="Arial" pitchFamily="34" charset="0"/>
                <a:ea typeface="+mn-ea"/>
                <a:cs typeface="Arial" pitchFamily="34" charset="0"/>
              </a:rPr>
              <a:t>Link zur Verordnung:</a:t>
            </a:r>
          </a:p>
          <a:p>
            <a:r>
              <a:rPr lang="de-CH" dirty="0">
                <a:latin typeface="Arial" pitchFamily="34" charset="0"/>
                <a:ea typeface="+mn-ea"/>
                <a:cs typeface="Arial" pitchFamily="34" charset="0"/>
                <a:hlinkClick r:id="rId3"/>
              </a:rPr>
              <a:t>http://www.admin.ch/ch/d/sr/832_30/index.html</a:t>
            </a:r>
            <a:endParaRPr lang="de-CH" dirty="0">
              <a:latin typeface="Arial" pitchFamily="34" charset="0"/>
              <a:ea typeface="+mn-ea"/>
              <a:cs typeface="Arial" pitchFamily="34" charset="0"/>
            </a:endParaRPr>
          </a:p>
        </p:txBody>
      </p:sp>
      <p:sp>
        <p:nvSpPr>
          <p:cNvPr id="4" name="Kopfzeilenplatzhalter 3"/>
          <p:cNvSpPr>
            <a:spLocks noGrp="1"/>
          </p:cNvSpPr>
          <p:nvPr>
            <p:ph type="hdr" sz="quarter" idx="10"/>
          </p:nvPr>
        </p:nvSpPr>
        <p:spPr/>
        <p:txBody>
          <a:bodyPr/>
          <a:lstStyle/>
          <a:p>
            <a:r>
              <a:rPr lang="en-US"/>
              <a:t>Sichere Instandhaltung</a:t>
            </a:r>
            <a:endParaRPr lang="en-US" dirty="0"/>
          </a:p>
        </p:txBody>
      </p:sp>
      <p:sp>
        <p:nvSpPr>
          <p:cNvPr id="5" name="Fußzeilenplatzhalter 4"/>
          <p:cNvSpPr>
            <a:spLocks noGrp="1"/>
          </p:cNvSpPr>
          <p:nvPr>
            <p:ph type="ftr" sz="quarter" idx="11"/>
          </p:nvPr>
        </p:nvSpPr>
        <p:spPr/>
        <p:txBody>
          <a:bodyPr/>
          <a:lstStyle/>
          <a:p>
            <a:r>
              <a:rPr lang="en-US"/>
              <a:t>Suva / ALH Urs Haberstich</a:t>
            </a:r>
            <a:endParaRPr lang="en-US" dirty="0"/>
          </a:p>
        </p:txBody>
      </p:sp>
      <p:sp>
        <p:nvSpPr>
          <p:cNvPr id="6" name="Foliennummernplatzhalter 5"/>
          <p:cNvSpPr>
            <a:spLocks noGrp="1"/>
          </p:cNvSpPr>
          <p:nvPr>
            <p:ph type="sldNum" sz="quarter" idx="12"/>
          </p:nvPr>
        </p:nvSpPr>
        <p:spPr/>
        <p:txBody>
          <a:bodyPr/>
          <a:lstStyle/>
          <a:p>
            <a:fld id="{7A598EF2-3FE4-4244-93B5-BDDBC036C6E0}" type="slidenum">
              <a:rPr lang="en-US" smtClean="0"/>
              <a:t>64</a:t>
            </a:fld>
            <a:endParaRPr lang="en-US"/>
          </a:p>
        </p:txBody>
      </p:sp>
    </p:spTree>
    <p:extLst>
      <p:ext uri="{BB962C8B-B14F-4D97-AF65-F5344CB8AC3E}">
        <p14:creationId xmlns:p14="http://schemas.microsoft.com/office/powerpoint/2010/main" val="241341545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latin typeface="Arial" pitchFamily="34" charset="0"/>
                <a:ea typeface="+mn-ea"/>
                <a:cs typeface="Arial" pitchFamily="34" charset="0"/>
              </a:rPr>
              <a:t>Link zur Verordnung:</a:t>
            </a:r>
          </a:p>
          <a:p>
            <a:r>
              <a:rPr lang="de-CH" dirty="0">
                <a:latin typeface="Arial" pitchFamily="34" charset="0"/>
                <a:ea typeface="+mn-ea"/>
                <a:cs typeface="Arial" pitchFamily="34" charset="0"/>
                <a:hlinkClick r:id="rId3"/>
              </a:rPr>
              <a:t>http://www.admin.ch/ch/d/sr/832_30/index.html</a:t>
            </a:r>
            <a:endParaRPr lang="de-CH" dirty="0">
              <a:latin typeface="Arial" pitchFamily="34" charset="0"/>
              <a:ea typeface="+mn-ea"/>
              <a:cs typeface="Arial" pitchFamily="34" charset="0"/>
            </a:endParaRPr>
          </a:p>
        </p:txBody>
      </p:sp>
      <p:sp>
        <p:nvSpPr>
          <p:cNvPr id="4" name="Kopfzeilenplatzhalter 3"/>
          <p:cNvSpPr>
            <a:spLocks noGrp="1"/>
          </p:cNvSpPr>
          <p:nvPr>
            <p:ph type="hdr" sz="quarter" idx="10"/>
          </p:nvPr>
        </p:nvSpPr>
        <p:spPr/>
        <p:txBody>
          <a:bodyPr/>
          <a:lstStyle/>
          <a:p>
            <a:r>
              <a:rPr lang="en-US"/>
              <a:t>Sichere Instandhaltung</a:t>
            </a:r>
            <a:endParaRPr lang="en-US" dirty="0"/>
          </a:p>
        </p:txBody>
      </p:sp>
      <p:sp>
        <p:nvSpPr>
          <p:cNvPr id="5" name="Fußzeilenplatzhalter 4"/>
          <p:cNvSpPr>
            <a:spLocks noGrp="1"/>
          </p:cNvSpPr>
          <p:nvPr>
            <p:ph type="ftr" sz="quarter" idx="11"/>
          </p:nvPr>
        </p:nvSpPr>
        <p:spPr/>
        <p:txBody>
          <a:bodyPr/>
          <a:lstStyle/>
          <a:p>
            <a:r>
              <a:rPr lang="en-US"/>
              <a:t>Suva / ALH Urs Haberstich</a:t>
            </a:r>
            <a:endParaRPr lang="en-US" dirty="0"/>
          </a:p>
        </p:txBody>
      </p:sp>
      <p:sp>
        <p:nvSpPr>
          <p:cNvPr id="6" name="Foliennummernplatzhalter 5"/>
          <p:cNvSpPr>
            <a:spLocks noGrp="1"/>
          </p:cNvSpPr>
          <p:nvPr>
            <p:ph type="sldNum" sz="quarter" idx="12"/>
          </p:nvPr>
        </p:nvSpPr>
        <p:spPr/>
        <p:txBody>
          <a:bodyPr/>
          <a:lstStyle/>
          <a:p>
            <a:fld id="{7A598EF2-3FE4-4244-93B5-BDDBC036C6E0}" type="slidenum">
              <a:rPr lang="en-US" smtClean="0"/>
              <a:t>65</a:t>
            </a:fld>
            <a:endParaRPr lang="en-US"/>
          </a:p>
        </p:txBody>
      </p:sp>
    </p:spTree>
    <p:extLst>
      <p:ext uri="{BB962C8B-B14F-4D97-AF65-F5344CB8AC3E}">
        <p14:creationId xmlns:p14="http://schemas.microsoft.com/office/powerpoint/2010/main" val="18236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3591" indent="-183591" defTabSz="944267">
              <a:buFont typeface="Arial" pitchFamily="34" charset="0"/>
              <a:buChar char="•"/>
              <a:tabLst>
                <a:tab pos="183607" algn="l"/>
              </a:tabLst>
            </a:pPr>
            <a:r>
              <a:rPr lang="de-CH" dirty="0"/>
              <a:t>Dieses Bild ist nicht nachgestellt. Dieses Bild entspricht der Realität.</a:t>
            </a:r>
          </a:p>
          <a:p>
            <a:pPr marL="183591" indent="-183591" defTabSz="944267">
              <a:buFont typeface="Arial" pitchFamily="34" charset="0"/>
              <a:buChar char="•"/>
              <a:tabLst>
                <a:tab pos="183607" algn="l"/>
              </a:tabLst>
            </a:pPr>
            <a:r>
              <a:rPr lang="de-CH" dirty="0"/>
              <a:t>Was passiert, wenn etwas schief läuft? Wir wissen es alle.</a:t>
            </a:r>
          </a:p>
          <a:p>
            <a:pPr marL="183591" indent="-183591" defTabSz="944267">
              <a:buFont typeface="Arial" pitchFamily="34" charset="0"/>
              <a:buChar char="•"/>
              <a:tabLst>
                <a:tab pos="183607" algn="l"/>
              </a:tabLst>
            </a:pPr>
            <a:r>
              <a:rPr lang="de-CH" dirty="0"/>
              <a:t>Aber denken wir auch daran, wie viel Leid der Familie, den Angehörigen, den Freunden und Kollegen damit zugefügt wird?</a:t>
            </a:r>
          </a:p>
          <a:p>
            <a:pPr marL="183591" indent="-183591" defTabSz="944267">
              <a:buFont typeface="Arial" pitchFamily="34" charset="0"/>
              <a:buChar char="•"/>
              <a:tabLst>
                <a:tab pos="183607" algn="l"/>
              </a:tabLst>
            </a:pPr>
            <a:r>
              <a:rPr lang="de-CH" dirty="0"/>
              <a:t>Wir haben kein Recht, verantwortungslos zu handeln. Nicht uns gegenüber, nicht dem Betrieb gegenüber und auch nicht unseren Angehörigen gegenüber.</a:t>
            </a:r>
          </a:p>
          <a:p>
            <a:pPr marL="183591" indent="-183591" defTabSz="944267">
              <a:buFont typeface="Arial" pitchFamily="34" charset="0"/>
              <a:buChar char="•"/>
              <a:tabLst>
                <a:tab pos="183607" algn="l"/>
              </a:tabLst>
            </a:pPr>
            <a:r>
              <a:rPr lang="de-CH" dirty="0"/>
              <a:t>Seien Sie ehrlich: Hätten Sie beim Anblick dieser Bildsituation STOPP gesagt? Tun Sie es in Zukunft!</a:t>
            </a:r>
          </a:p>
        </p:txBody>
      </p:sp>
      <p:sp>
        <p:nvSpPr>
          <p:cNvPr id="4" name="Kopfzeilenplatzhalter 3"/>
          <p:cNvSpPr>
            <a:spLocks noGrp="1"/>
          </p:cNvSpPr>
          <p:nvPr>
            <p:ph type="hdr" sz="quarter" idx="10"/>
          </p:nvPr>
        </p:nvSpPr>
        <p:spPr/>
        <p:txBody>
          <a:bodyPr/>
          <a:lstStyle/>
          <a:p>
            <a:r>
              <a:rPr lang="en-US"/>
              <a:t>Sichere Instandhaltung</a:t>
            </a:r>
            <a:endParaRPr lang="en-US" dirty="0"/>
          </a:p>
        </p:txBody>
      </p:sp>
      <p:sp>
        <p:nvSpPr>
          <p:cNvPr id="5" name="Fußzeilenplatzhalter 4"/>
          <p:cNvSpPr>
            <a:spLocks noGrp="1"/>
          </p:cNvSpPr>
          <p:nvPr>
            <p:ph type="ftr" sz="quarter" idx="11"/>
          </p:nvPr>
        </p:nvSpPr>
        <p:spPr/>
        <p:txBody>
          <a:bodyPr/>
          <a:lstStyle/>
          <a:p>
            <a:r>
              <a:rPr lang="en-US"/>
              <a:t>Suva / ALH Urs Haberstich</a:t>
            </a:r>
            <a:endParaRPr lang="en-US" dirty="0"/>
          </a:p>
        </p:txBody>
      </p:sp>
      <p:sp>
        <p:nvSpPr>
          <p:cNvPr id="6" name="Foliennummernplatzhalter 5"/>
          <p:cNvSpPr>
            <a:spLocks noGrp="1"/>
          </p:cNvSpPr>
          <p:nvPr>
            <p:ph type="sldNum" sz="quarter" idx="12"/>
          </p:nvPr>
        </p:nvSpPr>
        <p:spPr/>
        <p:txBody>
          <a:bodyPr/>
          <a:lstStyle/>
          <a:p>
            <a:fld id="{7A598EF2-3FE4-4244-93B5-BDDBC036C6E0}" type="slidenum">
              <a:rPr lang="en-US" smtClean="0"/>
              <a:t>6</a:t>
            </a:fld>
            <a:endParaRPr lang="en-US"/>
          </a:p>
        </p:txBody>
      </p:sp>
    </p:spTree>
    <p:extLst>
      <p:ext uri="{BB962C8B-B14F-4D97-AF65-F5344CB8AC3E}">
        <p14:creationId xmlns:p14="http://schemas.microsoft.com/office/powerpoint/2010/main" val="423113693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Kopfzeilenplatzhalter 3"/>
          <p:cNvSpPr>
            <a:spLocks noGrp="1"/>
          </p:cNvSpPr>
          <p:nvPr>
            <p:ph type="hdr" sz="quarter" idx="10"/>
          </p:nvPr>
        </p:nvSpPr>
        <p:spPr/>
        <p:txBody>
          <a:bodyPr/>
          <a:lstStyle/>
          <a:p>
            <a:r>
              <a:rPr lang="en-US"/>
              <a:t>Sichere Instandhaltung</a:t>
            </a:r>
            <a:endParaRPr lang="en-US" dirty="0"/>
          </a:p>
        </p:txBody>
      </p:sp>
      <p:sp>
        <p:nvSpPr>
          <p:cNvPr id="5" name="Fußzeilenplatzhalter 4"/>
          <p:cNvSpPr>
            <a:spLocks noGrp="1"/>
          </p:cNvSpPr>
          <p:nvPr>
            <p:ph type="ftr" sz="quarter" idx="11"/>
          </p:nvPr>
        </p:nvSpPr>
        <p:spPr/>
        <p:txBody>
          <a:bodyPr/>
          <a:lstStyle/>
          <a:p>
            <a:r>
              <a:rPr lang="en-US"/>
              <a:t>Suva / ALH Urs Haberstich</a:t>
            </a:r>
            <a:endParaRPr lang="en-US" dirty="0"/>
          </a:p>
        </p:txBody>
      </p:sp>
      <p:sp>
        <p:nvSpPr>
          <p:cNvPr id="6" name="Foliennummernplatzhalter 5"/>
          <p:cNvSpPr>
            <a:spLocks noGrp="1"/>
          </p:cNvSpPr>
          <p:nvPr>
            <p:ph type="sldNum" sz="quarter" idx="12"/>
          </p:nvPr>
        </p:nvSpPr>
        <p:spPr/>
        <p:txBody>
          <a:bodyPr/>
          <a:lstStyle/>
          <a:p>
            <a:fld id="{7A598EF2-3FE4-4244-93B5-BDDBC036C6E0}" type="slidenum">
              <a:rPr lang="en-US" smtClean="0"/>
              <a:t>66</a:t>
            </a:fld>
            <a:endParaRPr lang="en-US"/>
          </a:p>
        </p:txBody>
      </p:sp>
    </p:spTree>
    <p:extLst>
      <p:ext uri="{BB962C8B-B14F-4D97-AF65-F5344CB8AC3E}">
        <p14:creationId xmlns:p14="http://schemas.microsoft.com/office/powerpoint/2010/main" val="396812310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Die Sicherheits-Charta ist :</a:t>
            </a:r>
            <a:br>
              <a:rPr lang="de-CH" dirty="0"/>
            </a:br>
            <a:endParaRPr lang="de-CH" dirty="0"/>
          </a:p>
          <a:p>
            <a:pPr marL="171444" indent="-171444">
              <a:lnSpc>
                <a:spcPct val="110000"/>
              </a:lnSpc>
              <a:buFont typeface="Arial" panose="020B0604020202020204" pitchFamily="34" charset="0"/>
              <a:buChar char="•"/>
            </a:pPr>
            <a:r>
              <a:rPr lang="de-CH" dirty="0"/>
              <a:t>Ein Bündnis für mehr Arbeitssicherheit zwischen den an der Arbeit beteiligten Partnern:</a:t>
            </a:r>
            <a:br>
              <a:rPr lang="de-CH" dirty="0"/>
            </a:br>
            <a:r>
              <a:rPr lang="de-CH" dirty="0"/>
              <a:t>Arbeitgeber, Arbeitnehmer, Planer, Verbände.</a:t>
            </a:r>
          </a:p>
          <a:p>
            <a:pPr marL="171444" indent="-171444">
              <a:lnSpc>
                <a:spcPct val="120000"/>
              </a:lnSpc>
              <a:buFont typeface="Arial" panose="020B0604020202020204" pitchFamily="34" charset="0"/>
              <a:buChar char="•"/>
            </a:pPr>
            <a:r>
              <a:rPr lang="de-CH" dirty="0"/>
              <a:t>Ein Bekenntnis, dass die «Lebenswichtigen Regeln» oder eigene Sicherheitsregeln konsequent eingehalten und durchgesetzt werden.</a:t>
            </a:r>
          </a:p>
          <a:p>
            <a:pPr marL="171444" indent="-171444">
              <a:lnSpc>
                <a:spcPct val="120000"/>
              </a:lnSpc>
              <a:buFont typeface="Arial" panose="020B0604020202020204" pitchFamily="34" charset="0"/>
              <a:buChar char="•"/>
            </a:pPr>
            <a:r>
              <a:rPr lang="de-CH" dirty="0"/>
              <a:t>Legitimation für «STOPP bei Gefahr»</a:t>
            </a:r>
          </a:p>
          <a:p>
            <a:pPr marL="171444" indent="-171444">
              <a:lnSpc>
                <a:spcPct val="120000"/>
              </a:lnSpc>
              <a:buFont typeface="Arial" panose="020B0604020202020204" pitchFamily="34" charset="0"/>
              <a:buChar char="•"/>
            </a:pPr>
            <a:r>
              <a:rPr lang="de-CH" dirty="0"/>
              <a:t>Eine Selbstdeklaration</a:t>
            </a:r>
          </a:p>
          <a:p>
            <a:pPr marL="171444" indent="-171444">
              <a:lnSpc>
                <a:spcPct val="120000"/>
              </a:lnSpc>
              <a:buFont typeface="Arial" panose="020B0604020202020204" pitchFamily="34" charset="0"/>
              <a:buChar char="•"/>
            </a:pPr>
            <a:endParaRPr lang="de-CH" dirty="0"/>
          </a:p>
          <a:p>
            <a:pPr>
              <a:lnSpc>
                <a:spcPct val="120000"/>
              </a:lnSpc>
            </a:pPr>
            <a:r>
              <a:rPr lang="de-CH" dirty="0"/>
              <a:t>Näheres zur Sicherheits-Charta erfahren Sie unter dem angegebenen Link. </a:t>
            </a:r>
            <a:br>
              <a:rPr lang="de-CH" dirty="0"/>
            </a:br>
            <a:r>
              <a:rPr lang="de-CH" dirty="0"/>
              <a:t>Für eine Information im Betrieb eignet sich die </a:t>
            </a:r>
            <a:r>
              <a:rPr lang="de-CH" dirty="0" err="1"/>
              <a:t>beiligende</a:t>
            </a:r>
            <a:r>
              <a:rPr lang="de-CH" dirty="0"/>
              <a:t> </a:t>
            </a:r>
            <a:r>
              <a:rPr lang="de-CH" dirty="0" err="1"/>
              <a:t>Powerpoint</a:t>
            </a:r>
            <a:r>
              <a:rPr lang="de-CH" dirty="0"/>
              <a:t>-Präsentation «Sicherheits-Charta».</a:t>
            </a:r>
          </a:p>
        </p:txBody>
      </p:sp>
      <p:sp>
        <p:nvSpPr>
          <p:cNvPr id="4" name="Kopfzeilenplatzhalter 3"/>
          <p:cNvSpPr>
            <a:spLocks noGrp="1"/>
          </p:cNvSpPr>
          <p:nvPr>
            <p:ph type="hdr" sz="quarter" idx="10"/>
          </p:nvPr>
        </p:nvSpPr>
        <p:spPr/>
        <p:txBody>
          <a:bodyPr/>
          <a:lstStyle/>
          <a:p>
            <a:r>
              <a:rPr lang="en-US"/>
              <a:t>Sichere Instandhaltung</a:t>
            </a:r>
            <a:endParaRPr lang="en-US" dirty="0"/>
          </a:p>
        </p:txBody>
      </p:sp>
      <p:sp>
        <p:nvSpPr>
          <p:cNvPr id="5" name="Fußzeilenplatzhalter 4"/>
          <p:cNvSpPr>
            <a:spLocks noGrp="1"/>
          </p:cNvSpPr>
          <p:nvPr>
            <p:ph type="ftr" sz="quarter" idx="11"/>
          </p:nvPr>
        </p:nvSpPr>
        <p:spPr/>
        <p:txBody>
          <a:bodyPr/>
          <a:lstStyle/>
          <a:p>
            <a:r>
              <a:rPr lang="en-US"/>
              <a:t>Suva / ALH Urs Haberstich</a:t>
            </a:r>
            <a:endParaRPr lang="en-US" dirty="0"/>
          </a:p>
        </p:txBody>
      </p:sp>
      <p:sp>
        <p:nvSpPr>
          <p:cNvPr id="6" name="Foliennummernplatzhalter 5"/>
          <p:cNvSpPr>
            <a:spLocks noGrp="1"/>
          </p:cNvSpPr>
          <p:nvPr>
            <p:ph type="sldNum" sz="quarter" idx="12"/>
          </p:nvPr>
        </p:nvSpPr>
        <p:spPr/>
        <p:txBody>
          <a:bodyPr/>
          <a:lstStyle/>
          <a:p>
            <a:fld id="{7A598EF2-3FE4-4244-93B5-BDDBC036C6E0}" type="slidenum">
              <a:rPr lang="en-US" smtClean="0"/>
              <a:t>67</a:t>
            </a:fld>
            <a:endParaRPr lang="en-US"/>
          </a:p>
        </p:txBody>
      </p:sp>
    </p:spTree>
    <p:extLst>
      <p:ext uri="{BB962C8B-B14F-4D97-AF65-F5344CB8AC3E}">
        <p14:creationId xmlns:p14="http://schemas.microsoft.com/office/powerpoint/2010/main" val="346972226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44233">
              <a:tabLst/>
              <a:defRPr/>
            </a:pPr>
            <a:r>
              <a:rPr lang="de-CH" dirty="0"/>
              <a:t>Ermuntern Sie die Teilnehmer zur offenen, konstruktiven Diskussion.</a:t>
            </a:r>
          </a:p>
          <a:p>
            <a:pPr defTabSz="944233">
              <a:tabLst/>
              <a:defRPr/>
            </a:pPr>
            <a:endParaRPr lang="de-CH" dirty="0"/>
          </a:p>
          <a:p>
            <a:r>
              <a:rPr lang="de-CH" dirty="0"/>
              <a:t>Nach der Diskussion fordern Sie jeden Teilnehmer auf, einen persönlichen Massnahmenplan zu erstellen, nämlich:</a:t>
            </a:r>
          </a:p>
          <a:p>
            <a:pPr marL="183584" indent="-183584" defTabSz="944233">
              <a:buFont typeface="Arial" pitchFamily="34" charset="0"/>
              <a:buChar char="•"/>
              <a:tabLst>
                <a:tab pos="183601" algn="l"/>
              </a:tabLst>
            </a:pPr>
            <a:r>
              <a:rPr lang="de-CH" dirty="0"/>
              <a:t>Was werde ich in meinem Arbeitsbereich ändern, damit ich meine Sicherheit und die Sicherheit meiner Arbeitskollegen verbessern kann?</a:t>
            </a:r>
          </a:p>
          <a:p>
            <a:pPr marL="183584" indent="-183584" defTabSz="944233">
              <a:buFont typeface="Arial" pitchFamily="34" charset="0"/>
              <a:buChar char="•"/>
              <a:tabLst>
                <a:tab pos="183601" algn="l"/>
              </a:tabLst>
            </a:pPr>
            <a:r>
              <a:rPr lang="de-CH" dirty="0"/>
              <a:t>Die Fragen dieser und der vorhergehenden Folie bilden dazu eine gute Grundlage.</a:t>
            </a:r>
          </a:p>
          <a:p>
            <a:pPr marL="183584" indent="-183584" defTabSz="944233">
              <a:buFont typeface="Arial" pitchFamily="34" charset="0"/>
              <a:buChar char="•"/>
              <a:tabLst>
                <a:tab pos="183601" algn="l"/>
              </a:tabLst>
            </a:pPr>
            <a:r>
              <a:rPr lang="de-CH" dirty="0"/>
              <a:t>Geben Sie den Teilnehmern das Arbeitsblatt «Persönlicher Massnahmenplan» ab, damit nichts vergessen geht und sich die Sicherheit bei der Instandhaltung in Ihrem Betrieb nachhaltig verändern kann.</a:t>
            </a:r>
          </a:p>
          <a:p>
            <a:pPr marL="183584" indent="-183584" defTabSz="944233">
              <a:buFont typeface="Arial" pitchFamily="34" charset="0"/>
              <a:buChar char="•"/>
              <a:tabLst>
                <a:tab pos="183601" algn="l"/>
              </a:tabLst>
            </a:pPr>
            <a:r>
              <a:rPr lang="de-CH" dirty="0"/>
              <a:t>Den «Persönlicher Massnahmenplan» finden Sie im Ordner «Für die Vorbereitung».</a:t>
            </a:r>
          </a:p>
        </p:txBody>
      </p:sp>
      <p:sp>
        <p:nvSpPr>
          <p:cNvPr id="4" name="Kopfzeilenplatzhalter 3"/>
          <p:cNvSpPr>
            <a:spLocks noGrp="1"/>
          </p:cNvSpPr>
          <p:nvPr>
            <p:ph type="hdr" sz="quarter" idx="10"/>
          </p:nvPr>
        </p:nvSpPr>
        <p:spPr/>
        <p:txBody>
          <a:bodyPr/>
          <a:lstStyle/>
          <a:p>
            <a:r>
              <a:rPr lang="en-US"/>
              <a:t>Sichere Instandhaltung</a:t>
            </a:r>
            <a:endParaRPr lang="en-US" dirty="0"/>
          </a:p>
        </p:txBody>
      </p:sp>
      <p:sp>
        <p:nvSpPr>
          <p:cNvPr id="5" name="Fußzeilenplatzhalter 4"/>
          <p:cNvSpPr>
            <a:spLocks noGrp="1"/>
          </p:cNvSpPr>
          <p:nvPr>
            <p:ph type="ftr" sz="quarter" idx="11"/>
          </p:nvPr>
        </p:nvSpPr>
        <p:spPr/>
        <p:txBody>
          <a:bodyPr/>
          <a:lstStyle/>
          <a:p>
            <a:r>
              <a:rPr lang="en-US"/>
              <a:t>Suva / ALH Urs Haberstich</a:t>
            </a:r>
            <a:endParaRPr lang="en-US" dirty="0"/>
          </a:p>
        </p:txBody>
      </p:sp>
      <p:sp>
        <p:nvSpPr>
          <p:cNvPr id="6" name="Foliennummernplatzhalter 5"/>
          <p:cNvSpPr>
            <a:spLocks noGrp="1"/>
          </p:cNvSpPr>
          <p:nvPr>
            <p:ph type="sldNum" sz="quarter" idx="12"/>
          </p:nvPr>
        </p:nvSpPr>
        <p:spPr/>
        <p:txBody>
          <a:bodyPr/>
          <a:lstStyle/>
          <a:p>
            <a:fld id="{7A598EF2-3FE4-4244-93B5-BDDBC036C6E0}" type="slidenum">
              <a:rPr lang="en-US" smtClean="0"/>
              <a:t>69</a:t>
            </a:fld>
            <a:endParaRPr lang="en-US"/>
          </a:p>
        </p:txBody>
      </p:sp>
    </p:spTree>
    <p:extLst>
      <p:ext uri="{BB962C8B-B14F-4D97-AF65-F5344CB8AC3E}">
        <p14:creationId xmlns:p14="http://schemas.microsoft.com/office/powerpoint/2010/main" val="109880304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Weisen Sie besonders auf Folgendes hin:</a:t>
            </a:r>
          </a:p>
          <a:p>
            <a:r>
              <a:rPr lang="de-CH" b="1" dirty="0"/>
              <a:t>STOPP bei Gefahr:</a:t>
            </a:r>
            <a:endParaRPr lang="de-CH" dirty="0"/>
          </a:p>
          <a:p>
            <a:r>
              <a:rPr lang="de-CH" dirty="0"/>
              <a:t>Das braucht:</a:t>
            </a:r>
          </a:p>
          <a:p>
            <a:pPr marL="183584" indent="-183584">
              <a:buFont typeface="Wingdings" pitchFamily="2" charset="2"/>
              <a:buChar char="Ø"/>
            </a:pPr>
            <a:r>
              <a:rPr lang="de-CH" dirty="0"/>
              <a:t>Verständnis der Vorgesetzten!</a:t>
            </a:r>
          </a:p>
          <a:p>
            <a:pPr marL="183584" indent="-183584">
              <a:buFont typeface="Wingdings" pitchFamily="2" charset="2"/>
              <a:buChar char="Ø"/>
            </a:pPr>
            <a:r>
              <a:rPr lang="de-CH" dirty="0"/>
              <a:t>Mut der Mitarbeitenden gegenüber den Chefs und Kollegen!</a:t>
            </a:r>
          </a:p>
          <a:p>
            <a:r>
              <a:rPr lang="de-CH" dirty="0"/>
              <a:t> </a:t>
            </a:r>
          </a:p>
          <a:p>
            <a:r>
              <a:rPr lang="de-CH" dirty="0"/>
              <a:t>Als Abschluss eignet sich der TV-Spot «Absturz» sehr gut. </a:t>
            </a:r>
          </a:p>
          <a:p>
            <a:r>
              <a:rPr lang="de-CH" dirty="0"/>
              <a:t>Sie finden ihn im Ordner «Filme».</a:t>
            </a:r>
          </a:p>
          <a:p>
            <a:endParaRPr lang="de-CH" dirty="0"/>
          </a:p>
          <a:p>
            <a:r>
              <a:rPr lang="de-CH" dirty="0"/>
              <a:t>Dokumentieren Sie</a:t>
            </a:r>
            <a:r>
              <a:rPr lang="de-CH" baseline="0" dirty="0"/>
              <a:t> die erteilte Schulung. </a:t>
            </a:r>
            <a:br>
              <a:rPr lang="de-CH" baseline="0" dirty="0"/>
            </a:br>
            <a:r>
              <a:rPr lang="de-CH" baseline="0" dirty="0"/>
              <a:t>Verwenden Sie dazu das Formular </a:t>
            </a:r>
            <a:r>
              <a:rPr lang="de-CH" dirty="0"/>
              <a:t>«Muster eines Nachweises zum Ausfüllen». Sie finden dieses im</a:t>
            </a:r>
            <a:r>
              <a:rPr lang="de-CH" baseline="0" dirty="0"/>
              <a:t> Ordner </a:t>
            </a:r>
            <a:r>
              <a:rPr lang="de-CH" dirty="0"/>
              <a:t>«</a:t>
            </a:r>
            <a:r>
              <a:rPr lang="de-CH" baseline="0" dirty="0"/>
              <a:t>Für die Vorbereitung</a:t>
            </a:r>
            <a:r>
              <a:rPr lang="de-CH" dirty="0"/>
              <a:t>».</a:t>
            </a:r>
          </a:p>
        </p:txBody>
      </p:sp>
      <p:sp>
        <p:nvSpPr>
          <p:cNvPr id="4" name="Kopfzeilenplatzhalter 3"/>
          <p:cNvSpPr>
            <a:spLocks noGrp="1"/>
          </p:cNvSpPr>
          <p:nvPr>
            <p:ph type="hdr" sz="quarter" idx="10"/>
          </p:nvPr>
        </p:nvSpPr>
        <p:spPr/>
        <p:txBody>
          <a:bodyPr/>
          <a:lstStyle/>
          <a:p>
            <a:r>
              <a:rPr lang="en-US"/>
              <a:t>Sichere Instandhaltung</a:t>
            </a:r>
            <a:endParaRPr lang="en-US" dirty="0"/>
          </a:p>
        </p:txBody>
      </p:sp>
      <p:sp>
        <p:nvSpPr>
          <p:cNvPr id="5" name="Fußzeilenplatzhalter 4"/>
          <p:cNvSpPr>
            <a:spLocks noGrp="1"/>
          </p:cNvSpPr>
          <p:nvPr>
            <p:ph type="ftr" sz="quarter" idx="11"/>
          </p:nvPr>
        </p:nvSpPr>
        <p:spPr/>
        <p:txBody>
          <a:bodyPr/>
          <a:lstStyle/>
          <a:p>
            <a:r>
              <a:rPr lang="en-US"/>
              <a:t>Suva / ALH Urs Haberstich</a:t>
            </a:r>
            <a:endParaRPr lang="en-US" dirty="0"/>
          </a:p>
        </p:txBody>
      </p:sp>
      <p:sp>
        <p:nvSpPr>
          <p:cNvPr id="6" name="Foliennummernplatzhalter 5"/>
          <p:cNvSpPr>
            <a:spLocks noGrp="1"/>
          </p:cNvSpPr>
          <p:nvPr>
            <p:ph type="sldNum" sz="quarter" idx="12"/>
          </p:nvPr>
        </p:nvSpPr>
        <p:spPr/>
        <p:txBody>
          <a:bodyPr/>
          <a:lstStyle/>
          <a:p>
            <a:fld id="{7A598EF2-3FE4-4244-93B5-BDDBC036C6E0}" type="slidenum">
              <a:rPr lang="en-US" smtClean="0"/>
              <a:t>70</a:t>
            </a:fld>
            <a:endParaRPr lang="en-US"/>
          </a:p>
        </p:txBody>
      </p:sp>
    </p:spTree>
    <p:extLst>
      <p:ext uri="{BB962C8B-B14F-4D97-AF65-F5344CB8AC3E}">
        <p14:creationId xmlns:p14="http://schemas.microsoft.com/office/powerpoint/2010/main" val="3054586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buNone/>
            </a:pPr>
            <a:r>
              <a:rPr lang="de-DE" dirty="0"/>
              <a:t>Erläutern Sie den Unfallhergang:</a:t>
            </a:r>
            <a:endParaRPr lang="de-CH" b="0" kern="1200" dirty="0">
              <a:solidFill>
                <a:schemeClr val="tx1"/>
              </a:solidFill>
              <a:latin typeface="Arial" pitchFamily="34" charset="0"/>
              <a:ea typeface="+mn-ea"/>
              <a:cs typeface="Arial" pitchFamily="34" charset="0"/>
            </a:endParaRPr>
          </a:p>
          <a:p>
            <a:pPr marL="183584" indent="-183584" defTabSz="944233">
              <a:buFont typeface="Arial" pitchFamily="34" charset="0"/>
              <a:buChar char="•"/>
              <a:tabLst>
                <a:tab pos="183601" algn="l"/>
              </a:tabLst>
            </a:pPr>
            <a:r>
              <a:rPr lang="de-CH" b="0" kern="1200" dirty="0">
                <a:latin typeface="Arial" pitchFamily="34" charset="0"/>
                <a:ea typeface="+mn-ea"/>
                <a:cs typeface="Arial" pitchFamily="34" charset="0"/>
              </a:rPr>
              <a:t>Die Förderschnecke der Abfallpresse </a:t>
            </a:r>
            <a:r>
              <a:rPr lang="de-CH" b="0" kern="1200" dirty="0">
                <a:solidFill>
                  <a:schemeClr val="tx1"/>
                </a:solidFill>
                <a:latin typeface="Arial" pitchFamily="34" charset="0"/>
                <a:ea typeface="+mn-ea"/>
                <a:cs typeface="Arial" pitchFamily="34" charset="0"/>
              </a:rPr>
              <a:t>ist abgetragen.</a:t>
            </a:r>
          </a:p>
          <a:p>
            <a:pPr marL="183584" indent="-183584" defTabSz="944233">
              <a:buFont typeface="Arial" pitchFamily="34" charset="0"/>
              <a:buChar char="•"/>
              <a:tabLst>
                <a:tab pos="183601" algn="l"/>
              </a:tabLst>
            </a:pPr>
            <a:r>
              <a:rPr lang="de-CH" b="0" kern="1200" dirty="0">
                <a:solidFill>
                  <a:schemeClr val="tx1"/>
                </a:solidFill>
                <a:latin typeface="Arial" pitchFamily="34" charset="0"/>
                <a:ea typeface="+mn-ea"/>
                <a:cs typeface="Arial" pitchFamily="34" charset="0"/>
              </a:rPr>
              <a:t>Der Mitarbeiter hat den Auftrag, die abgetragene Schnecke aufzuschweissen.</a:t>
            </a:r>
          </a:p>
          <a:p>
            <a:pPr marL="183584" indent="-183584" defTabSz="944233">
              <a:buFont typeface="Arial" pitchFamily="34" charset="0"/>
              <a:buChar char="•"/>
              <a:tabLst>
                <a:tab pos="183601" algn="l"/>
              </a:tabLst>
            </a:pPr>
            <a:r>
              <a:rPr lang="de-CH" b="0" kern="1200" dirty="0">
                <a:solidFill>
                  <a:schemeClr val="tx1"/>
                </a:solidFill>
                <a:latin typeface="Arial" pitchFamily="34" charset="0"/>
                <a:ea typeface="+mn-ea"/>
                <a:cs typeface="Arial" pitchFamily="34" charset="0"/>
              </a:rPr>
              <a:t>Er steigt in den Trichter, führt die Arbeit aus.</a:t>
            </a:r>
          </a:p>
          <a:p>
            <a:pPr marL="183584" indent="-183584" defTabSz="944233">
              <a:buFont typeface="Arial" pitchFamily="34" charset="0"/>
              <a:buChar char="•"/>
              <a:tabLst>
                <a:tab pos="183601" algn="l"/>
              </a:tabLst>
            </a:pPr>
            <a:r>
              <a:rPr lang="de-CH" b="0" kern="1200" dirty="0">
                <a:solidFill>
                  <a:schemeClr val="tx1"/>
                </a:solidFill>
                <a:latin typeface="Arial" pitchFamily="34" charset="0"/>
                <a:ea typeface="+mn-ea"/>
                <a:cs typeface="Arial" pitchFamily="34" charset="0"/>
              </a:rPr>
              <a:t>Nach Abschluss will der Mitarbeiter die Leiter aus dem Trichter  entfernen; diese klemmt.</a:t>
            </a:r>
          </a:p>
          <a:p>
            <a:pPr marL="183584" indent="-183584" defTabSz="944233">
              <a:buFont typeface="Arial" pitchFamily="34" charset="0"/>
              <a:buChar char="•"/>
              <a:tabLst>
                <a:tab pos="183601" algn="l"/>
              </a:tabLst>
            </a:pPr>
            <a:r>
              <a:rPr lang="de-CH" b="0" kern="1200" dirty="0">
                <a:solidFill>
                  <a:schemeClr val="tx1"/>
                </a:solidFill>
                <a:latin typeface="Arial" pitchFamily="34" charset="0"/>
                <a:ea typeface="+mn-ea"/>
                <a:cs typeface="Arial" pitchFamily="34" charset="0"/>
              </a:rPr>
              <a:t>Er steigt erneut in den Trichter.</a:t>
            </a:r>
          </a:p>
          <a:p>
            <a:pPr marL="183584" indent="-183584" defTabSz="944233">
              <a:buFont typeface="Arial" pitchFamily="34" charset="0"/>
              <a:buChar char="•"/>
              <a:tabLst>
                <a:tab pos="183601" algn="l"/>
              </a:tabLst>
            </a:pPr>
            <a:r>
              <a:rPr lang="de-CH" b="0" kern="1200" dirty="0">
                <a:latin typeface="Arial" pitchFamily="34" charset="0"/>
                <a:ea typeface="+mn-ea"/>
                <a:cs typeface="Arial" pitchFamily="34" charset="0"/>
              </a:rPr>
              <a:t>Er trägt die Funkfernsteuerung in der Hand. </a:t>
            </a:r>
          </a:p>
          <a:p>
            <a:pPr marL="183584" indent="-183584" defTabSz="944233">
              <a:buFont typeface="Arial" pitchFamily="34" charset="0"/>
              <a:buChar char="•"/>
              <a:tabLst>
                <a:tab pos="183601" algn="l"/>
              </a:tabLst>
            </a:pPr>
            <a:r>
              <a:rPr lang="de-CH" b="0" kern="1200" dirty="0">
                <a:latin typeface="Arial" pitchFamily="34" charset="0"/>
                <a:ea typeface="+mn-ea"/>
                <a:cs typeface="Arial" pitchFamily="34" charset="0"/>
              </a:rPr>
              <a:t>Diese fällt ihm aus der Hand. </a:t>
            </a:r>
          </a:p>
          <a:p>
            <a:pPr marL="183584" indent="-183584" defTabSz="944233">
              <a:buFont typeface="Arial" pitchFamily="34" charset="0"/>
              <a:buChar char="•"/>
              <a:tabLst>
                <a:tab pos="183601" algn="l"/>
              </a:tabLst>
            </a:pPr>
            <a:r>
              <a:rPr lang="de-CH" b="0" kern="1200" dirty="0">
                <a:solidFill>
                  <a:schemeClr val="tx1"/>
                </a:solidFill>
                <a:latin typeface="Arial" pitchFamily="34" charset="0"/>
                <a:ea typeface="+mn-ea"/>
                <a:cs typeface="Arial" pitchFamily="34" charset="0"/>
              </a:rPr>
              <a:t>Durch den Aufprall wird die Förderschnecke in Gang gesetzt. Die Schnecke beginnt zu drehen - der Mitarbeiter wird eingezogen.</a:t>
            </a:r>
          </a:p>
          <a:p>
            <a:pPr marL="183584" indent="-183584" defTabSz="944233">
              <a:buFont typeface="Arial" pitchFamily="34" charset="0"/>
              <a:buChar char="•"/>
              <a:tabLst>
                <a:tab pos="183601" algn="l"/>
              </a:tabLst>
            </a:pPr>
            <a:r>
              <a:rPr lang="de-CH" b="0" kern="1200" dirty="0">
                <a:solidFill>
                  <a:schemeClr val="tx1"/>
                </a:solidFill>
                <a:latin typeface="Arial" pitchFamily="34" charset="0"/>
                <a:ea typeface="+mn-ea"/>
                <a:cs typeface="Arial" pitchFamily="34" charset="0"/>
              </a:rPr>
              <a:t>Der </a:t>
            </a:r>
            <a:r>
              <a:rPr lang="de-CH" dirty="0"/>
              <a:t>Mitarbeiter erleidet </a:t>
            </a:r>
            <a:r>
              <a:rPr lang="de-CH" b="0" kern="1200" dirty="0">
                <a:solidFill>
                  <a:schemeClr val="tx1"/>
                </a:solidFill>
                <a:latin typeface="Arial" pitchFamily="34" charset="0"/>
                <a:ea typeface="+mn-ea"/>
                <a:cs typeface="Arial" pitchFamily="34" charset="0"/>
              </a:rPr>
              <a:t>tödliche Verletzungen.</a:t>
            </a:r>
          </a:p>
          <a:p>
            <a:pPr marL="183584" indent="-183584" defTabSz="944233">
              <a:buFont typeface="Arial" pitchFamily="34" charset="0"/>
              <a:buChar char="•"/>
              <a:tabLst>
                <a:tab pos="183601" algn="l"/>
              </a:tabLst>
            </a:pPr>
            <a:r>
              <a:rPr lang="de-CH" b="0" kern="1200" dirty="0">
                <a:solidFill>
                  <a:schemeClr val="tx1"/>
                </a:solidFill>
                <a:latin typeface="Arial" pitchFamily="34" charset="0"/>
                <a:ea typeface="+mn-ea"/>
                <a:cs typeface="Arial" pitchFamily="34" charset="0"/>
              </a:rPr>
              <a:t>Die Maschine war gegen uner</a:t>
            </a:r>
            <a:r>
              <a:rPr lang="de-CH" dirty="0"/>
              <a:t>warteten Anlauf nicht gesichert.</a:t>
            </a:r>
          </a:p>
        </p:txBody>
      </p:sp>
      <p:sp>
        <p:nvSpPr>
          <p:cNvPr id="4" name="Kopfzeilenplatzhalter 3"/>
          <p:cNvSpPr>
            <a:spLocks noGrp="1"/>
          </p:cNvSpPr>
          <p:nvPr>
            <p:ph type="hdr" sz="quarter" idx="10"/>
          </p:nvPr>
        </p:nvSpPr>
        <p:spPr/>
        <p:txBody>
          <a:bodyPr/>
          <a:lstStyle/>
          <a:p>
            <a:r>
              <a:rPr lang="en-US"/>
              <a:t>Sichere Instandhaltung</a:t>
            </a:r>
            <a:endParaRPr lang="en-US" dirty="0"/>
          </a:p>
        </p:txBody>
      </p:sp>
      <p:sp>
        <p:nvSpPr>
          <p:cNvPr id="5" name="Fußzeilenplatzhalter 4"/>
          <p:cNvSpPr>
            <a:spLocks noGrp="1"/>
          </p:cNvSpPr>
          <p:nvPr>
            <p:ph type="ftr" sz="quarter" idx="11"/>
          </p:nvPr>
        </p:nvSpPr>
        <p:spPr/>
        <p:txBody>
          <a:bodyPr/>
          <a:lstStyle/>
          <a:p>
            <a:r>
              <a:rPr lang="en-US"/>
              <a:t>Suva / ALH Urs Haberstich</a:t>
            </a:r>
            <a:endParaRPr lang="en-US" dirty="0"/>
          </a:p>
        </p:txBody>
      </p:sp>
      <p:sp>
        <p:nvSpPr>
          <p:cNvPr id="6" name="Foliennummernplatzhalter 5"/>
          <p:cNvSpPr>
            <a:spLocks noGrp="1"/>
          </p:cNvSpPr>
          <p:nvPr>
            <p:ph type="sldNum" sz="quarter" idx="12"/>
          </p:nvPr>
        </p:nvSpPr>
        <p:spPr/>
        <p:txBody>
          <a:bodyPr/>
          <a:lstStyle/>
          <a:p>
            <a:fld id="{7A598EF2-3FE4-4244-93B5-BDDBC036C6E0}" type="slidenum">
              <a:rPr lang="en-US" smtClean="0"/>
              <a:t>7</a:t>
            </a:fld>
            <a:endParaRPr lang="en-US"/>
          </a:p>
        </p:txBody>
      </p:sp>
    </p:spTree>
    <p:extLst>
      <p:ext uri="{BB962C8B-B14F-4D97-AF65-F5344CB8AC3E}">
        <p14:creationId xmlns:p14="http://schemas.microsoft.com/office/powerpoint/2010/main" val="3000788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buNone/>
            </a:pPr>
            <a:r>
              <a:rPr lang="de-DE" dirty="0"/>
              <a:t>Erläutern Sie den Unfallhergang:</a:t>
            </a:r>
            <a:endParaRPr lang="de-CH" dirty="0"/>
          </a:p>
          <a:p>
            <a:pPr marL="183584" indent="-183584" defTabSz="944233">
              <a:buFont typeface="Arial" pitchFamily="34" charset="0"/>
              <a:buChar char="•"/>
              <a:tabLst>
                <a:tab pos="183601" algn="l"/>
              </a:tabLst>
            </a:pPr>
            <a:r>
              <a:rPr lang="de-CH" b="0" kern="1200" dirty="0">
                <a:solidFill>
                  <a:schemeClr val="tx1"/>
                </a:solidFill>
                <a:latin typeface="Arial" pitchFamily="34" charset="0"/>
                <a:ea typeface="+mn-ea"/>
                <a:cs typeface="Arial" pitchFamily="34" charset="0"/>
              </a:rPr>
              <a:t>Hebebühne</a:t>
            </a:r>
          </a:p>
          <a:p>
            <a:pPr marL="183584" indent="-183584" defTabSz="944233">
              <a:buFont typeface="Arial" pitchFamily="34" charset="0"/>
              <a:buChar char="•"/>
              <a:tabLst>
                <a:tab pos="183601" algn="l"/>
              </a:tabLst>
            </a:pPr>
            <a:r>
              <a:rPr lang="de-CH" b="0" kern="1200" dirty="0">
                <a:solidFill>
                  <a:schemeClr val="tx1"/>
                </a:solidFill>
                <a:latin typeface="Arial" pitchFamily="34" charset="0"/>
                <a:ea typeface="+mn-ea"/>
                <a:cs typeface="Arial" pitchFamily="34" charset="0"/>
              </a:rPr>
              <a:t>Der Mitarbeiter führt Instandhaltungsarbeiten unter der Bühne am Hydrauliksystem aus.</a:t>
            </a:r>
          </a:p>
          <a:p>
            <a:pPr marL="183584" indent="-183584" defTabSz="944233">
              <a:buFont typeface="Arial" pitchFamily="34" charset="0"/>
              <a:buChar char="•"/>
              <a:tabLst>
                <a:tab pos="183601" algn="l"/>
              </a:tabLst>
            </a:pPr>
            <a:r>
              <a:rPr lang="de-CH" b="0" kern="1200" dirty="0">
                <a:solidFill>
                  <a:schemeClr val="tx1"/>
                </a:solidFill>
                <a:latin typeface="Arial" pitchFamily="34" charset="0"/>
                <a:ea typeface="+mn-ea"/>
                <a:cs typeface="Arial" pitchFamily="34" charset="0"/>
              </a:rPr>
              <a:t>Plötzlich leckt das Hydrauliksystem – Öl fliess aus, die Bühne senkt sich relativ schnell und überraschend.</a:t>
            </a:r>
          </a:p>
          <a:p>
            <a:pPr marL="183584" indent="-183584" defTabSz="944233">
              <a:buFont typeface="Arial" pitchFamily="34" charset="0"/>
              <a:buChar char="•"/>
              <a:tabLst>
                <a:tab pos="183601" algn="l"/>
              </a:tabLst>
            </a:pPr>
            <a:r>
              <a:rPr lang="de-CH" b="0" kern="1200" dirty="0">
                <a:solidFill>
                  <a:schemeClr val="tx1"/>
                </a:solidFill>
                <a:latin typeface="Arial" pitchFamily="34" charset="0"/>
                <a:ea typeface="+mn-ea"/>
                <a:cs typeface="Arial" pitchFamily="34" charset="0"/>
              </a:rPr>
              <a:t>Der Mitarbeiter kann sich nicht mehr in Sicherheit bringen</a:t>
            </a:r>
            <a:r>
              <a:rPr lang="de-DE" b="0" kern="1200" dirty="0">
                <a:solidFill>
                  <a:schemeClr val="tx1"/>
                </a:solidFill>
                <a:latin typeface="Arial" pitchFamily="34" charset="0"/>
                <a:ea typeface="+mn-ea"/>
                <a:cs typeface="Arial" pitchFamily="34" charset="0"/>
              </a:rPr>
              <a:t> – e</a:t>
            </a:r>
            <a:r>
              <a:rPr lang="de-CH" b="0" kern="1200" dirty="0">
                <a:solidFill>
                  <a:schemeClr val="tx1"/>
                </a:solidFill>
                <a:latin typeface="Arial" pitchFamily="34" charset="0"/>
                <a:ea typeface="+mn-ea"/>
                <a:cs typeface="Arial" pitchFamily="34" charset="0"/>
              </a:rPr>
              <a:t>r wird erdrückt.</a:t>
            </a:r>
          </a:p>
          <a:p>
            <a:pPr marL="183584" indent="-183584" defTabSz="944233">
              <a:buFont typeface="Arial" pitchFamily="34" charset="0"/>
              <a:buChar char="•"/>
              <a:tabLst>
                <a:tab pos="183601" algn="l"/>
              </a:tabLst>
            </a:pPr>
            <a:r>
              <a:rPr lang="de-CH" b="0" kern="1200" dirty="0">
                <a:solidFill>
                  <a:schemeClr val="tx1"/>
                </a:solidFill>
                <a:latin typeface="Arial" pitchFamily="34" charset="0"/>
                <a:ea typeface="+mn-ea"/>
                <a:cs typeface="Arial" pitchFamily="34" charset="0"/>
              </a:rPr>
              <a:t>Die Bühne ist gegen Absenken nicht gesichert.</a:t>
            </a:r>
          </a:p>
          <a:p>
            <a:pPr marL="183584" indent="-183584" defTabSz="944233">
              <a:buFont typeface="Arial" pitchFamily="34" charset="0"/>
              <a:buChar char="•"/>
              <a:tabLst>
                <a:tab pos="183601" algn="l"/>
              </a:tabLst>
            </a:pPr>
            <a:r>
              <a:rPr lang="de-CH" b="0" kern="1200" dirty="0">
                <a:solidFill>
                  <a:schemeClr val="tx1"/>
                </a:solidFill>
                <a:latin typeface="Arial" pitchFamily="34" charset="0"/>
                <a:ea typeface="+mn-ea"/>
                <a:cs typeface="Arial" pitchFamily="34" charset="0"/>
              </a:rPr>
              <a:t>Die rote Sicherungsstange </a:t>
            </a:r>
            <a:r>
              <a:rPr lang="de-CH" dirty="0"/>
              <a:t>hätte seinen Tod verhindert.</a:t>
            </a:r>
          </a:p>
        </p:txBody>
      </p:sp>
      <p:sp>
        <p:nvSpPr>
          <p:cNvPr id="4" name="Kopfzeilenplatzhalter 3"/>
          <p:cNvSpPr>
            <a:spLocks noGrp="1"/>
          </p:cNvSpPr>
          <p:nvPr>
            <p:ph type="hdr" sz="quarter" idx="10"/>
          </p:nvPr>
        </p:nvSpPr>
        <p:spPr/>
        <p:txBody>
          <a:bodyPr/>
          <a:lstStyle/>
          <a:p>
            <a:r>
              <a:rPr lang="en-US"/>
              <a:t>Sichere Instandhaltung</a:t>
            </a:r>
            <a:endParaRPr lang="en-US" dirty="0"/>
          </a:p>
        </p:txBody>
      </p:sp>
      <p:sp>
        <p:nvSpPr>
          <p:cNvPr id="5" name="Fußzeilenplatzhalter 4"/>
          <p:cNvSpPr>
            <a:spLocks noGrp="1"/>
          </p:cNvSpPr>
          <p:nvPr>
            <p:ph type="ftr" sz="quarter" idx="11"/>
          </p:nvPr>
        </p:nvSpPr>
        <p:spPr/>
        <p:txBody>
          <a:bodyPr/>
          <a:lstStyle/>
          <a:p>
            <a:r>
              <a:rPr lang="en-US"/>
              <a:t>Suva / ALH Urs Haberstich</a:t>
            </a:r>
            <a:endParaRPr lang="en-US" dirty="0"/>
          </a:p>
        </p:txBody>
      </p:sp>
      <p:sp>
        <p:nvSpPr>
          <p:cNvPr id="6" name="Foliennummernplatzhalter 5"/>
          <p:cNvSpPr>
            <a:spLocks noGrp="1"/>
          </p:cNvSpPr>
          <p:nvPr>
            <p:ph type="sldNum" sz="quarter" idx="12"/>
          </p:nvPr>
        </p:nvSpPr>
        <p:spPr/>
        <p:txBody>
          <a:bodyPr/>
          <a:lstStyle/>
          <a:p>
            <a:fld id="{7A598EF2-3FE4-4244-93B5-BDDBC036C6E0}" type="slidenum">
              <a:rPr lang="en-US" smtClean="0"/>
              <a:t>8</a:t>
            </a:fld>
            <a:endParaRPr lang="en-US"/>
          </a:p>
        </p:txBody>
      </p:sp>
    </p:spTree>
    <p:extLst>
      <p:ext uri="{BB962C8B-B14F-4D97-AF65-F5344CB8AC3E}">
        <p14:creationId xmlns:p14="http://schemas.microsoft.com/office/powerpoint/2010/main" val="1152491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dirty="0"/>
              <a:t>Thematisieren Sie diese Aussage mit ein paar Fragen:</a:t>
            </a:r>
            <a:endParaRPr lang="de-CH" dirty="0"/>
          </a:p>
          <a:p>
            <a:pPr lvl="0"/>
            <a:endParaRPr lang="de-CH" dirty="0"/>
          </a:p>
          <a:p>
            <a:pPr marL="183584" indent="-183584" defTabSz="944233">
              <a:buFont typeface="Arial" pitchFamily="34" charset="0"/>
              <a:buChar char="•"/>
              <a:tabLst>
                <a:tab pos="183601" algn="l"/>
              </a:tabLst>
            </a:pPr>
            <a:r>
              <a:rPr lang="de-CH" b="0" kern="1200" dirty="0">
                <a:solidFill>
                  <a:schemeClr val="tx1"/>
                </a:solidFill>
                <a:latin typeface="Arial" pitchFamily="34" charset="0"/>
                <a:ea typeface="+mn-ea"/>
                <a:cs typeface="Arial" pitchFamily="34" charset="0"/>
              </a:rPr>
              <a:t>Warum fehlt bei dieser Einzugsstelle das Schutzverdeck?</a:t>
            </a:r>
          </a:p>
          <a:p>
            <a:pPr marL="183584" indent="-183584" defTabSz="944233">
              <a:buFont typeface="Arial" pitchFamily="34" charset="0"/>
              <a:buChar char="•"/>
              <a:tabLst>
                <a:tab pos="183601" algn="l"/>
              </a:tabLst>
            </a:pPr>
            <a:r>
              <a:rPr lang="de-CH" b="0" kern="1200" dirty="0">
                <a:solidFill>
                  <a:schemeClr val="tx1"/>
                </a:solidFill>
                <a:latin typeface="Arial" pitchFamily="34" charset="0"/>
                <a:ea typeface="+mn-ea"/>
                <a:cs typeface="Arial" pitchFamily="34" charset="0"/>
              </a:rPr>
              <a:t>Wurde dieses vom Maschinenführer für Reinigungsarbeiten demontiert und nicht mehr installiert? </a:t>
            </a:r>
          </a:p>
          <a:p>
            <a:pPr marL="183584" indent="-183584" defTabSz="944233">
              <a:buFont typeface="Arial" pitchFamily="34" charset="0"/>
              <a:buChar char="•"/>
              <a:tabLst>
                <a:tab pos="183601" algn="l"/>
              </a:tabLst>
            </a:pPr>
            <a:r>
              <a:rPr lang="de-CH" b="0" kern="1200" dirty="0">
                <a:solidFill>
                  <a:schemeClr val="tx1"/>
                </a:solidFill>
                <a:latin typeface="Arial" pitchFamily="34" charset="0"/>
                <a:ea typeface="+mn-ea"/>
                <a:cs typeface="Arial" pitchFamily="34" charset="0"/>
              </a:rPr>
              <a:t>Hat der Instandhalter nach den letzten Wartungsarbeiten dieses nicht mehr montiert?</a:t>
            </a:r>
          </a:p>
          <a:p>
            <a:pPr lvl="0"/>
            <a:endParaRPr lang="de-CH" dirty="0"/>
          </a:p>
          <a:p>
            <a:r>
              <a:rPr lang="de-CH" b="1" dirty="0"/>
              <a:t>Und mit folgenden Fakten:</a:t>
            </a:r>
            <a:endParaRPr lang="de-CH" dirty="0"/>
          </a:p>
          <a:p>
            <a:pPr marL="183584" indent="-183584" defTabSz="944233">
              <a:buFont typeface="Arial" pitchFamily="34" charset="0"/>
              <a:buChar char="•"/>
              <a:tabLst>
                <a:tab pos="183601" algn="l"/>
              </a:tabLst>
            </a:pPr>
            <a:r>
              <a:rPr lang="de-CH" b="0" kern="1200" dirty="0">
                <a:solidFill>
                  <a:schemeClr val="tx1"/>
                </a:solidFill>
                <a:latin typeface="Arial" pitchFamily="34" charset="0"/>
                <a:ea typeface="+mn-ea"/>
                <a:cs typeface="Arial" pitchFamily="34" charset="0"/>
              </a:rPr>
              <a:t>Walzeneinzugsstellen sind sehr gefährlich und verursachen Schwerstunfälle.</a:t>
            </a:r>
          </a:p>
          <a:p>
            <a:pPr marL="183584" indent="-183584" defTabSz="944233">
              <a:buFont typeface="Arial" pitchFamily="34" charset="0"/>
              <a:buChar char="•"/>
              <a:tabLst>
                <a:tab pos="183601" algn="l"/>
              </a:tabLst>
            </a:pPr>
            <a:r>
              <a:rPr lang="de-CH" b="0" kern="1200" dirty="0">
                <a:solidFill>
                  <a:schemeClr val="tx1"/>
                </a:solidFill>
                <a:latin typeface="Arial" pitchFamily="34" charset="0"/>
                <a:ea typeface="+mn-ea"/>
                <a:cs typeface="Arial" pitchFamily="34" charset="0"/>
              </a:rPr>
              <a:t>Die mangelnde Sicherheitsbereitschaft von Arbeitgebern und  Arbeitnehmern sind oft eine der Hauptursache für folgenschwere Unachtsamkeiten. </a:t>
            </a:r>
          </a:p>
        </p:txBody>
      </p:sp>
      <p:sp>
        <p:nvSpPr>
          <p:cNvPr id="4" name="Kopfzeilenplatzhalter 3"/>
          <p:cNvSpPr>
            <a:spLocks noGrp="1"/>
          </p:cNvSpPr>
          <p:nvPr>
            <p:ph type="hdr" sz="quarter" idx="10"/>
          </p:nvPr>
        </p:nvSpPr>
        <p:spPr/>
        <p:txBody>
          <a:bodyPr/>
          <a:lstStyle/>
          <a:p>
            <a:r>
              <a:rPr lang="en-US"/>
              <a:t>Sichere Instandhaltung</a:t>
            </a:r>
            <a:endParaRPr lang="en-US" dirty="0"/>
          </a:p>
        </p:txBody>
      </p:sp>
      <p:sp>
        <p:nvSpPr>
          <p:cNvPr id="5" name="Fußzeilenplatzhalter 4"/>
          <p:cNvSpPr>
            <a:spLocks noGrp="1"/>
          </p:cNvSpPr>
          <p:nvPr>
            <p:ph type="ftr" sz="quarter" idx="11"/>
          </p:nvPr>
        </p:nvSpPr>
        <p:spPr/>
        <p:txBody>
          <a:bodyPr/>
          <a:lstStyle/>
          <a:p>
            <a:r>
              <a:rPr lang="en-US"/>
              <a:t>Suva / ALH Urs Haberstich</a:t>
            </a:r>
            <a:endParaRPr lang="en-US" dirty="0"/>
          </a:p>
        </p:txBody>
      </p:sp>
      <p:sp>
        <p:nvSpPr>
          <p:cNvPr id="6" name="Foliennummernplatzhalter 5"/>
          <p:cNvSpPr>
            <a:spLocks noGrp="1"/>
          </p:cNvSpPr>
          <p:nvPr>
            <p:ph type="sldNum" sz="quarter" idx="12"/>
          </p:nvPr>
        </p:nvSpPr>
        <p:spPr/>
        <p:txBody>
          <a:bodyPr/>
          <a:lstStyle/>
          <a:p>
            <a:fld id="{7A598EF2-3FE4-4244-93B5-BDDBC036C6E0}" type="slidenum">
              <a:rPr lang="en-US" smtClean="0"/>
              <a:t>9</a:t>
            </a:fld>
            <a:endParaRPr lang="en-US"/>
          </a:p>
        </p:txBody>
      </p:sp>
    </p:spTree>
    <p:extLst>
      <p:ext uri="{BB962C8B-B14F-4D97-AF65-F5344CB8AC3E}">
        <p14:creationId xmlns:p14="http://schemas.microsoft.com/office/powerpoint/2010/main" val="32635137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mit Bi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A4C8A-1625-4420-BC20-C587ECC49B13}"/>
              </a:ext>
            </a:extLst>
          </p:cNvPr>
          <p:cNvSpPr>
            <a:spLocks noGrp="1"/>
          </p:cNvSpPr>
          <p:nvPr>
            <p:ph type="ctrTitle"/>
          </p:nvPr>
        </p:nvSpPr>
        <p:spPr>
          <a:xfrm>
            <a:off x="551384" y="4581128"/>
            <a:ext cx="9145016" cy="1152128"/>
          </a:xfrm>
        </p:spPr>
        <p:txBody>
          <a:bodyPr anchor="b"/>
          <a:lstStyle>
            <a:lvl1pPr algn="l">
              <a:lnSpc>
                <a:spcPct val="90000"/>
              </a:lnSpc>
              <a:defRPr sz="3600"/>
            </a:lvl1pPr>
          </a:lstStyle>
          <a:p>
            <a:r>
              <a:rPr lang="de-DE"/>
              <a:t>Mastertitelformat bearbeiten</a:t>
            </a:r>
            <a:endParaRPr lang="de-CH" dirty="0"/>
          </a:p>
        </p:txBody>
      </p:sp>
      <p:sp>
        <p:nvSpPr>
          <p:cNvPr id="3" name="Subtitle 2">
            <a:extLst>
              <a:ext uri="{FF2B5EF4-FFF2-40B4-BE49-F238E27FC236}">
                <a16:creationId xmlns:a16="http://schemas.microsoft.com/office/drawing/2014/main" id="{054364AC-34B8-4813-874E-7F08A9667AC8}"/>
              </a:ext>
            </a:extLst>
          </p:cNvPr>
          <p:cNvSpPr>
            <a:spLocks noGrp="1"/>
          </p:cNvSpPr>
          <p:nvPr>
            <p:ph type="subTitle" idx="1"/>
          </p:nvPr>
        </p:nvSpPr>
        <p:spPr>
          <a:xfrm>
            <a:off x="551384" y="5922628"/>
            <a:ext cx="9145016" cy="659146"/>
          </a:xfrm>
        </p:spPr>
        <p:txBody>
          <a:bodyPr/>
          <a:lstStyle>
            <a:lvl1pPr marL="0" indent="0" algn="l">
              <a:buNone/>
              <a:defRPr sz="1400" b="1">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dirty="0"/>
          </a:p>
        </p:txBody>
      </p:sp>
      <p:sp>
        <p:nvSpPr>
          <p:cNvPr id="7" name="Picture Placeholder 6">
            <a:extLst>
              <a:ext uri="{FF2B5EF4-FFF2-40B4-BE49-F238E27FC236}">
                <a16:creationId xmlns:a16="http://schemas.microsoft.com/office/drawing/2014/main" id="{77BF588B-D687-40C3-9EF3-F45FB15D281D}"/>
              </a:ext>
            </a:extLst>
          </p:cNvPr>
          <p:cNvSpPr>
            <a:spLocks noGrp="1"/>
          </p:cNvSpPr>
          <p:nvPr>
            <p:ph type="pic" sz="quarter" idx="10"/>
          </p:nvPr>
        </p:nvSpPr>
        <p:spPr>
          <a:xfrm>
            <a:off x="0" y="549275"/>
            <a:ext cx="11641138" cy="3887788"/>
          </a:xfrm>
          <a:solidFill>
            <a:schemeClr val="accent6">
              <a:lumMod val="20000"/>
              <a:lumOff val="80000"/>
            </a:schemeClr>
          </a:solidFill>
        </p:spPr>
        <p:txBody>
          <a:bodyPr/>
          <a:lstStyle>
            <a:lvl1pPr marL="0" indent="0" algn="ctr">
              <a:buNone/>
              <a:defRPr/>
            </a:lvl1pPr>
          </a:lstStyle>
          <a:p>
            <a:r>
              <a:rPr lang="de-DE"/>
              <a:t>Bild durch Klicken auf Symbol hinzufügen</a:t>
            </a:r>
            <a:endParaRPr lang="en-US"/>
          </a:p>
        </p:txBody>
      </p:sp>
      <p:pic>
        <p:nvPicPr>
          <p:cNvPr id="8" name="Picture 7">
            <a:extLst>
              <a:ext uri="{FF2B5EF4-FFF2-40B4-BE49-F238E27FC236}">
                <a16:creationId xmlns:a16="http://schemas.microsoft.com/office/drawing/2014/main" id="{4DE87502-C174-4E97-8780-2A00C529A8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12366" y="5959998"/>
            <a:ext cx="1440160" cy="361379"/>
          </a:xfrm>
          <a:prstGeom prst="rect">
            <a:avLst/>
          </a:prstGeom>
        </p:spPr>
      </p:pic>
    </p:spTree>
    <p:extLst>
      <p:ext uri="{BB962C8B-B14F-4D97-AF65-F5344CB8AC3E}">
        <p14:creationId xmlns:p14="http://schemas.microsoft.com/office/powerpoint/2010/main" val="876398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und Inhalt (24 p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30912-C259-45CB-9810-1C7B1566778B}"/>
              </a:ext>
            </a:extLst>
          </p:cNvPr>
          <p:cNvSpPr>
            <a:spLocks noGrp="1"/>
          </p:cNvSpPr>
          <p:nvPr>
            <p:ph type="title"/>
          </p:nvPr>
        </p:nvSpPr>
        <p:spPr/>
        <p:txBody>
          <a:bodyPr/>
          <a:lstStyle/>
          <a:p>
            <a:r>
              <a:rPr lang="de-DE"/>
              <a:t>Mastertitelformat bearbeiten</a:t>
            </a:r>
            <a:endParaRPr lang="de-CH" dirty="0"/>
          </a:p>
        </p:txBody>
      </p:sp>
      <p:sp>
        <p:nvSpPr>
          <p:cNvPr id="3" name="Content Placeholder 2">
            <a:extLst>
              <a:ext uri="{FF2B5EF4-FFF2-40B4-BE49-F238E27FC236}">
                <a16:creationId xmlns:a16="http://schemas.microsoft.com/office/drawing/2014/main" id="{DA1E5D5C-B89A-426D-A4A2-C0C3FB6E903F}"/>
              </a:ext>
            </a:extLst>
          </p:cNvPr>
          <p:cNvSpPr>
            <a:spLocks noGrp="1"/>
          </p:cNvSpPr>
          <p:nvPr>
            <p:ph idx="1"/>
          </p:nvPr>
        </p:nvSpPr>
        <p:spPr/>
        <p:txBody>
          <a:bodyPr/>
          <a:lstStyle>
            <a:lvl1pPr>
              <a:lnSpc>
                <a:spcPct val="100000"/>
              </a:lnSpc>
              <a:spcBef>
                <a:spcPts val="0"/>
              </a:spcBef>
              <a:defRPr sz="2400"/>
            </a:lvl1pPr>
            <a:lvl2pPr>
              <a:defRPr sz="2400"/>
            </a:lvl2pPr>
            <a:lvl3pPr>
              <a:defRPr sz="2400"/>
            </a:lvl3pPr>
            <a:lvl4pPr marL="987425" indent="-268288">
              <a:defRPr sz="2400"/>
            </a:lvl4pPr>
            <a:lvl5pPr>
              <a:defRPr sz="24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Date Placeholder 3">
            <a:extLst>
              <a:ext uri="{FF2B5EF4-FFF2-40B4-BE49-F238E27FC236}">
                <a16:creationId xmlns:a16="http://schemas.microsoft.com/office/drawing/2014/main" id="{9EA298D5-D76F-4118-AC77-0FA5F222D8F4}"/>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5" name="Footer Placeholder 4">
            <a:extLst>
              <a:ext uri="{FF2B5EF4-FFF2-40B4-BE49-F238E27FC236}">
                <a16:creationId xmlns:a16="http://schemas.microsoft.com/office/drawing/2014/main" id="{7DCE6B79-C6A5-40DB-82BA-B6B2FD7C6DDE}"/>
              </a:ext>
            </a:extLst>
          </p:cNvPr>
          <p:cNvSpPr>
            <a:spLocks noGrp="1"/>
          </p:cNvSpPr>
          <p:nvPr>
            <p:ph type="ftr" sz="quarter" idx="11"/>
          </p:nvPr>
        </p:nvSpPr>
        <p:spPr/>
        <p:txBody>
          <a:bodyPr/>
          <a:lstStyle>
            <a:lvl1pPr>
              <a:defRPr/>
            </a:lvl1pPr>
          </a:lstStyle>
          <a:p>
            <a:r>
              <a:rPr lang="de-CH" dirty="0"/>
              <a:t>Sichere Instandhaltung betrifft uns alle!</a:t>
            </a:r>
          </a:p>
        </p:txBody>
      </p:sp>
      <p:sp>
        <p:nvSpPr>
          <p:cNvPr id="6" name="Slide Number Placeholder 5">
            <a:extLst>
              <a:ext uri="{FF2B5EF4-FFF2-40B4-BE49-F238E27FC236}">
                <a16:creationId xmlns:a16="http://schemas.microsoft.com/office/drawing/2014/main" id="{73B3E3E9-A6E6-4BB4-BAE7-2D028BD02B24}"/>
              </a:ext>
            </a:extLst>
          </p:cNvPr>
          <p:cNvSpPr>
            <a:spLocks noGrp="1"/>
          </p:cNvSpPr>
          <p:nvPr>
            <p:ph type="sldNum" sz="quarter" idx="12"/>
          </p:nvPr>
        </p:nvSpPr>
        <p:spPr/>
        <p:txBody>
          <a:bodyPr/>
          <a:lstStyle/>
          <a:p>
            <a:fld id="{86FBE615-59AB-43FA-AD56-B2490B7B2CB2}" type="slidenum">
              <a:rPr lang="de-CH" smtClean="0"/>
              <a:pPr/>
              <a:t>‹Nr.›</a:t>
            </a:fld>
            <a:endParaRPr lang="de-CH" dirty="0"/>
          </a:p>
        </p:txBody>
      </p:sp>
    </p:spTree>
    <p:extLst>
      <p:ext uri="{BB962C8B-B14F-4D97-AF65-F5344CB8AC3E}">
        <p14:creationId xmlns:p14="http://schemas.microsoft.com/office/powerpoint/2010/main" val="544669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und Inhalt (24 pt) - schm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30912-C259-45CB-9810-1C7B1566778B}"/>
              </a:ext>
            </a:extLst>
          </p:cNvPr>
          <p:cNvSpPr>
            <a:spLocks noGrp="1"/>
          </p:cNvSpPr>
          <p:nvPr>
            <p:ph type="title"/>
          </p:nvPr>
        </p:nvSpPr>
        <p:spPr/>
        <p:txBody>
          <a:bodyPr/>
          <a:lstStyle/>
          <a:p>
            <a:r>
              <a:rPr lang="de-DE"/>
              <a:t>Mastertitelformat bearbeiten</a:t>
            </a:r>
            <a:endParaRPr lang="de-CH" dirty="0"/>
          </a:p>
        </p:txBody>
      </p:sp>
      <p:sp>
        <p:nvSpPr>
          <p:cNvPr id="3" name="Content Placeholder 2">
            <a:extLst>
              <a:ext uri="{FF2B5EF4-FFF2-40B4-BE49-F238E27FC236}">
                <a16:creationId xmlns:a16="http://schemas.microsoft.com/office/drawing/2014/main" id="{DA1E5D5C-B89A-426D-A4A2-C0C3FB6E903F}"/>
              </a:ext>
            </a:extLst>
          </p:cNvPr>
          <p:cNvSpPr>
            <a:spLocks noGrp="1"/>
          </p:cNvSpPr>
          <p:nvPr>
            <p:ph idx="1"/>
          </p:nvPr>
        </p:nvSpPr>
        <p:spPr>
          <a:xfrm>
            <a:off x="551384" y="1556792"/>
            <a:ext cx="9145016" cy="4608513"/>
          </a:xfrm>
        </p:spPr>
        <p:txBody>
          <a:bodyPr/>
          <a:lstStyle>
            <a:lvl1pPr>
              <a:lnSpc>
                <a:spcPct val="100000"/>
              </a:lnSpc>
              <a:spcBef>
                <a:spcPts val="0"/>
              </a:spcBef>
              <a:defRPr sz="2400"/>
            </a:lvl1pPr>
            <a:lvl2pPr>
              <a:defRPr sz="2400"/>
            </a:lvl2pPr>
            <a:lvl3pPr>
              <a:defRPr sz="2400"/>
            </a:lvl3pPr>
            <a:lvl4pPr marL="987425" indent="-268288">
              <a:defRPr sz="2400"/>
            </a:lvl4pPr>
            <a:lvl5pPr>
              <a:defRPr sz="24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Date Placeholder 3">
            <a:extLst>
              <a:ext uri="{FF2B5EF4-FFF2-40B4-BE49-F238E27FC236}">
                <a16:creationId xmlns:a16="http://schemas.microsoft.com/office/drawing/2014/main" id="{9EA298D5-D76F-4118-AC77-0FA5F222D8F4}"/>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5" name="Footer Placeholder 4">
            <a:extLst>
              <a:ext uri="{FF2B5EF4-FFF2-40B4-BE49-F238E27FC236}">
                <a16:creationId xmlns:a16="http://schemas.microsoft.com/office/drawing/2014/main" id="{7DCE6B79-C6A5-40DB-82BA-B6B2FD7C6DDE}"/>
              </a:ext>
            </a:extLst>
          </p:cNvPr>
          <p:cNvSpPr>
            <a:spLocks noGrp="1"/>
          </p:cNvSpPr>
          <p:nvPr>
            <p:ph type="ftr" sz="quarter" idx="11"/>
          </p:nvPr>
        </p:nvSpPr>
        <p:spPr/>
        <p:txBody>
          <a:bodyPr/>
          <a:lstStyle/>
          <a:p>
            <a:r>
              <a:rPr lang="de-CH"/>
              <a:t>Präsentationstitel (Arial Regular, 10 pt/Zab 14 pt)</a:t>
            </a:r>
            <a:endParaRPr lang="de-CH" dirty="0"/>
          </a:p>
        </p:txBody>
      </p:sp>
      <p:sp>
        <p:nvSpPr>
          <p:cNvPr id="6" name="Slide Number Placeholder 5">
            <a:extLst>
              <a:ext uri="{FF2B5EF4-FFF2-40B4-BE49-F238E27FC236}">
                <a16:creationId xmlns:a16="http://schemas.microsoft.com/office/drawing/2014/main" id="{73B3E3E9-A6E6-4BB4-BAE7-2D028BD02B24}"/>
              </a:ext>
            </a:extLst>
          </p:cNvPr>
          <p:cNvSpPr>
            <a:spLocks noGrp="1"/>
          </p:cNvSpPr>
          <p:nvPr>
            <p:ph type="sldNum" sz="quarter" idx="12"/>
          </p:nvPr>
        </p:nvSpPr>
        <p:spPr/>
        <p:txBody>
          <a:bodyPr/>
          <a:lstStyle/>
          <a:p>
            <a:fld id="{7E028A22-EC16-43A5-B316-945CD9971D9A}" type="slidenum">
              <a:rPr lang="de-CH" smtClean="0"/>
              <a:pPr/>
              <a:t>‹Nr.›</a:t>
            </a:fld>
            <a:endParaRPr lang="de-CH" dirty="0"/>
          </a:p>
        </p:txBody>
      </p:sp>
      <p:sp>
        <p:nvSpPr>
          <p:cNvPr id="7" name="Text Placeholder 8">
            <a:extLst>
              <a:ext uri="{FF2B5EF4-FFF2-40B4-BE49-F238E27FC236}">
                <a16:creationId xmlns:a16="http://schemas.microsoft.com/office/drawing/2014/main" id="{825C8180-C85C-4984-A312-10E1D194C41D}"/>
              </a:ext>
            </a:extLst>
          </p:cNvPr>
          <p:cNvSpPr>
            <a:spLocks noGrp="1"/>
          </p:cNvSpPr>
          <p:nvPr>
            <p:ph type="body" sz="quarter" idx="13" hasCustomPrompt="1"/>
          </p:nvPr>
        </p:nvSpPr>
        <p:spPr>
          <a:xfrm>
            <a:off x="550863" y="5985917"/>
            <a:ext cx="11090275" cy="179387"/>
          </a:xfrm>
        </p:spPr>
        <p:txBody>
          <a:bodyPr/>
          <a:lstStyle>
            <a:lvl1pPr marL="0" indent="0">
              <a:buNone/>
              <a:defRPr sz="1200"/>
            </a:lvl1pPr>
          </a:lstStyle>
          <a:p>
            <a:pPr lvl="0"/>
            <a:r>
              <a:rPr lang="de-CH"/>
              <a:t>Quellenangabe</a:t>
            </a:r>
            <a:endParaRPr lang="de-CH" dirty="0"/>
          </a:p>
        </p:txBody>
      </p:sp>
    </p:spTree>
    <p:extLst>
      <p:ext uri="{BB962C8B-B14F-4D97-AF65-F5344CB8AC3E}">
        <p14:creationId xmlns:p14="http://schemas.microsoft.com/office/powerpoint/2010/main" val="1873994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apiteltrenner (weis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57188-6E47-43E3-AA0D-D2D5089A25C0}"/>
              </a:ext>
            </a:extLst>
          </p:cNvPr>
          <p:cNvSpPr>
            <a:spLocks noGrp="1"/>
          </p:cNvSpPr>
          <p:nvPr>
            <p:ph type="title"/>
          </p:nvPr>
        </p:nvSpPr>
        <p:spPr>
          <a:xfrm>
            <a:off x="550863" y="1556792"/>
            <a:ext cx="11090275" cy="4609057"/>
          </a:xfrm>
        </p:spPr>
        <p:txBody>
          <a:bodyPr anchor="t"/>
          <a:lstStyle>
            <a:lvl1pPr>
              <a:lnSpc>
                <a:spcPct val="90000"/>
              </a:lnSpc>
              <a:tabLst>
                <a:tab pos="719138" algn="l"/>
              </a:tabLst>
              <a:defRPr sz="4400"/>
            </a:lvl1pPr>
          </a:lstStyle>
          <a:p>
            <a:r>
              <a:rPr lang="de-DE"/>
              <a:t>Mastertitelformat bearbeiten</a:t>
            </a:r>
            <a:endParaRPr lang="de-CH" dirty="0"/>
          </a:p>
        </p:txBody>
      </p:sp>
      <p:sp>
        <p:nvSpPr>
          <p:cNvPr id="4" name="Date Placeholder 3">
            <a:extLst>
              <a:ext uri="{FF2B5EF4-FFF2-40B4-BE49-F238E27FC236}">
                <a16:creationId xmlns:a16="http://schemas.microsoft.com/office/drawing/2014/main" id="{661A96D8-0BD4-4C4C-AF61-3B33D8464984}"/>
              </a:ext>
            </a:extLst>
          </p:cNvPr>
          <p:cNvSpPr>
            <a:spLocks noGrp="1"/>
          </p:cNvSpPr>
          <p:nvPr>
            <p:ph type="dt" sz="half" idx="10"/>
          </p:nvPr>
        </p:nvSpPr>
        <p:spPr/>
        <p:txBody>
          <a:bodyPr/>
          <a:lstStyle/>
          <a:p>
            <a:fld id="{51895C78-CED8-4E2D-A77E-844F8CC4593D}" type="datetime1">
              <a:rPr lang="de-CH" smtClean="0"/>
              <a:t>16.10.2018</a:t>
            </a:fld>
            <a:endParaRPr lang="de-CH" dirty="0"/>
          </a:p>
        </p:txBody>
      </p:sp>
      <p:sp>
        <p:nvSpPr>
          <p:cNvPr id="5" name="Footer Placeholder 4">
            <a:extLst>
              <a:ext uri="{FF2B5EF4-FFF2-40B4-BE49-F238E27FC236}">
                <a16:creationId xmlns:a16="http://schemas.microsoft.com/office/drawing/2014/main" id="{71390032-627B-419F-A984-806F4AE6F2DE}"/>
              </a:ext>
            </a:extLst>
          </p:cNvPr>
          <p:cNvSpPr>
            <a:spLocks noGrp="1"/>
          </p:cNvSpPr>
          <p:nvPr>
            <p:ph type="ftr" sz="quarter" idx="11"/>
          </p:nvPr>
        </p:nvSpPr>
        <p:spPr/>
        <p:txBody>
          <a:bodyPr/>
          <a:lstStyle/>
          <a:p>
            <a:r>
              <a:rPr lang="de-CH"/>
              <a:t>Präsentationstitel (Arial Regular, 10 pt/Zab 14 pt)</a:t>
            </a:r>
            <a:endParaRPr lang="de-CH" dirty="0"/>
          </a:p>
        </p:txBody>
      </p:sp>
      <p:sp>
        <p:nvSpPr>
          <p:cNvPr id="6" name="Slide Number Placeholder 5">
            <a:extLst>
              <a:ext uri="{FF2B5EF4-FFF2-40B4-BE49-F238E27FC236}">
                <a16:creationId xmlns:a16="http://schemas.microsoft.com/office/drawing/2014/main" id="{89CC7D19-2849-4174-911F-D6D1028FF934}"/>
              </a:ext>
            </a:extLst>
          </p:cNvPr>
          <p:cNvSpPr>
            <a:spLocks noGrp="1"/>
          </p:cNvSpPr>
          <p:nvPr>
            <p:ph type="sldNum" sz="quarter" idx="12"/>
          </p:nvPr>
        </p:nvSpPr>
        <p:spPr/>
        <p:txBody>
          <a:bodyPr/>
          <a:lstStyle/>
          <a:p>
            <a:fld id="{09EDB04E-74A2-4A0D-967A-E14B7EA8D983}" type="slidenum">
              <a:rPr lang="de-CH" smtClean="0"/>
              <a:pPr/>
              <a:t>‹Nr.›</a:t>
            </a:fld>
            <a:endParaRPr lang="de-CH" dirty="0"/>
          </a:p>
        </p:txBody>
      </p:sp>
    </p:spTree>
    <p:extLst>
      <p:ext uri="{BB962C8B-B14F-4D97-AF65-F5344CB8AC3E}">
        <p14:creationId xmlns:p14="http://schemas.microsoft.com/office/powerpoint/2010/main" val="34835581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Kapiteltrenner (orang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57188-6E47-43E3-AA0D-D2D5089A25C0}"/>
              </a:ext>
            </a:extLst>
          </p:cNvPr>
          <p:cNvSpPr>
            <a:spLocks noGrp="1"/>
          </p:cNvSpPr>
          <p:nvPr>
            <p:ph type="title"/>
          </p:nvPr>
        </p:nvSpPr>
        <p:spPr>
          <a:xfrm>
            <a:off x="550863" y="1556792"/>
            <a:ext cx="11090275" cy="4609057"/>
          </a:xfrm>
        </p:spPr>
        <p:txBody>
          <a:bodyPr anchor="t"/>
          <a:lstStyle>
            <a:lvl1pPr>
              <a:lnSpc>
                <a:spcPct val="90000"/>
              </a:lnSpc>
              <a:tabLst>
                <a:tab pos="719138" algn="l"/>
              </a:tabLst>
              <a:defRPr sz="4400">
                <a:solidFill>
                  <a:schemeClr val="bg1"/>
                </a:solidFill>
              </a:defRPr>
            </a:lvl1pPr>
          </a:lstStyle>
          <a:p>
            <a:r>
              <a:rPr lang="de-DE"/>
              <a:t>Mastertitelformat bearbeiten</a:t>
            </a:r>
            <a:endParaRPr lang="de-CH" dirty="0"/>
          </a:p>
        </p:txBody>
      </p:sp>
      <p:sp>
        <p:nvSpPr>
          <p:cNvPr id="4" name="Date Placeholder 3">
            <a:extLst>
              <a:ext uri="{FF2B5EF4-FFF2-40B4-BE49-F238E27FC236}">
                <a16:creationId xmlns:a16="http://schemas.microsoft.com/office/drawing/2014/main" id="{661A96D8-0BD4-4C4C-AF61-3B33D8464984}"/>
              </a:ext>
            </a:extLst>
          </p:cNvPr>
          <p:cNvSpPr>
            <a:spLocks noGrp="1"/>
          </p:cNvSpPr>
          <p:nvPr>
            <p:ph type="dt" sz="half" idx="10"/>
          </p:nvPr>
        </p:nvSpPr>
        <p:spPr/>
        <p:txBody>
          <a:bodyPr/>
          <a:lstStyle>
            <a:lvl1pPr>
              <a:defRPr>
                <a:solidFill>
                  <a:schemeClr val="bg1"/>
                </a:solidFill>
              </a:defRPr>
            </a:lvl1pPr>
          </a:lstStyle>
          <a:p>
            <a:fld id="{51895C78-CED8-4E2D-A77E-844F8CC4593D}" type="datetime1">
              <a:rPr lang="de-CH" smtClean="0"/>
              <a:pPr/>
              <a:t>16.10.2018</a:t>
            </a:fld>
            <a:endParaRPr lang="de-CH" dirty="0"/>
          </a:p>
        </p:txBody>
      </p:sp>
      <p:sp>
        <p:nvSpPr>
          <p:cNvPr id="5" name="Footer Placeholder 4">
            <a:extLst>
              <a:ext uri="{FF2B5EF4-FFF2-40B4-BE49-F238E27FC236}">
                <a16:creationId xmlns:a16="http://schemas.microsoft.com/office/drawing/2014/main" id="{71390032-627B-419F-A984-806F4AE6F2DE}"/>
              </a:ext>
            </a:extLst>
          </p:cNvPr>
          <p:cNvSpPr>
            <a:spLocks noGrp="1"/>
          </p:cNvSpPr>
          <p:nvPr>
            <p:ph type="ftr" sz="quarter" idx="11"/>
          </p:nvPr>
        </p:nvSpPr>
        <p:spPr/>
        <p:txBody>
          <a:bodyPr/>
          <a:lstStyle>
            <a:lvl1pPr>
              <a:defRPr>
                <a:solidFill>
                  <a:schemeClr val="bg1"/>
                </a:solidFill>
              </a:defRPr>
            </a:lvl1pPr>
          </a:lstStyle>
          <a:p>
            <a:r>
              <a:rPr lang="de-CH"/>
              <a:t>Präsentationstitel (Arial Regular, 10 pt/Zab 14 pt)</a:t>
            </a:r>
            <a:endParaRPr lang="de-CH" dirty="0"/>
          </a:p>
        </p:txBody>
      </p:sp>
      <p:sp>
        <p:nvSpPr>
          <p:cNvPr id="6" name="Slide Number Placeholder 5">
            <a:extLst>
              <a:ext uri="{FF2B5EF4-FFF2-40B4-BE49-F238E27FC236}">
                <a16:creationId xmlns:a16="http://schemas.microsoft.com/office/drawing/2014/main" id="{89CC7D19-2849-4174-911F-D6D1028FF934}"/>
              </a:ext>
            </a:extLst>
          </p:cNvPr>
          <p:cNvSpPr>
            <a:spLocks noGrp="1"/>
          </p:cNvSpPr>
          <p:nvPr>
            <p:ph type="sldNum" sz="quarter" idx="12"/>
          </p:nvPr>
        </p:nvSpPr>
        <p:spPr/>
        <p:txBody>
          <a:bodyPr/>
          <a:lstStyle>
            <a:lvl1pPr>
              <a:defRPr>
                <a:solidFill>
                  <a:schemeClr val="bg1"/>
                </a:solidFill>
              </a:defRPr>
            </a:lvl1pPr>
          </a:lstStyle>
          <a:p>
            <a:fld id="{5F57451D-4E66-4E74-B1E0-6A7594FFE79C}" type="slidenum">
              <a:rPr lang="de-CH" smtClean="0"/>
              <a:pPr/>
              <a:t>‹Nr.›</a:t>
            </a:fld>
            <a:endParaRPr lang="de-CH" dirty="0"/>
          </a:p>
        </p:txBody>
      </p:sp>
      <p:pic>
        <p:nvPicPr>
          <p:cNvPr id="7" name="Picture 6">
            <a:extLst>
              <a:ext uri="{FF2B5EF4-FFF2-40B4-BE49-F238E27FC236}">
                <a16:creationId xmlns:a16="http://schemas.microsoft.com/office/drawing/2014/main" id="{3071CD4C-1409-4566-834B-7F413D4D36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1255" y="6408290"/>
            <a:ext cx="720602" cy="180821"/>
          </a:xfrm>
          <a:prstGeom prst="rect">
            <a:avLst/>
          </a:prstGeom>
        </p:spPr>
      </p:pic>
    </p:spTree>
    <p:extLst>
      <p:ext uri="{BB962C8B-B14F-4D97-AF65-F5344CB8AC3E}">
        <p14:creationId xmlns:p14="http://schemas.microsoft.com/office/powerpoint/2010/main" val="1598672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Kapiteltrenner (blau)">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57188-6E47-43E3-AA0D-D2D5089A25C0}"/>
              </a:ext>
            </a:extLst>
          </p:cNvPr>
          <p:cNvSpPr>
            <a:spLocks noGrp="1"/>
          </p:cNvSpPr>
          <p:nvPr>
            <p:ph type="title"/>
          </p:nvPr>
        </p:nvSpPr>
        <p:spPr>
          <a:xfrm>
            <a:off x="550863" y="1556792"/>
            <a:ext cx="11090275" cy="4609057"/>
          </a:xfrm>
        </p:spPr>
        <p:txBody>
          <a:bodyPr anchor="t"/>
          <a:lstStyle>
            <a:lvl1pPr>
              <a:lnSpc>
                <a:spcPct val="90000"/>
              </a:lnSpc>
              <a:tabLst>
                <a:tab pos="719138" algn="l"/>
              </a:tabLst>
              <a:defRPr sz="4400">
                <a:solidFill>
                  <a:schemeClr val="bg1"/>
                </a:solidFill>
              </a:defRPr>
            </a:lvl1pPr>
          </a:lstStyle>
          <a:p>
            <a:r>
              <a:rPr lang="de-DE"/>
              <a:t>Mastertitelformat bearbeiten</a:t>
            </a:r>
            <a:endParaRPr lang="de-CH" dirty="0"/>
          </a:p>
        </p:txBody>
      </p:sp>
      <p:sp>
        <p:nvSpPr>
          <p:cNvPr id="4" name="Date Placeholder 3">
            <a:extLst>
              <a:ext uri="{FF2B5EF4-FFF2-40B4-BE49-F238E27FC236}">
                <a16:creationId xmlns:a16="http://schemas.microsoft.com/office/drawing/2014/main" id="{661A96D8-0BD4-4C4C-AF61-3B33D8464984}"/>
              </a:ext>
            </a:extLst>
          </p:cNvPr>
          <p:cNvSpPr>
            <a:spLocks noGrp="1"/>
          </p:cNvSpPr>
          <p:nvPr>
            <p:ph type="dt" sz="half" idx="10"/>
          </p:nvPr>
        </p:nvSpPr>
        <p:spPr/>
        <p:txBody>
          <a:bodyPr/>
          <a:lstStyle>
            <a:lvl1pPr>
              <a:defRPr>
                <a:solidFill>
                  <a:schemeClr val="bg1"/>
                </a:solidFill>
              </a:defRPr>
            </a:lvl1pPr>
          </a:lstStyle>
          <a:p>
            <a:fld id="{51895C78-CED8-4E2D-A77E-844F8CC4593D}" type="datetime1">
              <a:rPr lang="de-CH" smtClean="0"/>
              <a:pPr/>
              <a:t>16.10.2018</a:t>
            </a:fld>
            <a:endParaRPr lang="de-CH" dirty="0"/>
          </a:p>
        </p:txBody>
      </p:sp>
      <p:sp>
        <p:nvSpPr>
          <p:cNvPr id="5" name="Footer Placeholder 4">
            <a:extLst>
              <a:ext uri="{FF2B5EF4-FFF2-40B4-BE49-F238E27FC236}">
                <a16:creationId xmlns:a16="http://schemas.microsoft.com/office/drawing/2014/main" id="{71390032-627B-419F-A984-806F4AE6F2DE}"/>
              </a:ext>
            </a:extLst>
          </p:cNvPr>
          <p:cNvSpPr>
            <a:spLocks noGrp="1"/>
          </p:cNvSpPr>
          <p:nvPr>
            <p:ph type="ftr" sz="quarter" idx="11"/>
          </p:nvPr>
        </p:nvSpPr>
        <p:spPr/>
        <p:txBody>
          <a:bodyPr/>
          <a:lstStyle>
            <a:lvl1pPr>
              <a:defRPr>
                <a:solidFill>
                  <a:schemeClr val="bg1"/>
                </a:solidFill>
              </a:defRPr>
            </a:lvl1pPr>
          </a:lstStyle>
          <a:p>
            <a:r>
              <a:rPr lang="de-CH"/>
              <a:t>Präsentationstitel (Arial Regular, 10 pt/Zab 14 pt)</a:t>
            </a:r>
            <a:endParaRPr lang="de-CH" dirty="0"/>
          </a:p>
        </p:txBody>
      </p:sp>
      <p:sp>
        <p:nvSpPr>
          <p:cNvPr id="6" name="Slide Number Placeholder 5">
            <a:extLst>
              <a:ext uri="{FF2B5EF4-FFF2-40B4-BE49-F238E27FC236}">
                <a16:creationId xmlns:a16="http://schemas.microsoft.com/office/drawing/2014/main" id="{89CC7D19-2849-4174-911F-D6D1028FF934}"/>
              </a:ext>
            </a:extLst>
          </p:cNvPr>
          <p:cNvSpPr>
            <a:spLocks noGrp="1"/>
          </p:cNvSpPr>
          <p:nvPr>
            <p:ph type="sldNum" sz="quarter" idx="12"/>
          </p:nvPr>
        </p:nvSpPr>
        <p:spPr/>
        <p:txBody>
          <a:bodyPr/>
          <a:lstStyle>
            <a:lvl1pPr>
              <a:defRPr>
                <a:solidFill>
                  <a:schemeClr val="bg1"/>
                </a:solidFill>
              </a:defRPr>
            </a:lvl1pPr>
          </a:lstStyle>
          <a:p>
            <a:fld id="{139F98D0-71E7-43F5-BAC0-8CEC7D1F1CAC}" type="slidenum">
              <a:rPr lang="de-CH" smtClean="0"/>
              <a:pPr/>
              <a:t>‹Nr.›</a:t>
            </a:fld>
            <a:endParaRPr lang="de-CH" dirty="0"/>
          </a:p>
        </p:txBody>
      </p:sp>
      <p:pic>
        <p:nvPicPr>
          <p:cNvPr id="7" name="Picture 6">
            <a:extLst>
              <a:ext uri="{FF2B5EF4-FFF2-40B4-BE49-F238E27FC236}">
                <a16:creationId xmlns:a16="http://schemas.microsoft.com/office/drawing/2014/main" id="{3071CD4C-1409-4566-834B-7F413D4D36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1255" y="6408290"/>
            <a:ext cx="720602" cy="180821"/>
          </a:xfrm>
          <a:prstGeom prst="rect">
            <a:avLst/>
          </a:prstGeom>
        </p:spPr>
      </p:pic>
    </p:spTree>
    <p:extLst>
      <p:ext uri="{BB962C8B-B14F-4D97-AF65-F5344CB8AC3E}">
        <p14:creationId xmlns:p14="http://schemas.microsoft.com/office/powerpoint/2010/main" val="233767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Zwei Inhalte (20 p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17F60-50C9-498E-870C-52D42C0B20AA}"/>
              </a:ext>
            </a:extLst>
          </p:cNvPr>
          <p:cNvSpPr>
            <a:spLocks noGrp="1"/>
          </p:cNvSpPr>
          <p:nvPr>
            <p:ph type="title"/>
          </p:nvPr>
        </p:nvSpPr>
        <p:spPr/>
        <p:txBody>
          <a:bodyPr/>
          <a:lstStyle/>
          <a:p>
            <a:r>
              <a:rPr lang="de-DE"/>
              <a:t>Mastertitelformat bearbeiten</a:t>
            </a:r>
            <a:endParaRPr lang="de-CH" dirty="0"/>
          </a:p>
        </p:txBody>
      </p:sp>
      <p:sp>
        <p:nvSpPr>
          <p:cNvPr id="3" name="Content Placeholder 2">
            <a:extLst>
              <a:ext uri="{FF2B5EF4-FFF2-40B4-BE49-F238E27FC236}">
                <a16:creationId xmlns:a16="http://schemas.microsoft.com/office/drawing/2014/main" id="{D3387FA7-E97F-4398-A657-A2CFEB322B08}"/>
              </a:ext>
            </a:extLst>
          </p:cNvPr>
          <p:cNvSpPr>
            <a:spLocks noGrp="1"/>
          </p:cNvSpPr>
          <p:nvPr>
            <p:ph sz="half" idx="1"/>
          </p:nvPr>
        </p:nvSpPr>
        <p:spPr>
          <a:xfrm>
            <a:off x="550863" y="1557339"/>
            <a:ext cx="5256000" cy="460851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Content Placeholder 3">
            <a:extLst>
              <a:ext uri="{FF2B5EF4-FFF2-40B4-BE49-F238E27FC236}">
                <a16:creationId xmlns:a16="http://schemas.microsoft.com/office/drawing/2014/main" id="{D1F3E69D-6B59-4C5F-93DB-912F3C349225}"/>
              </a:ext>
            </a:extLst>
          </p:cNvPr>
          <p:cNvSpPr>
            <a:spLocks noGrp="1"/>
          </p:cNvSpPr>
          <p:nvPr>
            <p:ph sz="half" idx="2"/>
          </p:nvPr>
        </p:nvSpPr>
        <p:spPr>
          <a:xfrm>
            <a:off x="6384616" y="1557339"/>
            <a:ext cx="5256000" cy="460851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Date Placeholder 4">
            <a:extLst>
              <a:ext uri="{FF2B5EF4-FFF2-40B4-BE49-F238E27FC236}">
                <a16:creationId xmlns:a16="http://schemas.microsoft.com/office/drawing/2014/main" id="{393FFB40-E772-4127-8929-94FBA3E7159D}"/>
              </a:ext>
            </a:extLst>
          </p:cNvPr>
          <p:cNvSpPr>
            <a:spLocks noGrp="1"/>
          </p:cNvSpPr>
          <p:nvPr>
            <p:ph type="dt" sz="half" idx="10"/>
          </p:nvPr>
        </p:nvSpPr>
        <p:spPr/>
        <p:txBody>
          <a:bodyPr/>
          <a:lstStyle/>
          <a:p>
            <a:fld id="{BD44C1C6-F47A-4C0C-9C14-866C0EC578C3}" type="datetime1">
              <a:rPr lang="de-CH" smtClean="0"/>
              <a:t>16.10.2018</a:t>
            </a:fld>
            <a:endParaRPr lang="de-CH" dirty="0"/>
          </a:p>
        </p:txBody>
      </p:sp>
      <p:sp>
        <p:nvSpPr>
          <p:cNvPr id="6" name="Footer Placeholder 5">
            <a:extLst>
              <a:ext uri="{FF2B5EF4-FFF2-40B4-BE49-F238E27FC236}">
                <a16:creationId xmlns:a16="http://schemas.microsoft.com/office/drawing/2014/main" id="{6C1960EC-B9A7-4148-86F0-3673FA773D4E}"/>
              </a:ext>
            </a:extLst>
          </p:cNvPr>
          <p:cNvSpPr>
            <a:spLocks noGrp="1"/>
          </p:cNvSpPr>
          <p:nvPr>
            <p:ph type="ftr" sz="quarter" idx="11"/>
          </p:nvPr>
        </p:nvSpPr>
        <p:spPr/>
        <p:txBody>
          <a:bodyPr/>
          <a:lstStyle/>
          <a:p>
            <a:r>
              <a:rPr lang="de-CH"/>
              <a:t>Präsentationstitel (Arial Regular, 10 pt/Zab 14 pt)</a:t>
            </a:r>
            <a:endParaRPr lang="de-CH" dirty="0"/>
          </a:p>
        </p:txBody>
      </p:sp>
      <p:sp>
        <p:nvSpPr>
          <p:cNvPr id="7" name="Slide Number Placeholder 6">
            <a:extLst>
              <a:ext uri="{FF2B5EF4-FFF2-40B4-BE49-F238E27FC236}">
                <a16:creationId xmlns:a16="http://schemas.microsoft.com/office/drawing/2014/main" id="{B2A1D717-1871-4717-92C5-C10B1B253D6F}"/>
              </a:ext>
            </a:extLst>
          </p:cNvPr>
          <p:cNvSpPr>
            <a:spLocks noGrp="1"/>
          </p:cNvSpPr>
          <p:nvPr>
            <p:ph type="sldNum" sz="quarter" idx="12"/>
          </p:nvPr>
        </p:nvSpPr>
        <p:spPr/>
        <p:txBody>
          <a:bodyPr/>
          <a:lstStyle/>
          <a:p>
            <a:fld id="{95B65F90-CB8F-4C63-AE2B-73BBDDDDDEFF}" type="slidenum">
              <a:rPr lang="de-CH" smtClean="0"/>
              <a:pPr/>
              <a:t>‹Nr.›</a:t>
            </a:fld>
            <a:endParaRPr lang="de-CH" dirty="0"/>
          </a:p>
        </p:txBody>
      </p:sp>
      <p:sp>
        <p:nvSpPr>
          <p:cNvPr id="9" name="Text Placeholder 8">
            <a:extLst>
              <a:ext uri="{FF2B5EF4-FFF2-40B4-BE49-F238E27FC236}">
                <a16:creationId xmlns:a16="http://schemas.microsoft.com/office/drawing/2014/main" id="{824D1642-8122-407A-9832-996A588D8984}"/>
              </a:ext>
            </a:extLst>
          </p:cNvPr>
          <p:cNvSpPr>
            <a:spLocks noGrp="1"/>
          </p:cNvSpPr>
          <p:nvPr>
            <p:ph type="body" sz="quarter" idx="13" hasCustomPrompt="1"/>
          </p:nvPr>
        </p:nvSpPr>
        <p:spPr>
          <a:xfrm>
            <a:off x="550864" y="5985917"/>
            <a:ext cx="5256000" cy="179387"/>
          </a:xfrm>
        </p:spPr>
        <p:txBody>
          <a:bodyPr/>
          <a:lstStyle>
            <a:lvl1pPr marL="0" indent="0">
              <a:buNone/>
              <a:defRPr sz="1200"/>
            </a:lvl1pPr>
          </a:lstStyle>
          <a:p>
            <a:pPr lvl="0"/>
            <a:r>
              <a:rPr lang="de-CH"/>
              <a:t>Quellenangabe</a:t>
            </a:r>
            <a:endParaRPr lang="de-CH" dirty="0"/>
          </a:p>
        </p:txBody>
      </p:sp>
      <p:sp>
        <p:nvSpPr>
          <p:cNvPr id="10" name="Text Placeholder 8">
            <a:extLst>
              <a:ext uri="{FF2B5EF4-FFF2-40B4-BE49-F238E27FC236}">
                <a16:creationId xmlns:a16="http://schemas.microsoft.com/office/drawing/2014/main" id="{BE9C04B6-EBA7-4B56-9795-C52254F82918}"/>
              </a:ext>
            </a:extLst>
          </p:cNvPr>
          <p:cNvSpPr>
            <a:spLocks noGrp="1"/>
          </p:cNvSpPr>
          <p:nvPr>
            <p:ph type="body" sz="quarter" idx="14" hasCustomPrompt="1"/>
          </p:nvPr>
        </p:nvSpPr>
        <p:spPr>
          <a:xfrm>
            <a:off x="6384615" y="5985917"/>
            <a:ext cx="5256000" cy="179387"/>
          </a:xfrm>
        </p:spPr>
        <p:txBody>
          <a:bodyPr/>
          <a:lstStyle>
            <a:lvl1pPr marL="0" indent="0">
              <a:buNone/>
              <a:defRPr sz="1200"/>
            </a:lvl1pPr>
          </a:lstStyle>
          <a:p>
            <a:pPr lvl="0"/>
            <a:r>
              <a:rPr lang="de-CH"/>
              <a:t>Quellenangabe</a:t>
            </a:r>
            <a:endParaRPr lang="de-CH" dirty="0"/>
          </a:p>
        </p:txBody>
      </p:sp>
    </p:spTree>
    <p:extLst>
      <p:ext uri="{BB962C8B-B14F-4D97-AF65-F5344CB8AC3E}">
        <p14:creationId xmlns:p14="http://schemas.microsoft.com/office/powerpoint/2010/main" val="9496645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Zwei Inhalte (16 p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17F60-50C9-498E-870C-52D42C0B20AA}"/>
              </a:ext>
            </a:extLst>
          </p:cNvPr>
          <p:cNvSpPr>
            <a:spLocks noGrp="1"/>
          </p:cNvSpPr>
          <p:nvPr>
            <p:ph type="title"/>
          </p:nvPr>
        </p:nvSpPr>
        <p:spPr/>
        <p:txBody>
          <a:bodyPr/>
          <a:lstStyle/>
          <a:p>
            <a:r>
              <a:rPr lang="de-DE"/>
              <a:t>Mastertitelformat bearbeiten</a:t>
            </a:r>
            <a:endParaRPr lang="de-CH" dirty="0"/>
          </a:p>
        </p:txBody>
      </p:sp>
      <p:sp>
        <p:nvSpPr>
          <p:cNvPr id="3" name="Content Placeholder 2">
            <a:extLst>
              <a:ext uri="{FF2B5EF4-FFF2-40B4-BE49-F238E27FC236}">
                <a16:creationId xmlns:a16="http://schemas.microsoft.com/office/drawing/2014/main" id="{D3387FA7-E97F-4398-A657-A2CFEB322B08}"/>
              </a:ext>
            </a:extLst>
          </p:cNvPr>
          <p:cNvSpPr>
            <a:spLocks noGrp="1"/>
          </p:cNvSpPr>
          <p:nvPr>
            <p:ph sz="half" idx="1"/>
          </p:nvPr>
        </p:nvSpPr>
        <p:spPr>
          <a:xfrm>
            <a:off x="550863" y="1557339"/>
            <a:ext cx="5256000" cy="4608512"/>
          </a:xfrm>
        </p:spPr>
        <p:txBody>
          <a:bodyPr/>
          <a:lstStyle>
            <a:lvl1pPr>
              <a:lnSpc>
                <a:spcPct val="100000"/>
              </a:lnSpc>
              <a:spcBef>
                <a:spcPts val="0"/>
              </a:spcBef>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Content Placeholder 3">
            <a:extLst>
              <a:ext uri="{FF2B5EF4-FFF2-40B4-BE49-F238E27FC236}">
                <a16:creationId xmlns:a16="http://schemas.microsoft.com/office/drawing/2014/main" id="{D1F3E69D-6B59-4C5F-93DB-912F3C349225}"/>
              </a:ext>
            </a:extLst>
          </p:cNvPr>
          <p:cNvSpPr>
            <a:spLocks noGrp="1"/>
          </p:cNvSpPr>
          <p:nvPr>
            <p:ph sz="half" idx="2"/>
          </p:nvPr>
        </p:nvSpPr>
        <p:spPr>
          <a:xfrm>
            <a:off x="6384616" y="1557339"/>
            <a:ext cx="5256000" cy="4608512"/>
          </a:xfrm>
        </p:spPr>
        <p:txBody>
          <a:bodyPr/>
          <a:lstStyle>
            <a:lvl1pPr>
              <a:spcBef>
                <a:spcPts val="0"/>
              </a:spcBef>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Date Placeholder 4">
            <a:extLst>
              <a:ext uri="{FF2B5EF4-FFF2-40B4-BE49-F238E27FC236}">
                <a16:creationId xmlns:a16="http://schemas.microsoft.com/office/drawing/2014/main" id="{393FFB40-E772-4127-8929-94FBA3E7159D}"/>
              </a:ext>
            </a:extLst>
          </p:cNvPr>
          <p:cNvSpPr>
            <a:spLocks noGrp="1"/>
          </p:cNvSpPr>
          <p:nvPr>
            <p:ph type="dt" sz="half" idx="10"/>
          </p:nvPr>
        </p:nvSpPr>
        <p:spPr/>
        <p:txBody>
          <a:bodyPr/>
          <a:lstStyle/>
          <a:p>
            <a:fld id="{BD44C1C6-F47A-4C0C-9C14-866C0EC578C3}" type="datetime1">
              <a:rPr lang="de-CH" smtClean="0"/>
              <a:t>16.10.2018</a:t>
            </a:fld>
            <a:endParaRPr lang="de-CH" dirty="0"/>
          </a:p>
        </p:txBody>
      </p:sp>
      <p:sp>
        <p:nvSpPr>
          <p:cNvPr id="6" name="Footer Placeholder 5">
            <a:extLst>
              <a:ext uri="{FF2B5EF4-FFF2-40B4-BE49-F238E27FC236}">
                <a16:creationId xmlns:a16="http://schemas.microsoft.com/office/drawing/2014/main" id="{6C1960EC-B9A7-4148-86F0-3673FA773D4E}"/>
              </a:ext>
            </a:extLst>
          </p:cNvPr>
          <p:cNvSpPr>
            <a:spLocks noGrp="1"/>
          </p:cNvSpPr>
          <p:nvPr>
            <p:ph type="ftr" sz="quarter" idx="11"/>
          </p:nvPr>
        </p:nvSpPr>
        <p:spPr/>
        <p:txBody>
          <a:bodyPr/>
          <a:lstStyle/>
          <a:p>
            <a:r>
              <a:rPr lang="de-CH"/>
              <a:t>Präsentationstitel (Arial Regular, 10 pt/Zab 14 pt)</a:t>
            </a:r>
            <a:endParaRPr lang="de-CH" dirty="0"/>
          </a:p>
        </p:txBody>
      </p:sp>
      <p:sp>
        <p:nvSpPr>
          <p:cNvPr id="7" name="Slide Number Placeholder 6">
            <a:extLst>
              <a:ext uri="{FF2B5EF4-FFF2-40B4-BE49-F238E27FC236}">
                <a16:creationId xmlns:a16="http://schemas.microsoft.com/office/drawing/2014/main" id="{B2A1D717-1871-4717-92C5-C10B1B253D6F}"/>
              </a:ext>
            </a:extLst>
          </p:cNvPr>
          <p:cNvSpPr>
            <a:spLocks noGrp="1"/>
          </p:cNvSpPr>
          <p:nvPr>
            <p:ph type="sldNum" sz="quarter" idx="12"/>
          </p:nvPr>
        </p:nvSpPr>
        <p:spPr/>
        <p:txBody>
          <a:bodyPr/>
          <a:lstStyle/>
          <a:p>
            <a:fld id="{9D6272DC-1DD4-4C31-841F-2D9D77224C99}" type="slidenum">
              <a:rPr lang="de-CH" smtClean="0"/>
              <a:pPr/>
              <a:t>‹Nr.›</a:t>
            </a:fld>
            <a:endParaRPr lang="de-CH" dirty="0"/>
          </a:p>
        </p:txBody>
      </p:sp>
      <p:sp>
        <p:nvSpPr>
          <p:cNvPr id="9" name="Text Placeholder 8">
            <a:extLst>
              <a:ext uri="{FF2B5EF4-FFF2-40B4-BE49-F238E27FC236}">
                <a16:creationId xmlns:a16="http://schemas.microsoft.com/office/drawing/2014/main" id="{824D1642-8122-407A-9832-996A588D8984}"/>
              </a:ext>
            </a:extLst>
          </p:cNvPr>
          <p:cNvSpPr>
            <a:spLocks noGrp="1"/>
          </p:cNvSpPr>
          <p:nvPr>
            <p:ph type="body" sz="quarter" idx="13" hasCustomPrompt="1"/>
          </p:nvPr>
        </p:nvSpPr>
        <p:spPr>
          <a:xfrm>
            <a:off x="550864" y="5985917"/>
            <a:ext cx="5256000" cy="179387"/>
          </a:xfrm>
        </p:spPr>
        <p:txBody>
          <a:bodyPr/>
          <a:lstStyle>
            <a:lvl1pPr marL="0" indent="0">
              <a:buNone/>
              <a:defRPr sz="1200"/>
            </a:lvl1pPr>
          </a:lstStyle>
          <a:p>
            <a:pPr lvl="0"/>
            <a:r>
              <a:rPr lang="de-CH"/>
              <a:t>Quellenangabe</a:t>
            </a:r>
            <a:endParaRPr lang="de-CH" dirty="0"/>
          </a:p>
        </p:txBody>
      </p:sp>
      <p:sp>
        <p:nvSpPr>
          <p:cNvPr id="10" name="Text Placeholder 8">
            <a:extLst>
              <a:ext uri="{FF2B5EF4-FFF2-40B4-BE49-F238E27FC236}">
                <a16:creationId xmlns:a16="http://schemas.microsoft.com/office/drawing/2014/main" id="{0B81620F-AD20-4E8C-A925-B83E66494C8D}"/>
              </a:ext>
            </a:extLst>
          </p:cNvPr>
          <p:cNvSpPr>
            <a:spLocks noGrp="1"/>
          </p:cNvSpPr>
          <p:nvPr>
            <p:ph type="body" sz="quarter" idx="14" hasCustomPrompt="1"/>
          </p:nvPr>
        </p:nvSpPr>
        <p:spPr>
          <a:xfrm>
            <a:off x="6384615" y="5985917"/>
            <a:ext cx="5256000" cy="179387"/>
          </a:xfrm>
        </p:spPr>
        <p:txBody>
          <a:bodyPr/>
          <a:lstStyle>
            <a:lvl1pPr marL="0" indent="0">
              <a:buNone/>
              <a:defRPr sz="1200"/>
            </a:lvl1pPr>
          </a:lstStyle>
          <a:p>
            <a:pPr lvl="0"/>
            <a:r>
              <a:rPr lang="de-CH"/>
              <a:t>Quellenangabe</a:t>
            </a:r>
            <a:endParaRPr lang="de-CH" dirty="0"/>
          </a:p>
        </p:txBody>
      </p:sp>
    </p:spTree>
    <p:extLst>
      <p:ext uri="{BB962C8B-B14F-4D97-AF65-F5344CB8AC3E}">
        <p14:creationId xmlns:p14="http://schemas.microsoft.com/office/powerpoint/2010/main" val="41723761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und Bi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17F60-50C9-498E-870C-52D42C0B20AA}"/>
              </a:ext>
            </a:extLst>
          </p:cNvPr>
          <p:cNvSpPr>
            <a:spLocks noGrp="1"/>
          </p:cNvSpPr>
          <p:nvPr>
            <p:ph type="title"/>
          </p:nvPr>
        </p:nvSpPr>
        <p:spPr/>
        <p:txBody>
          <a:bodyPr/>
          <a:lstStyle/>
          <a:p>
            <a:r>
              <a:rPr lang="de-DE"/>
              <a:t>Mastertitelformat bearbeiten</a:t>
            </a:r>
            <a:endParaRPr lang="de-CH" dirty="0"/>
          </a:p>
        </p:txBody>
      </p:sp>
      <p:sp>
        <p:nvSpPr>
          <p:cNvPr id="3" name="Content Placeholder 2">
            <a:extLst>
              <a:ext uri="{FF2B5EF4-FFF2-40B4-BE49-F238E27FC236}">
                <a16:creationId xmlns:a16="http://schemas.microsoft.com/office/drawing/2014/main" id="{D3387FA7-E97F-4398-A657-A2CFEB322B08}"/>
              </a:ext>
            </a:extLst>
          </p:cNvPr>
          <p:cNvSpPr>
            <a:spLocks noGrp="1"/>
          </p:cNvSpPr>
          <p:nvPr>
            <p:ph sz="half" idx="1"/>
          </p:nvPr>
        </p:nvSpPr>
        <p:spPr>
          <a:xfrm>
            <a:off x="550863" y="1557339"/>
            <a:ext cx="5256000" cy="4608512"/>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5" name="Date Placeholder 4">
            <a:extLst>
              <a:ext uri="{FF2B5EF4-FFF2-40B4-BE49-F238E27FC236}">
                <a16:creationId xmlns:a16="http://schemas.microsoft.com/office/drawing/2014/main" id="{393FFB40-E772-4127-8929-94FBA3E7159D}"/>
              </a:ext>
            </a:extLst>
          </p:cNvPr>
          <p:cNvSpPr>
            <a:spLocks noGrp="1"/>
          </p:cNvSpPr>
          <p:nvPr>
            <p:ph type="dt" sz="half" idx="10"/>
          </p:nvPr>
        </p:nvSpPr>
        <p:spPr/>
        <p:txBody>
          <a:bodyPr/>
          <a:lstStyle/>
          <a:p>
            <a:fld id="{BD44C1C6-F47A-4C0C-9C14-866C0EC578C3}" type="datetime1">
              <a:rPr lang="de-CH" smtClean="0"/>
              <a:t>16.10.2018</a:t>
            </a:fld>
            <a:endParaRPr lang="de-CH" dirty="0"/>
          </a:p>
        </p:txBody>
      </p:sp>
      <p:sp>
        <p:nvSpPr>
          <p:cNvPr id="6" name="Footer Placeholder 5">
            <a:extLst>
              <a:ext uri="{FF2B5EF4-FFF2-40B4-BE49-F238E27FC236}">
                <a16:creationId xmlns:a16="http://schemas.microsoft.com/office/drawing/2014/main" id="{6C1960EC-B9A7-4148-86F0-3673FA773D4E}"/>
              </a:ext>
            </a:extLst>
          </p:cNvPr>
          <p:cNvSpPr>
            <a:spLocks noGrp="1"/>
          </p:cNvSpPr>
          <p:nvPr>
            <p:ph type="ftr" sz="quarter" idx="11"/>
          </p:nvPr>
        </p:nvSpPr>
        <p:spPr/>
        <p:txBody>
          <a:bodyPr/>
          <a:lstStyle/>
          <a:p>
            <a:r>
              <a:rPr lang="de-CH" dirty="0"/>
              <a:t>Sichere Instandhaltung betrifft uns alle!</a:t>
            </a:r>
          </a:p>
        </p:txBody>
      </p:sp>
      <p:sp>
        <p:nvSpPr>
          <p:cNvPr id="7" name="Slide Number Placeholder 6">
            <a:extLst>
              <a:ext uri="{FF2B5EF4-FFF2-40B4-BE49-F238E27FC236}">
                <a16:creationId xmlns:a16="http://schemas.microsoft.com/office/drawing/2014/main" id="{B2A1D717-1871-4717-92C5-C10B1B253D6F}"/>
              </a:ext>
            </a:extLst>
          </p:cNvPr>
          <p:cNvSpPr>
            <a:spLocks noGrp="1"/>
          </p:cNvSpPr>
          <p:nvPr>
            <p:ph type="sldNum" sz="quarter" idx="12"/>
          </p:nvPr>
        </p:nvSpPr>
        <p:spPr/>
        <p:txBody>
          <a:bodyPr/>
          <a:lstStyle/>
          <a:p>
            <a:fld id="{519170F2-E97E-4942-9B60-9F2326C4FF62}" type="slidenum">
              <a:rPr lang="de-CH" smtClean="0"/>
              <a:pPr/>
              <a:t>‹Nr.›</a:t>
            </a:fld>
            <a:endParaRPr lang="de-CH" dirty="0"/>
          </a:p>
        </p:txBody>
      </p:sp>
      <p:sp>
        <p:nvSpPr>
          <p:cNvPr id="9" name="Text Placeholder 8">
            <a:extLst>
              <a:ext uri="{FF2B5EF4-FFF2-40B4-BE49-F238E27FC236}">
                <a16:creationId xmlns:a16="http://schemas.microsoft.com/office/drawing/2014/main" id="{824D1642-8122-407A-9832-996A588D8984}"/>
              </a:ext>
            </a:extLst>
          </p:cNvPr>
          <p:cNvSpPr>
            <a:spLocks noGrp="1"/>
          </p:cNvSpPr>
          <p:nvPr>
            <p:ph type="body" sz="quarter" idx="13" hasCustomPrompt="1"/>
          </p:nvPr>
        </p:nvSpPr>
        <p:spPr>
          <a:xfrm>
            <a:off x="6383338" y="5985917"/>
            <a:ext cx="5257800" cy="179387"/>
          </a:xfrm>
        </p:spPr>
        <p:txBody>
          <a:bodyPr/>
          <a:lstStyle>
            <a:lvl1pPr marL="0" indent="0">
              <a:buNone/>
              <a:defRPr sz="1200"/>
            </a:lvl1pPr>
          </a:lstStyle>
          <a:p>
            <a:pPr lvl="0"/>
            <a:r>
              <a:rPr lang="de-CH"/>
              <a:t>Quellenangabe</a:t>
            </a:r>
            <a:endParaRPr lang="de-CH" dirty="0"/>
          </a:p>
        </p:txBody>
      </p:sp>
      <p:sp>
        <p:nvSpPr>
          <p:cNvPr id="12" name="Picture Placeholder 11">
            <a:extLst>
              <a:ext uri="{FF2B5EF4-FFF2-40B4-BE49-F238E27FC236}">
                <a16:creationId xmlns:a16="http://schemas.microsoft.com/office/drawing/2014/main" id="{457D9D73-1B2C-4AAF-9B7A-DD94330A648C}"/>
              </a:ext>
            </a:extLst>
          </p:cNvPr>
          <p:cNvSpPr>
            <a:spLocks noGrp="1"/>
          </p:cNvSpPr>
          <p:nvPr>
            <p:ph type="pic" sz="quarter" idx="14"/>
          </p:nvPr>
        </p:nvSpPr>
        <p:spPr>
          <a:xfrm>
            <a:off x="6383338" y="1628774"/>
            <a:ext cx="5808662" cy="4320505"/>
          </a:xfrm>
          <a:solidFill>
            <a:schemeClr val="accent6">
              <a:lumMod val="20000"/>
              <a:lumOff val="80000"/>
            </a:schemeClr>
          </a:solidFill>
        </p:spPr>
        <p:txBody>
          <a:bodyPr/>
          <a:lstStyle>
            <a:lvl1pPr marL="0" indent="0" algn="ctr">
              <a:buNone/>
              <a:defRPr/>
            </a:lvl1pPr>
          </a:lstStyle>
          <a:p>
            <a:r>
              <a:rPr lang="de-DE"/>
              <a:t>Bild durch Klicken auf Symbol hinzufügen</a:t>
            </a:r>
            <a:endParaRPr lang="en-US"/>
          </a:p>
        </p:txBody>
      </p:sp>
    </p:spTree>
    <p:extLst>
      <p:ext uri="{BB962C8B-B14F-4D97-AF65-F5344CB8AC3E}">
        <p14:creationId xmlns:p14="http://schemas.microsoft.com/office/powerpoint/2010/main" val="21138234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und Bi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17F60-50C9-498E-870C-52D42C0B20AA}"/>
              </a:ext>
            </a:extLst>
          </p:cNvPr>
          <p:cNvSpPr>
            <a:spLocks noGrp="1"/>
          </p:cNvSpPr>
          <p:nvPr>
            <p:ph type="title"/>
          </p:nvPr>
        </p:nvSpPr>
        <p:spPr/>
        <p:txBody>
          <a:bodyPr/>
          <a:lstStyle/>
          <a:p>
            <a:r>
              <a:rPr lang="de-DE"/>
              <a:t>Mastertitelformat bearbeiten</a:t>
            </a:r>
            <a:endParaRPr lang="de-CH" dirty="0"/>
          </a:p>
        </p:txBody>
      </p:sp>
      <p:sp>
        <p:nvSpPr>
          <p:cNvPr id="5" name="Date Placeholder 4">
            <a:extLst>
              <a:ext uri="{FF2B5EF4-FFF2-40B4-BE49-F238E27FC236}">
                <a16:creationId xmlns:a16="http://schemas.microsoft.com/office/drawing/2014/main" id="{393FFB40-E772-4127-8929-94FBA3E7159D}"/>
              </a:ext>
            </a:extLst>
          </p:cNvPr>
          <p:cNvSpPr>
            <a:spLocks noGrp="1"/>
          </p:cNvSpPr>
          <p:nvPr>
            <p:ph type="dt" sz="half" idx="10"/>
          </p:nvPr>
        </p:nvSpPr>
        <p:spPr/>
        <p:txBody>
          <a:bodyPr/>
          <a:lstStyle/>
          <a:p>
            <a:fld id="{BD44C1C6-F47A-4C0C-9C14-866C0EC578C3}" type="datetime1">
              <a:rPr lang="de-CH" smtClean="0"/>
              <a:t>16.10.2018</a:t>
            </a:fld>
            <a:endParaRPr lang="de-CH" dirty="0"/>
          </a:p>
        </p:txBody>
      </p:sp>
      <p:sp>
        <p:nvSpPr>
          <p:cNvPr id="6" name="Footer Placeholder 5">
            <a:extLst>
              <a:ext uri="{FF2B5EF4-FFF2-40B4-BE49-F238E27FC236}">
                <a16:creationId xmlns:a16="http://schemas.microsoft.com/office/drawing/2014/main" id="{6C1960EC-B9A7-4148-86F0-3673FA773D4E}"/>
              </a:ext>
            </a:extLst>
          </p:cNvPr>
          <p:cNvSpPr>
            <a:spLocks noGrp="1"/>
          </p:cNvSpPr>
          <p:nvPr>
            <p:ph type="ftr" sz="quarter" idx="11"/>
          </p:nvPr>
        </p:nvSpPr>
        <p:spPr/>
        <p:txBody>
          <a:bodyPr/>
          <a:lstStyle/>
          <a:p>
            <a:r>
              <a:rPr lang="de-CH"/>
              <a:t>Präsentationstitel (Arial Regular, 10 pt/Zab 14 pt)</a:t>
            </a:r>
            <a:endParaRPr lang="de-CH" dirty="0"/>
          </a:p>
        </p:txBody>
      </p:sp>
      <p:sp>
        <p:nvSpPr>
          <p:cNvPr id="7" name="Slide Number Placeholder 6">
            <a:extLst>
              <a:ext uri="{FF2B5EF4-FFF2-40B4-BE49-F238E27FC236}">
                <a16:creationId xmlns:a16="http://schemas.microsoft.com/office/drawing/2014/main" id="{B2A1D717-1871-4717-92C5-C10B1B253D6F}"/>
              </a:ext>
            </a:extLst>
          </p:cNvPr>
          <p:cNvSpPr>
            <a:spLocks noGrp="1"/>
          </p:cNvSpPr>
          <p:nvPr>
            <p:ph type="sldNum" sz="quarter" idx="12"/>
          </p:nvPr>
        </p:nvSpPr>
        <p:spPr/>
        <p:txBody>
          <a:bodyPr/>
          <a:lstStyle/>
          <a:p>
            <a:fld id="{D1E2AAAB-366F-4F48-8A88-EF975B78BC7E}" type="slidenum">
              <a:rPr lang="de-CH" smtClean="0"/>
              <a:pPr/>
              <a:t>‹Nr.›</a:t>
            </a:fld>
            <a:endParaRPr lang="de-CH" dirty="0"/>
          </a:p>
        </p:txBody>
      </p:sp>
      <p:sp>
        <p:nvSpPr>
          <p:cNvPr id="12" name="Picture Placeholder 11">
            <a:extLst>
              <a:ext uri="{FF2B5EF4-FFF2-40B4-BE49-F238E27FC236}">
                <a16:creationId xmlns:a16="http://schemas.microsoft.com/office/drawing/2014/main" id="{457D9D73-1B2C-4AAF-9B7A-DD94330A648C}"/>
              </a:ext>
            </a:extLst>
          </p:cNvPr>
          <p:cNvSpPr>
            <a:spLocks noGrp="1"/>
          </p:cNvSpPr>
          <p:nvPr>
            <p:ph type="pic" sz="quarter" idx="14"/>
          </p:nvPr>
        </p:nvSpPr>
        <p:spPr>
          <a:xfrm>
            <a:off x="550863" y="1628774"/>
            <a:ext cx="11641137" cy="4537076"/>
          </a:xfrm>
          <a:solidFill>
            <a:schemeClr val="accent6">
              <a:lumMod val="20000"/>
              <a:lumOff val="80000"/>
            </a:schemeClr>
          </a:solidFill>
        </p:spPr>
        <p:txBody>
          <a:bodyPr/>
          <a:lstStyle>
            <a:lvl1pPr marL="0" indent="0" algn="ctr">
              <a:buNone/>
              <a:defRPr/>
            </a:lvl1pPr>
          </a:lstStyle>
          <a:p>
            <a:r>
              <a:rPr lang="de-DE"/>
              <a:t>Bild durch Klicken auf Symbol hinzufügen</a:t>
            </a:r>
            <a:endParaRPr lang="en-US"/>
          </a:p>
        </p:txBody>
      </p:sp>
    </p:spTree>
    <p:extLst>
      <p:ext uri="{BB962C8B-B14F-4D97-AF65-F5344CB8AC3E}">
        <p14:creationId xmlns:p14="http://schemas.microsoft.com/office/powerpoint/2010/main" val="24788529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ld grossflächi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93FFB40-E772-4127-8929-94FBA3E7159D}"/>
              </a:ext>
            </a:extLst>
          </p:cNvPr>
          <p:cNvSpPr>
            <a:spLocks noGrp="1"/>
          </p:cNvSpPr>
          <p:nvPr>
            <p:ph type="dt" sz="half" idx="10"/>
          </p:nvPr>
        </p:nvSpPr>
        <p:spPr/>
        <p:txBody>
          <a:bodyPr/>
          <a:lstStyle/>
          <a:p>
            <a:fld id="{BD44C1C6-F47A-4C0C-9C14-866C0EC578C3}" type="datetime1">
              <a:rPr lang="de-CH" smtClean="0"/>
              <a:t>16.10.2018</a:t>
            </a:fld>
            <a:endParaRPr lang="de-CH" dirty="0"/>
          </a:p>
        </p:txBody>
      </p:sp>
      <p:sp>
        <p:nvSpPr>
          <p:cNvPr id="6" name="Footer Placeholder 5">
            <a:extLst>
              <a:ext uri="{FF2B5EF4-FFF2-40B4-BE49-F238E27FC236}">
                <a16:creationId xmlns:a16="http://schemas.microsoft.com/office/drawing/2014/main" id="{6C1960EC-B9A7-4148-86F0-3673FA773D4E}"/>
              </a:ext>
            </a:extLst>
          </p:cNvPr>
          <p:cNvSpPr>
            <a:spLocks noGrp="1"/>
          </p:cNvSpPr>
          <p:nvPr>
            <p:ph type="ftr" sz="quarter" idx="11"/>
          </p:nvPr>
        </p:nvSpPr>
        <p:spPr/>
        <p:txBody>
          <a:bodyPr/>
          <a:lstStyle/>
          <a:p>
            <a:r>
              <a:rPr lang="de-CH"/>
              <a:t>Präsentationstitel (Arial Regular, 10 pt/Zab 14 pt)</a:t>
            </a:r>
            <a:endParaRPr lang="de-CH" dirty="0"/>
          </a:p>
        </p:txBody>
      </p:sp>
      <p:sp>
        <p:nvSpPr>
          <p:cNvPr id="7" name="Slide Number Placeholder 6">
            <a:extLst>
              <a:ext uri="{FF2B5EF4-FFF2-40B4-BE49-F238E27FC236}">
                <a16:creationId xmlns:a16="http://schemas.microsoft.com/office/drawing/2014/main" id="{B2A1D717-1871-4717-92C5-C10B1B253D6F}"/>
              </a:ext>
            </a:extLst>
          </p:cNvPr>
          <p:cNvSpPr>
            <a:spLocks noGrp="1"/>
          </p:cNvSpPr>
          <p:nvPr>
            <p:ph type="sldNum" sz="quarter" idx="12"/>
          </p:nvPr>
        </p:nvSpPr>
        <p:spPr/>
        <p:txBody>
          <a:bodyPr/>
          <a:lstStyle/>
          <a:p>
            <a:fld id="{B6AE3244-0D8A-4D1A-AD55-BB0F44359387}" type="slidenum">
              <a:rPr lang="de-CH" smtClean="0"/>
              <a:pPr/>
              <a:t>‹Nr.›</a:t>
            </a:fld>
            <a:endParaRPr lang="de-CH" dirty="0"/>
          </a:p>
        </p:txBody>
      </p:sp>
      <p:sp>
        <p:nvSpPr>
          <p:cNvPr id="12" name="Picture Placeholder 11">
            <a:extLst>
              <a:ext uri="{FF2B5EF4-FFF2-40B4-BE49-F238E27FC236}">
                <a16:creationId xmlns:a16="http://schemas.microsoft.com/office/drawing/2014/main" id="{457D9D73-1B2C-4AAF-9B7A-DD94330A648C}"/>
              </a:ext>
            </a:extLst>
          </p:cNvPr>
          <p:cNvSpPr>
            <a:spLocks noGrp="1"/>
          </p:cNvSpPr>
          <p:nvPr>
            <p:ph type="pic" sz="quarter" idx="14"/>
          </p:nvPr>
        </p:nvSpPr>
        <p:spPr>
          <a:xfrm>
            <a:off x="1" y="0"/>
            <a:ext cx="12192000" cy="6165850"/>
          </a:xfrm>
          <a:solidFill>
            <a:schemeClr val="accent6">
              <a:lumMod val="20000"/>
              <a:lumOff val="80000"/>
            </a:schemeClr>
          </a:solidFill>
        </p:spPr>
        <p:txBody>
          <a:bodyPr/>
          <a:lstStyle>
            <a:lvl1pPr marL="0" indent="0" algn="ctr">
              <a:buNone/>
              <a:defRPr/>
            </a:lvl1pPr>
          </a:lstStyle>
          <a:p>
            <a:r>
              <a:rPr lang="de-DE"/>
              <a:t>Bild durch Klicken auf Symbol hinzufügen</a:t>
            </a:r>
            <a:endParaRPr lang="en-US"/>
          </a:p>
        </p:txBody>
      </p:sp>
    </p:spTree>
    <p:extLst>
      <p:ext uri="{BB962C8B-B14F-4D97-AF65-F5344CB8AC3E}">
        <p14:creationId xmlns:p14="http://schemas.microsoft.com/office/powerpoint/2010/main" val="364619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mit Bild (co-Bran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A4C8A-1625-4420-BC20-C587ECC49B13}"/>
              </a:ext>
            </a:extLst>
          </p:cNvPr>
          <p:cNvSpPr>
            <a:spLocks noGrp="1"/>
          </p:cNvSpPr>
          <p:nvPr>
            <p:ph type="ctrTitle"/>
          </p:nvPr>
        </p:nvSpPr>
        <p:spPr>
          <a:xfrm>
            <a:off x="551384" y="4581128"/>
            <a:ext cx="7776864" cy="1152128"/>
          </a:xfrm>
        </p:spPr>
        <p:txBody>
          <a:bodyPr anchor="b"/>
          <a:lstStyle>
            <a:lvl1pPr algn="l">
              <a:lnSpc>
                <a:spcPct val="90000"/>
              </a:lnSpc>
              <a:defRPr sz="3600"/>
            </a:lvl1pPr>
          </a:lstStyle>
          <a:p>
            <a:r>
              <a:rPr lang="de-DE"/>
              <a:t>Mastertitelformat bearbeiten</a:t>
            </a:r>
            <a:endParaRPr lang="de-CH" dirty="0"/>
          </a:p>
        </p:txBody>
      </p:sp>
      <p:sp>
        <p:nvSpPr>
          <p:cNvPr id="3" name="Subtitle 2">
            <a:extLst>
              <a:ext uri="{FF2B5EF4-FFF2-40B4-BE49-F238E27FC236}">
                <a16:creationId xmlns:a16="http://schemas.microsoft.com/office/drawing/2014/main" id="{054364AC-34B8-4813-874E-7F08A9667AC8}"/>
              </a:ext>
            </a:extLst>
          </p:cNvPr>
          <p:cNvSpPr>
            <a:spLocks noGrp="1"/>
          </p:cNvSpPr>
          <p:nvPr>
            <p:ph type="subTitle" idx="1"/>
          </p:nvPr>
        </p:nvSpPr>
        <p:spPr>
          <a:xfrm>
            <a:off x="551384" y="5922628"/>
            <a:ext cx="7776864" cy="659146"/>
          </a:xfrm>
        </p:spPr>
        <p:txBody>
          <a:bodyPr/>
          <a:lstStyle>
            <a:lvl1pPr marL="0" indent="0" algn="l">
              <a:buNone/>
              <a:defRPr sz="1400" b="1">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dirty="0"/>
          </a:p>
        </p:txBody>
      </p:sp>
      <p:sp>
        <p:nvSpPr>
          <p:cNvPr id="7" name="Picture Placeholder 6">
            <a:extLst>
              <a:ext uri="{FF2B5EF4-FFF2-40B4-BE49-F238E27FC236}">
                <a16:creationId xmlns:a16="http://schemas.microsoft.com/office/drawing/2014/main" id="{77BF588B-D687-40C3-9EF3-F45FB15D281D}"/>
              </a:ext>
            </a:extLst>
          </p:cNvPr>
          <p:cNvSpPr>
            <a:spLocks noGrp="1"/>
          </p:cNvSpPr>
          <p:nvPr>
            <p:ph type="pic" sz="quarter" idx="10"/>
          </p:nvPr>
        </p:nvSpPr>
        <p:spPr>
          <a:xfrm>
            <a:off x="0" y="549275"/>
            <a:ext cx="11641138" cy="3887788"/>
          </a:xfrm>
          <a:solidFill>
            <a:schemeClr val="accent6">
              <a:lumMod val="20000"/>
              <a:lumOff val="80000"/>
            </a:schemeClr>
          </a:solidFill>
        </p:spPr>
        <p:txBody>
          <a:bodyPr/>
          <a:lstStyle>
            <a:lvl1pPr marL="0" indent="0" algn="ctr">
              <a:buNone/>
              <a:defRPr/>
            </a:lvl1pPr>
          </a:lstStyle>
          <a:p>
            <a:r>
              <a:rPr lang="de-DE"/>
              <a:t>Bild durch Klicken auf Symbol hinzufügen</a:t>
            </a:r>
            <a:endParaRPr lang="en-US"/>
          </a:p>
        </p:txBody>
      </p:sp>
      <p:pic>
        <p:nvPicPr>
          <p:cNvPr id="8" name="Picture 7">
            <a:extLst>
              <a:ext uri="{FF2B5EF4-FFF2-40B4-BE49-F238E27FC236}">
                <a16:creationId xmlns:a16="http://schemas.microsoft.com/office/drawing/2014/main" id="{4DE87502-C174-4E97-8780-2A00C529A8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12366" y="5959998"/>
            <a:ext cx="1440160" cy="361379"/>
          </a:xfrm>
          <a:prstGeom prst="rect">
            <a:avLst/>
          </a:prstGeom>
        </p:spPr>
      </p:pic>
      <p:sp>
        <p:nvSpPr>
          <p:cNvPr id="10" name="Picture Placeholder 8">
            <a:extLst>
              <a:ext uri="{FF2B5EF4-FFF2-40B4-BE49-F238E27FC236}">
                <a16:creationId xmlns:a16="http://schemas.microsoft.com/office/drawing/2014/main" id="{E8237610-DD2B-43F8-878C-2B011C2CF700}"/>
              </a:ext>
            </a:extLst>
          </p:cNvPr>
          <p:cNvSpPr>
            <a:spLocks noGrp="1"/>
          </p:cNvSpPr>
          <p:nvPr>
            <p:ph type="pic" sz="quarter" idx="12" hasCustomPrompt="1"/>
          </p:nvPr>
        </p:nvSpPr>
        <p:spPr>
          <a:xfrm>
            <a:off x="8543925" y="5156795"/>
            <a:ext cx="1152000" cy="1152525"/>
          </a:xfrm>
          <a:solidFill>
            <a:schemeClr val="accent6">
              <a:lumMod val="20000"/>
              <a:lumOff val="80000"/>
            </a:schemeClr>
          </a:solidFill>
        </p:spPr>
        <p:txBody>
          <a:bodyPr/>
          <a:lstStyle>
            <a:lvl1pPr marL="0" indent="0" algn="ctr">
              <a:buNone/>
              <a:defRPr/>
            </a:lvl1pPr>
          </a:lstStyle>
          <a:p>
            <a:r>
              <a:rPr lang="de-CH"/>
              <a:t>Logo</a:t>
            </a:r>
            <a:endParaRPr lang="de-CH" dirty="0"/>
          </a:p>
        </p:txBody>
      </p:sp>
    </p:spTree>
    <p:extLst>
      <p:ext uri="{BB962C8B-B14F-4D97-AF65-F5344CB8AC3E}">
        <p14:creationId xmlns:p14="http://schemas.microsoft.com/office/powerpoint/2010/main" val="31236319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 und Video">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93FFB40-E772-4127-8929-94FBA3E7159D}"/>
              </a:ext>
            </a:extLst>
          </p:cNvPr>
          <p:cNvSpPr>
            <a:spLocks noGrp="1"/>
          </p:cNvSpPr>
          <p:nvPr>
            <p:ph type="dt" sz="half" idx="10"/>
          </p:nvPr>
        </p:nvSpPr>
        <p:spPr/>
        <p:txBody>
          <a:bodyPr/>
          <a:lstStyle/>
          <a:p>
            <a:fld id="{BD44C1C6-F47A-4C0C-9C14-866C0EC578C3}" type="datetime1">
              <a:rPr lang="de-CH" smtClean="0"/>
              <a:t>16.10.2018</a:t>
            </a:fld>
            <a:endParaRPr lang="de-CH" dirty="0"/>
          </a:p>
        </p:txBody>
      </p:sp>
      <p:sp>
        <p:nvSpPr>
          <p:cNvPr id="6" name="Footer Placeholder 5">
            <a:extLst>
              <a:ext uri="{FF2B5EF4-FFF2-40B4-BE49-F238E27FC236}">
                <a16:creationId xmlns:a16="http://schemas.microsoft.com/office/drawing/2014/main" id="{6C1960EC-B9A7-4148-86F0-3673FA773D4E}"/>
              </a:ext>
            </a:extLst>
          </p:cNvPr>
          <p:cNvSpPr>
            <a:spLocks noGrp="1"/>
          </p:cNvSpPr>
          <p:nvPr>
            <p:ph type="ftr" sz="quarter" idx="11"/>
          </p:nvPr>
        </p:nvSpPr>
        <p:spPr/>
        <p:txBody>
          <a:bodyPr/>
          <a:lstStyle/>
          <a:p>
            <a:r>
              <a:rPr lang="de-CH"/>
              <a:t>Präsentationstitel (Arial Regular, 10 pt/Zab 14 pt)</a:t>
            </a:r>
            <a:endParaRPr lang="de-CH" dirty="0"/>
          </a:p>
        </p:txBody>
      </p:sp>
      <p:sp>
        <p:nvSpPr>
          <p:cNvPr id="7" name="Slide Number Placeholder 6">
            <a:extLst>
              <a:ext uri="{FF2B5EF4-FFF2-40B4-BE49-F238E27FC236}">
                <a16:creationId xmlns:a16="http://schemas.microsoft.com/office/drawing/2014/main" id="{B2A1D717-1871-4717-92C5-C10B1B253D6F}"/>
              </a:ext>
            </a:extLst>
          </p:cNvPr>
          <p:cNvSpPr>
            <a:spLocks noGrp="1"/>
          </p:cNvSpPr>
          <p:nvPr>
            <p:ph type="sldNum" sz="quarter" idx="12"/>
          </p:nvPr>
        </p:nvSpPr>
        <p:spPr/>
        <p:txBody>
          <a:bodyPr/>
          <a:lstStyle/>
          <a:p>
            <a:fld id="{F2DFA0A9-9546-47F1-8E53-927F52F202EF}" type="slidenum">
              <a:rPr lang="de-CH" smtClean="0"/>
              <a:pPr/>
              <a:t>‹Nr.›</a:t>
            </a:fld>
            <a:endParaRPr lang="de-CH" dirty="0"/>
          </a:p>
        </p:txBody>
      </p:sp>
      <p:sp>
        <p:nvSpPr>
          <p:cNvPr id="2" name="Title 1">
            <a:extLst>
              <a:ext uri="{FF2B5EF4-FFF2-40B4-BE49-F238E27FC236}">
                <a16:creationId xmlns:a16="http://schemas.microsoft.com/office/drawing/2014/main" id="{E4B1B9A2-1C30-457A-A137-52D4E0E7B968}"/>
              </a:ext>
            </a:extLst>
          </p:cNvPr>
          <p:cNvSpPr>
            <a:spLocks noGrp="1"/>
          </p:cNvSpPr>
          <p:nvPr>
            <p:ph type="title"/>
          </p:nvPr>
        </p:nvSpPr>
        <p:spPr/>
        <p:txBody>
          <a:bodyPr/>
          <a:lstStyle/>
          <a:p>
            <a:r>
              <a:rPr lang="de-DE"/>
              <a:t>Mastertitelformat bearbeiten</a:t>
            </a:r>
            <a:endParaRPr lang="de-CH" dirty="0"/>
          </a:p>
        </p:txBody>
      </p:sp>
      <p:sp>
        <p:nvSpPr>
          <p:cNvPr id="4" name="Media Placeholder 3">
            <a:extLst>
              <a:ext uri="{FF2B5EF4-FFF2-40B4-BE49-F238E27FC236}">
                <a16:creationId xmlns:a16="http://schemas.microsoft.com/office/drawing/2014/main" id="{44213906-65CE-4A64-B02F-B21D2C6121C3}"/>
              </a:ext>
            </a:extLst>
          </p:cNvPr>
          <p:cNvSpPr>
            <a:spLocks noGrp="1"/>
          </p:cNvSpPr>
          <p:nvPr>
            <p:ph type="media" sz="quarter" idx="13" hasCustomPrompt="1"/>
          </p:nvPr>
        </p:nvSpPr>
        <p:spPr>
          <a:solidFill>
            <a:schemeClr val="accent6">
              <a:lumMod val="20000"/>
              <a:lumOff val="80000"/>
            </a:schemeClr>
          </a:solidFill>
        </p:spPr>
        <p:txBody>
          <a:bodyPr/>
          <a:lstStyle>
            <a:lvl1pPr marL="0" indent="0" algn="ctr">
              <a:buFont typeface="Arial" panose="020B0604020202020204" pitchFamily="34" charset="0"/>
              <a:buNone/>
              <a:defRPr/>
            </a:lvl1pPr>
          </a:lstStyle>
          <a:p>
            <a:r>
              <a:rPr lang="de-CH"/>
              <a:t>Video</a:t>
            </a:r>
            <a:endParaRPr lang="de-CH" dirty="0"/>
          </a:p>
        </p:txBody>
      </p:sp>
    </p:spTree>
    <p:extLst>
      <p:ext uri="{BB962C8B-B14F-4D97-AF65-F5344CB8AC3E}">
        <p14:creationId xmlns:p14="http://schemas.microsoft.com/office/powerpoint/2010/main" val="33989945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Video grossflächig">
    <p:spTree>
      <p:nvGrpSpPr>
        <p:cNvPr id="1" name=""/>
        <p:cNvGrpSpPr/>
        <p:nvPr/>
      </p:nvGrpSpPr>
      <p:grpSpPr>
        <a:xfrm>
          <a:off x="0" y="0"/>
          <a:ext cx="0" cy="0"/>
          <a:chOff x="0" y="0"/>
          <a:chExt cx="0" cy="0"/>
        </a:xfrm>
      </p:grpSpPr>
      <p:sp>
        <p:nvSpPr>
          <p:cNvPr id="4" name="Media Placeholder 3">
            <a:extLst>
              <a:ext uri="{FF2B5EF4-FFF2-40B4-BE49-F238E27FC236}">
                <a16:creationId xmlns:a16="http://schemas.microsoft.com/office/drawing/2014/main" id="{44213906-65CE-4A64-B02F-B21D2C6121C3}"/>
              </a:ext>
            </a:extLst>
          </p:cNvPr>
          <p:cNvSpPr>
            <a:spLocks noGrp="1"/>
          </p:cNvSpPr>
          <p:nvPr>
            <p:ph type="media" sz="quarter" idx="13" hasCustomPrompt="1"/>
          </p:nvPr>
        </p:nvSpPr>
        <p:spPr>
          <a:xfrm>
            <a:off x="0" y="0"/>
            <a:ext cx="12192000" cy="6858000"/>
          </a:xfrm>
          <a:solidFill>
            <a:schemeClr val="accent6">
              <a:lumMod val="20000"/>
              <a:lumOff val="80000"/>
            </a:schemeClr>
          </a:solidFill>
        </p:spPr>
        <p:txBody>
          <a:bodyPr/>
          <a:lstStyle>
            <a:lvl1pPr marL="0" indent="0" algn="ctr">
              <a:buFont typeface="Arial" panose="020B0604020202020204" pitchFamily="34" charset="0"/>
              <a:buNone/>
              <a:defRPr/>
            </a:lvl1pPr>
          </a:lstStyle>
          <a:p>
            <a:r>
              <a:rPr lang="de-CH"/>
              <a:t>Video</a:t>
            </a:r>
            <a:endParaRPr lang="de-CH" dirty="0"/>
          </a:p>
        </p:txBody>
      </p:sp>
    </p:spTree>
    <p:extLst>
      <p:ext uri="{BB962C8B-B14F-4D97-AF65-F5344CB8AC3E}">
        <p14:creationId xmlns:p14="http://schemas.microsoft.com/office/powerpoint/2010/main" val="30569834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artnerfoli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4BA3A-06FB-4B5B-956D-4215D51B1CBE}"/>
              </a:ext>
            </a:extLst>
          </p:cNvPr>
          <p:cNvSpPr>
            <a:spLocks noGrp="1"/>
          </p:cNvSpPr>
          <p:nvPr>
            <p:ph type="title"/>
          </p:nvPr>
        </p:nvSpPr>
        <p:spPr/>
        <p:txBody>
          <a:bodyPr/>
          <a:lstStyle/>
          <a:p>
            <a:r>
              <a:rPr lang="de-DE"/>
              <a:t>Mastertitelformat bearbeiten</a:t>
            </a:r>
            <a:endParaRPr lang="de-CH" dirty="0"/>
          </a:p>
        </p:txBody>
      </p:sp>
      <p:sp>
        <p:nvSpPr>
          <p:cNvPr id="3" name="Date Placeholder 2">
            <a:extLst>
              <a:ext uri="{FF2B5EF4-FFF2-40B4-BE49-F238E27FC236}">
                <a16:creationId xmlns:a16="http://schemas.microsoft.com/office/drawing/2014/main" id="{20EA3B59-C53E-479D-9239-C207E4820AA4}"/>
              </a:ext>
            </a:extLst>
          </p:cNvPr>
          <p:cNvSpPr>
            <a:spLocks noGrp="1"/>
          </p:cNvSpPr>
          <p:nvPr>
            <p:ph type="dt" sz="half" idx="10"/>
          </p:nvPr>
        </p:nvSpPr>
        <p:spPr/>
        <p:txBody>
          <a:bodyPr/>
          <a:lstStyle/>
          <a:p>
            <a:fld id="{1B04C38C-4EB2-413A-BF0F-B7F16C5CDE4E}" type="datetime1">
              <a:rPr lang="de-CH" smtClean="0"/>
              <a:t>16.10.2018</a:t>
            </a:fld>
            <a:endParaRPr lang="de-CH" dirty="0"/>
          </a:p>
        </p:txBody>
      </p:sp>
      <p:sp>
        <p:nvSpPr>
          <p:cNvPr id="4" name="Footer Placeholder 3">
            <a:extLst>
              <a:ext uri="{FF2B5EF4-FFF2-40B4-BE49-F238E27FC236}">
                <a16:creationId xmlns:a16="http://schemas.microsoft.com/office/drawing/2014/main" id="{8F765A02-CA46-4D90-94E1-850EBB9B0FC1}"/>
              </a:ext>
            </a:extLst>
          </p:cNvPr>
          <p:cNvSpPr>
            <a:spLocks noGrp="1"/>
          </p:cNvSpPr>
          <p:nvPr>
            <p:ph type="ftr" sz="quarter" idx="11"/>
          </p:nvPr>
        </p:nvSpPr>
        <p:spPr/>
        <p:txBody>
          <a:bodyPr/>
          <a:lstStyle/>
          <a:p>
            <a:r>
              <a:rPr lang="de-CH"/>
              <a:t>Präsentationstitel (Arial Regular, 10 pt/Zab 14 pt)</a:t>
            </a:r>
            <a:endParaRPr lang="de-CH" dirty="0"/>
          </a:p>
        </p:txBody>
      </p:sp>
      <p:sp>
        <p:nvSpPr>
          <p:cNvPr id="5" name="Slide Number Placeholder 4">
            <a:extLst>
              <a:ext uri="{FF2B5EF4-FFF2-40B4-BE49-F238E27FC236}">
                <a16:creationId xmlns:a16="http://schemas.microsoft.com/office/drawing/2014/main" id="{A4815658-ED1C-4D91-BA4E-2F25EA1C27DC}"/>
              </a:ext>
            </a:extLst>
          </p:cNvPr>
          <p:cNvSpPr>
            <a:spLocks noGrp="1"/>
          </p:cNvSpPr>
          <p:nvPr>
            <p:ph type="sldNum" sz="quarter" idx="12"/>
          </p:nvPr>
        </p:nvSpPr>
        <p:spPr/>
        <p:txBody>
          <a:bodyPr/>
          <a:lstStyle/>
          <a:p>
            <a:fld id="{A87D905E-D175-43FB-911E-14D3B49B171A}" type="slidenum">
              <a:rPr lang="de-CH" smtClean="0"/>
              <a:pPr/>
              <a:t>‹Nr.›</a:t>
            </a:fld>
            <a:endParaRPr lang="de-CH" dirty="0"/>
          </a:p>
        </p:txBody>
      </p:sp>
      <p:sp>
        <p:nvSpPr>
          <p:cNvPr id="7" name="Rectangle 6">
            <a:extLst>
              <a:ext uri="{FF2B5EF4-FFF2-40B4-BE49-F238E27FC236}">
                <a16:creationId xmlns:a16="http://schemas.microsoft.com/office/drawing/2014/main" id="{ADB8D6D7-947A-464D-BC7F-EF23BB984C3E}"/>
              </a:ext>
            </a:extLst>
          </p:cNvPr>
          <p:cNvSpPr/>
          <p:nvPr userDrawn="1"/>
        </p:nvSpPr>
        <p:spPr>
          <a:xfrm>
            <a:off x="551384" y="1557338"/>
            <a:ext cx="11089754" cy="4608512"/>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de-CH" sz="1400" b="1" dirty="0"/>
          </a:p>
        </p:txBody>
      </p:sp>
      <p:pic>
        <p:nvPicPr>
          <p:cNvPr id="9" name="Picture 8">
            <a:extLst>
              <a:ext uri="{FF2B5EF4-FFF2-40B4-BE49-F238E27FC236}">
                <a16:creationId xmlns:a16="http://schemas.microsoft.com/office/drawing/2014/main" id="{228FC0F7-045B-4A77-A5CF-A58CF8F174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71438" y="3375596"/>
            <a:ext cx="4166459" cy="1045489"/>
          </a:xfrm>
          <a:prstGeom prst="rect">
            <a:avLst/>
          </a:prstGeom>
        </p:spPr>
      </p:pic>
      <p:sp>
        <p:nvSpPr>
          <p:cNvPr id="12" name="Picture Placeholder 8">
            <a:extLst>
              <a:ext uri="{FF2B5EF4-FFF2-40B4-BE49-F238E27FC236}">
                <a16:creationId xmlns:a16="http://schemas.microsoft.com/office/drawing/2014/main" id="{D4C1395A-7C97-400A-B51D-F7A7F8B2C91D}"/>
              </a:ext>
            </a:extLst>
          </p:cNvPr>
          <p:cNvSpPr>
            <a:spLocks noGrp="1"/>
          </p:cNvSpPr>
          <p:nvPr>
            <p:ph type="pic" sz="quarter" idx="13" hasCustomPrompt="1"/>
          </p:nvPr>
        </p:nvSpPr>
        <p:spPr>
          <a:xfrm>
            <a:off x="7824192" y="2848092"/>
            <a:ext cx="2088232" cy="2089184"/>
          </a:xfrm>
          <a:noFill/>
        </p:spPr>
        <p:txBody>
          <a:bodyPr/>
          <a:lstStyle>
            <a:lvl1pPr marL="0" indent="0" algn="ctr">
              <a:buNone/>
              <a:defRPr/>
            </a:lvl1pPr>
          </a:lstStyle>
          <a:p>
            <a:r>
              <a:rPr lang="de-CH"/>
              <a:t>Logo</a:t>
            </a:r>
            <a:endParaRPr lang="de-CH" dirty="0"/>
          </a:p>
        </p:txBody>
      </p:sp>
    </p:spTree>
    <p:extLst>
      <p:ext uri="{BB962C8B-B14F-4D97-AF65-F5344CB8AC3E}">
        <p14:creationId xmlns:p14="http://schemas.microsoft.com/office/powerpoint/2010/main" val="40844725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Zitat (weiss)">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799EB2-FFDA-4301-9C8A-5AB7C30BFEB7}"/>
              </a:ext>
            </a:extLst>
          </p:cNvPr>
          <p:cNvSpPr>
            <a:spLocks noGrp="1"/>
          </p:cNvSpPr>
          <p:nvPr>
            <p:ph type="dt" sz="half" idx="10"/>
          </p:nvPr>
        </p:nvSpPr>
        <p:spPr/>
        <p:txBody>
          <a:bodyPr/>
          <a:lstStyle/>
          <a:p>
            <a:fld id="{99132BB1-EC3C-4C63-9A7A-ABF96E50CAAA}" type="datetime1">
              <a:rPr lang="de-CH" smtClean="0"/>
              <a:t>16.10.2018</a:t>
            </a:fld>
            <a:endParaRPr lang="de-CH" dirty="0"/>
          </a:p>
        </p:txBody>
      </p:sp>
      <p:sp>
        <p:nvSpPr>
          <p:cNvPr id="3" name="Footer Placeholder 2">
            <a:extLst>
              <a:ext uri="{FF2B5EF4-FFF2-40B4-BE49-F238E27FC236}">
                <a16:creationId xmlns:a16="http://schemas.microsoft.com/office/drawing/2014/main" id="{69BAE397-E1E2-4191-B95B-3E696B9BB793}"/>
              </a:ext>
            </a:extLst>
          </p:cNvPr>
          <p:cNvSpPr>
            <a:spLocks noGrp="1"/>
          </p:cNvSpPr>
          <p:nvPr>
            <p:ph type="ftr" sz="quarter" idx="11"/>
          </p:nvPr>
        </p:nvSpPr>
        <p:spPr/>
        <p:txBody>
          <a:bodyPr/>
          <a:lstStyle/>
          <a:p>
            <a:r>
              <a:rPr lang="de-CH"/>
              <a:t>Präsentationstitel (Arial Regular, 10 pt/Zab 14 pt)</a:t>
            </a:r>
            <a:endParaRPr lang="de-CH" dirty="0"/>
          </a:p>
        </p:txBody>
      </p:sp>
      <p:sp>
        <p:nvSpPr>
          <p:cNvPr id="4" name="Slide Number Placeholder 3">
            <a:extLst>
              <a:ext uri="{FF2B5EF4-FFF2-40B4-BE49-F238E27FC236}">
                <a16:creationId xmlns:a16="http://schemas.microsoft.com/office/drawing/2014/main" id="{9412B0ED-1EEF-448A-B788-EF6071EDF47F}"/>
              </a:ext>
            </a:extLst>
          </p:cNvPr>
          <p:cNvSpPr>
            <a:spLocks noGrp="1"/>
          </p:cNvSpPr>
          <p:nvPr>
            <p:ph type="sldNum" sz="quarter" idx="12"/>
          </p:nvPr>
        </p:nvSpPr>
        <p:spPr/>
        <p:txBody>
          <a:bodyPr/>
          <a:lstStyle/>
          <a:p>
            <a:fld id="{FF699B72-7FBE-4F8D-8428-1230818AD9F9}" type="slidenum">
              <a:rPr lang="de-CH" smtClean="0"/>
              <a:pPr/>
              <a:t>‹Nr.›</a:t>
            </a:fld>
            <a:endParaRPr lang="de-CH" dirty="0"/>
          </a:p>
        </p:txBody>
      </p:sp>
      <p:sp>
        <p:nvSpPr>
          <p:cNvPr id="7" name="Title 6">
            <a:extLst>
              <a:ext uri="{FF2B5EF4-FFF2-40B4-BE49-F238E27FC236}">
                <a16:creationId xmlns:a16="http://schemas.microsoft.com/office/drawing/2014/main" id="{6DF842CC-EB4E-44AF-8A4A-E48863BFE3CE}"/>
              </a:ext>
            </a:extLst>
          </p:cNvPr>
          <p:cNvSpPr>
            <a:spLocks noGrp="1"/>
          </p:cNvSpPr>
          <p:nvPr>
            <p:ph type="title"/>
          </p:nvPr>
        </p:nvSpPr>
        <p:spPr>
          <a:xfrm>
            <a:off x="551384" y="1493196"/>
            <a:ext cx="11089232" cy="2439860"/>
          </a:xfrm>
        </p:spPr>
        <p:txBody>
          <a:bodyPr anchor="b"/>
          <a:lstStyle>
            <a:lvl1pPr>
              <a:defRPr sz="4400">
                <a:solidFill>
                  <a:schemeClr val="accent3"/>
                </a:solidFill>
              </a:defRPr>
            </a:lvl1pPr>
          </a:lstStyle>
          <a:p>
            <a:r>
              <a:rPr lang="de-DE"/>
              <a:t>Mastertitelformat bearbeiten</a:t>
            </a:r>
            <a:endParaRPr lang="de-CH" dirty="0"/>
          </a:p>
        </p:txBody>
      </p:sp>
      <p:sp>
        <p:nvSpPr>
          <p:cNvPr id="8" name="Subtitle 2">
            <a:extLst>
              <a:ext uri="{FF2B5EF4-FFF2-40B4-BE49-F238E27FC236}">
                <a16:creationId xmlns:a16="http://schemas.microsoft.com/office/drawing/2014/main" id="{A0377E3D-69A2-4EC0-9724-F0825E02D496}"/>
              </a:ext>
            </a:extLst>
          </p:cNvPr>
          <p:cNvSpPr>
            <a:spLocks noGrp="1"/>
          </p:cNvSpPr>
          <p:nvPr>
            <p:ph type="subTitle" idx="1"/>
          </p:nvPr>
        </p:nvSpPr>
        <p:spPr>
          <a:xfrm>
            <a:off x="551384" y="4293096"/>
            <a:ext cx="11089754" cy="288032"/>
          </a:xfrm>
        </p:spPr>
        <p:txBody>
          <a:bodyPr/>
          <a:lstStyle>
            <a:lvl1pPr marL="0" indent="0" algn="l">
              <a:buNone/>
              <a:defRPr sz="1600" b="1">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dirty="0"/>
          </a:p>
        </p:txBody>
      </p:sp>
    </p:spTree>
    <p:extLst>
      <p:ext uri="{BB962C8B-B14F-4D97-AF65-F5344CB8AC3E}">
        <p14:creationId xmlns:p14="http://schemas.microsoft.com/office/powerpoint/2010/main" val="19531289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Zitat (blau)">
    <p:bg>
      <p:bgPr>
        <a:solidFill>
          <a:schemeClr val="accent3"/>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799EB2-FFDA-4301-9C8A-5AB7C30BFEB7}"/>
              </a:ext>
            </a:extLst>
          </p:cNvPr>
          <p:cNvSpPr>
            <a:spLocks noGrp="1"/>
          </p:cNvSpPr>
          <p:nvPr>
            <p:ph type="dt" sz="half" idx="10"/>
          </p:nvPr>
        </p:nvSpPr>
        <p:spPr/>
        <p:txBody>
          <a:bodyPr/>
          <a:lstStyle>
            <a:lvl1pPr>
              <a:defRPr>
                <a:solidFill>
                  <a:schemeClr val="bg1"/>
                </a:solidFill>
              </a:defRPr>
            </a:lvl1pPr>
          </a:lstStyle>
          <a:p>
            <a:fld id="{99132BB1-EC3C-4C63-9A7A-ABF96E50CAAA}" type="datetime1">
              <a:rPr lang="de-CH" smtClean="0"/>
              <a:pPr/>
              <a:t>16.10.2018</a:t>
            </a:fld>
            <a:endParaRPr lang="de-CH" dirty="0"/>
          </a:p>
        </p:txBody>
      </p:sp>
      <p:sp>
        <p:nvSpPr>
          <p:cNvPr id="3" name="Footer Placeholder 2">
            <a:extLst>
              <a:ext uri="{FF2B5EF4-FFF2-40B4-BE49-F238E27FC236}">
                <a16:creationId xmlns:a16="http://schemas.microsoft.com/office/drawing/2014/main" id="{69BAE397-E1E2-4191-B95B-3E696B9BB793}"/>
              </a:ext>
            </a:extLst>
          </p:cNvPr>
          <p:cNvSpPr>
            <a:spLocks noGrp="1"/>
          </p:cNvSpPr>
          <p:nvPr>
            <p:ph type="ftr" sz="quarter" idx="11"/>
          </p:nvPr>
        </p:nvSpPr>
        <p:spPr/>
        <p:txBody>
          <a:bodyPr/>
          <a:lstStyle>
            <a:lvl1pPr>
              <a:defRPr>
                <a:solidFill>
                  <a:schemeClr val="bg1"/>
                </a:solidFill>
              </a:defRPr>
            </a:lvl1pPr>
          </a:lstStyle>
          <a:p>
            <a:r>
              <a:rPr lang="de-CH"/>
              <a:t>Präsentationstitel (Arial Regular, 10 pt/Zab 14 pt)</a:t>
            </a:r>
            <a:endParaRPr lang="de-CH" dirty="0"/>
          </a:p>
        </p:txBody>
      </p:sp>
      <p:sp>
        <p:nvSpPr>
          <p:cNvPr id="4" name="Slide Number Placeholder 3">
            <a:extLst>
              <a:ext uri="{FF2B5EF4-FFF2-40B4-BE49-F238E27FC236}">
                <a16:creationId xmlns:a16="http://schemas.microsoft.com/office/drawing/2014/main" id="{9412B0ED-1EEF-448A-B788-EF6071EDF47F}"/>
              </a:ext>
            </a:extLst>
          </p:cNvPr>
          <p:cNvSpPr>
            <a:spLocks noGrp="1"/>
          </p:cNvSpPr>
          <p:nvPr>
            <p:ph type="sldNum" sz="quarter" idx="12"/>
          </p:nvPr>
        </p:nvSpPr>
        <p:spPr/>
        <p:txBody>
          <a:bodyPr/>
          <a:lstStyle>
            <a:lvl1pPr>
              <a:defRPr>
                <a:solidFill>
                  <a:schemeClr val="bg1"/>
                </a:solidFill>
              </a:defRPr>
            </a:lvl1pPr>
          </a:lstStyle>
          <a:p>
            <a:fld id="{CD1CA1D8-EB92-4908-AF20-BCAA06C7A08A}" type="slidenum">
              <a:rPr lang="de-CH" smtClean="0"/>
              <a:pPr/>
              <a:t>‹Nr.›</a:t>
            </a:fld>
            <a:endParaRPr lang="de-CH" dirty="0"/>
          </a:p>
        </p:txBody>
      </p:sp>
      <p:sp>
        <p:nvSpPr>
          <p:cNvPr id="7" name="Title 6">
            <a:extLst>
              <a:ext uri="{FF2B5EF4-FFF2-40B4-BE49-F238E27FC236}">
                <a16:creationId xmlns:a16="http://schemas.microsoft.com/office/drawing/2014/main" id="{6DF842CC-EB4E-44AF-8A4A-E48863BFE3CE}"/>
              </a:ext>
            </a:extLst>
          </p:cNvPr>
          <p:cNvSpPr>
            <a:spLocks noGrp="1"/>
          </p:cNvSpPr>
          <p:nvPr>
            <p:ph type="title"/>
          </p:nvPr>
        </p:nvSpPr>
        <p:spPr>
          <a:xfrm>
            <a:off x="551384" y="1493196"/>
            <a:ext cx="11089232" cy="2440800"/>
          </a:xfrm>
        </p:spPr>
        <p:txBody>
          <a:bodyPr anchor="b"/>
          <a:lstStyle>
            <a:lvl1pPr>
              <a:defRPr sz="4400">
                <a:solidFill>
                  <a:schemeClr val="bg1"/>
                </a:solidFill>
              </a:defRPr>
            </a:lvl1pPr>
          </a:lstStyle>
          <a:p>
            <a:r>
              <a:rPr lang="de-DE"/>
              <a:t>Mastertitelformat bearbeiten</a:t>
            </a:r>
            <a:endParaRPr lang="de-CH" dirty="0"/>
          </a:p>
        </p:txBody>
      </p:sp>
      <p:sp>
        <p:nvSpPr>
          <p:cNvPr id="8" name="Subtitle 2">
            <a:extLst>
              <a:ext uri="{FF2B5EF4-FFF2-40B4-BE49-F238E27FC236}">
                <a16:creationId xmlns:a16="http://schemas.microsoft.com/office/drawing/2014/main" id="{A0377E3D-69A2-4EC0-9724-F0825E02D496}"/>
              </a:ext>
            </a:extLst>
          </p:cNvPr>
          <p:cNvSpPr>
            <a:spLocks noGrp="1"/>
          </p:cNvSpPr>
          <p:nvPr>
            <p:ph type="subTitle" idx="1"/>
          </p:nvPr>
        </p:nvSpPr>
        <p:spPr>
          <a:xfrm>
            <a:off x="551384" y="4293096"/>
            <a:ext cx="11089754" cy="288032"/>
          </a:xfrm>
        </p:spPr>
        <p:txBody>
          <a:bodyPr/>
          <a:lstStyle>
            <a:lvl1pPr marL="0" indent="0" algn="l">
              <a:buNone/>
              <a:defRPr sz="16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dirty="0"/>
          </a:p>
        </p:txBody>
      </p:sp>
      <p:pic>
        <p:nvPicPr>
          <p:cNvPr id="9" name="Picture 8">
            <a:extLst>
              <a:ext uri="{FF2B5EF4-FFF2-40B4-BE49-F238E27FC236}">
                <a16:creationId xmlns:a16="http://schemas.microsoft.com/office/drawing/2014/main" id="{1A209181-9C63-49AD-B190-1EF3172CAB2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1255" y="6408290"/>
            <a:ext cx="720602" cy="180821"/>
          </a:xfrm>
          <a:prstGeom prst="rect">
            <a:avLst/>
          </a:prstGeom>
        </p:spPr>
      </p:pic>
    </p:spTree>
    <p:extLst>
      <p:ext uri="{BB962C8B-B14F-4D97-AF65-F5344CB8AC3E}">
        <p14:creationId xmlns:p14="http://schemas.microsoft.com/office/powerpoint/2010/main" val="16198809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Zitat (Hintergrundbi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799EB2-FFDA-4301-9C8A-5AB7C30BFEB7}"/>
              </a:ext>
            </a:extLst>
          </p:cNvPr>
          <p:cNvSpPr>
            <a:spLocks noGrp="1"/>
          </p:cNvSpPr>
          <p:nvPr>
            <p:ph type="dt" sz="half" idx="10"/>
          </p:nvPr>
        </p:nvSpPr>
        <p:spPr/>
        <p:txBody>
          <a:bodyPr/>
          <a:lstStyle>
            <a:lvl1pPr>
              <a:defRPr>
                <a:solidFill>
                  <a:schemeClr val="bg1"/>
                </a:solidFill>
              </a:defRPr>
            </a:lvl1pPr>
          </a:lstStyle>
          <a:p>
            <a:fld id="{99132BB1-EC3C-4C63-9A7A-ABF96E50CAAA}" type="datetime1">
              <a:rPr lang="de-CH" smtClean="0"/>
              <a:pPr/>
              <a:t>16.10.2018</a:t>
            </a:fld>
            <a:endParaRPr lang="de-CH" dirty="0"/>
          </a:p>
        </p:txBody>
      </p:sp>
      <p:sp>
        <p:nvSpPr>
          <p:cNvPr id="3" name="Footer Placeholder 2">
            <a:extLst>
              <a:ext uri="{FF2B5EF4-FFF2-40B4-BE49-F238E27FC236}">
                <a16:creationId xmlns:a16="http://schemas.microsoft.com/office/drawing/2014/main" id="{69BAE397-E1E2-4191-B95B-3E696B9BB793}"/>
              </a:ext>
            </a:extLst>
          </p:cNvPr>
          <p:cNvSpPr>
            <a:spLocks noGrp="1"/>
          </p:cNvSpPr>
          <p:nvPr>
            <p:ph type="ftr" sz="quarter" idx="11"/>
          </p:nvPr>
        </p:nvSpPr>
        <p:spPr/>
        <p:txBody>
          <a:bodyPr/>
          <a:lstStyle>
            <a:lvl1pPr>
              <a:defRPr>
                <a:solidFill>
                  <a:schemeClr val="bg1"/>
                </a:solidFill>
              </a:defRPr>
            </a:lvl1pPr>
          </a:lstStyle>
          <a:p>
            <a:r>
              <a:rPr lang="de-CH"/>
              <a:t>Präsentationstitel (Arial Regular, 10 pt/Zab 14 pt)</a:t>
            </a:r>
            <a:endParaRPr lang="de-CH" dirty="0"/>
          </a:p>
        </p:txBody>
      </p:sp>
      <p:sp>
        <p:nvSpPr>
          <p:cNvPr id="4" name="Slide Number Placeholder 3">
            <a:extLst>
              <a:ext uri="{FF2B5EF4-FFF2-40B4-BE49-F238E27FC236}">
                <a16:creationId xmlns:a16="http://schemas.microsoft.com/office/drawing/2014/main" id="{9412B0ED-1EEF-448A-B788-EF6071EDF47F}"/>
              </a:ext>
            </a:extLst>
          </p:cNvPr>
          <p:cNvSpPr>
            <a:spLocks noGrp="1"/>
          </p:cNvSpPr>
          <p:nvPr>
            <p:ph type="sldNum" sz="quarter" idx="12"/>
          </p:nvPr>
        </p:nvSpPr>
        <p:spPr/>
        <p:txBody>
          <a:bodyPr/>
          <a:lstStyle>
            <a:lvl1pPr>
              <a:defRPr>
                <a:solidFill>
                  <a:schemeClr val="bg1"/>
                </a:solidFill>
              </a:defRPr>
            </a:lvl1pPr>
          </a:lstStyle>
          <a:p>
            <a:fld id="{8BFC54A6-73CC-48F7-98D1-B842A8965978}" type="slidenum">
              <a:rPr lang="de-CH" smtClean="0"/>
              <a:pPr/>
              <a:t>‹Nr.›</a:t>
            </a:fld>
            <a:endParaRPr lang="de-CH" dirty="0"/>
          </a:p>
        </p:txBody>
      </p:sp>
      <p:sp>
        <p:nvSpPr>
          <p:cNvPr id="7" name="Title 6">
            <a:extLst>
              <a:ext uri="{FF2B5EF4-FFF2-40B4-BE49-F238E27FC236}">
                <a16:creationId xmlns:a16="http://schemas.microsoft.com/office/drawing/2014/main" id="{6DF842CC-EB4E-44AF-8A4A-E48863BFE3CE}"/>
              </a:ext>
            </a:extLst>
          </p:cNvPr>
          <p:cNvSpPr>
            <a:spLocks noGrp="1"/>
          </p:cNvSpPr>
          <p:nvPr>
            <p:ph type="title"/>
          </p:nvPr>
        </p:nvSpPr>
        <p:spPr>
          <a:xfrm>
            <a:off x="551384" y="1493196"/>
            <a:ext cx="11089232" cy="2440800"/>
          </a:xfrm>
        </p:spPr>
        <p:txBody>
          <a:bodyPr anchor="b"/>
          <a:lstStyle>
            <a:lvl1pPr>
              <a:defRPr sz="4400">
                <a:solidFill>
                  <a:schemeClr val="bg1"/>
                </a:solidFill>
              </a:defRPr>
            </a:lvl1pPr>
          </a:lstStyle>
          <a:p>
            <a:r>
              <a:rPr lang="de-DE"/>
              <a:t>Mastertitelformat bearbeiten</a:t>
            </a:r>
            <a:endParaRPr lang="de-CH" dirty="0"/>
          </a:p>
        </p:txBody>
      </p:sp>
      <p:sp>
        <p:nvSpPr>
          <p:cNvPr id="8" name="Subtitle 2">
            <a:extLst>
              <a:ext uri="{FF2B5EF4-FFF2-40B4-BE49-F238E27FC236}">
                <a16:creationId xmlns:a16="http://schemas.microsoft.com/office/drawing/2014/main" id="{A0377E3D-69A2-4EC0-9724-F0825E02D496}"/>
              </a:ext>
            </a:extLst>
          </p:cNvPr>
          <p:cNvSpPr>
            <a:spLocks noGrp="1"/>
          </p:cNvSpPr>
          <p:nvPr>
            <p:ph type="subTitle" idx="1"/>
          </p:nvPr>
        </p:nvSpPr>
        <p:spPr>
          <a:xfrm>
            <a:off x="551384" y="4293096"/>
            <a:ext cx="11089754" cy="288032"/>
          </a:xfrm>
        </p:spPr>
        <p:txBody>
          <a:bodyPr/>
          <a:lstStyle>
            <a:lvl1pPr marL="0" indent="0" algn="l">
              <a:buNone/>
              <a:defRPr sz="16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dirty="0"/>
          </a:p>
        </p:txBody>
      </p:sp>
    </p:spTree>
    <p:extLst>
      <p:ext uri="{BB962C8B-B14F-4D97-AF65-F5344CB8AC3E}">
        <p14:creationId xmlns:p14="http://schemas.microsoft.com/office/powerpoint/2010/main" val="9252377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4BA3A-06FB-4B5B-956D-4215D51B1CBE}"/>
              </a:ext>
            </a:extLst>
          </p:cNvPr>
          <p:cNvSpPr>
            <a:spLocks noGrp="1"/>
          </p:cNvSpPr>
          <p:nvPr>
            <p:ph type="title"/>
          </p:nvPr>
        </p:nvSpPr>
        <p:spPr/>
        <p:txBody>
          <a:bodyPr/>
          <a:lstStyle/>
          <a:p>
            <a:r>
              <a:rPr lang="de-DE"/>
              <a:t>Mastertitelformat bearbeiten</a:t>
            </a:r>
            <a:endParaRPr lang="de-CH" dirty="0"/>
          </a:p>
        </p:txBody>
      </p:sp>
      <p:sp>
        <p:nvSpPr>
          <p:cNvPr id="3" name="Date Placeholder 2">
            <a:extLst>
              <a:ext uri="{FF2B5EF4-FFF2-40B4-BE49-F238E27FC236}">
                <a16:creationId xmlns:a16="http://schemas.microsoft.com/office/drawing/2014/main" id="{20EA3B59-C53E-479D-9239-C207E4820AA4}"/>
              </a:ext>
            </a:extLst>
          </p:cNvPr>
          <p:cNvSpPr>
            <a:spLocks noGrp="1"/>
          </p:cNvSpPr>
          <p:nvPr>
            <p:ph type="dt" sz="half" idx="10"/>
          </p:nvPr>
        </p:nvSpPr>
        <p:spPr/>
        <p:txBody>
          <a:bodyPr/>
          <a:lstStyle/>
          <a:p>
            <a:fld id="{1B04C38C-4EB2-413A-BF0F-B7F16C5CDE4E}" type="datetime1">
              <a:rPr lang="de-CH" smtClean="0"/>
              <a:t>16.10.2018</a:t>
            </a:fld>
            <a:endParaRPr lang="de-CH" dirty="0"/>
          </a:p>
        </p:txBody>
      </p:sp>
      <p:sp>
        <p:nvSpPr>
          <p:cNvPr id="4" name="Footer Placeholder 3">
            <a:extLst>
              <a:ext uri="{FF2B5EF4-FFF2-40B4-BE49-F238E27FC236}">
                <a16:creationId xmlns:a16="http://schemas.microsoft.com/office/drawing/2014/main" id="{8F765A02-CA46-4D90-94E1-850EBB9B0FC1}"/>
              </a:ext>
            </a:extLst>
          </p:cNvPr>
          <p:cNvSpPr>
            <a:spLocks noGrp="1"/>
          </p:cNvSpPr>
          <p:nvPr>
            <p:ph type="ftr" sz="quarter" idx="11"/>
          </p:nvPr>
        </p:nvSpPr>
        <p:spPr/>
        <p:txBody>
          <a:bodyPr/>
          <a:lstStyle/>
          <a:p>
            <a:r>
              <a:rPr lang="de-CH"/>
              <a:t>Präsentationstitel (Arial Regular, 10 pt/Zab 14 pt)</a:t>
            </a:r>
            <a:endParaRPr lang="de-CH" dirty="0"/>
          </a:p>
        </p:txBody>
      </p:sp>
      <p:sp>
        <p:nvSpPr>
          <p:cNvPr id="5" name="Slide Number Placeholder 4">
            <a:extLst>
              <a:ext uri="{FF2B5EF4-FFF2-40B4-BE49-F238E27FC236}">
                <a16:creationId xmlns:a16="http://schemas.microsoft.com/office/drawing/2014/main" id="{A4815658-ED1C-4D91-BA4E-2F25EA1C27DC}"/>
              </a:ext>
            </a:extLst>
          </p:cNvPr>
          <p:cNvSpPr>
            <a:spLocks noGrp="1"/>
          </p:cNvSpPr>
          <p:nvPr>
            <p:ph type="sldNum" sz="quarter" idx="12"/>
          </p:nvPr>
        </p:nvSpPr>
        <p:spPr/>
        <p:txBody>
          <a:bodyPr/>
          <a:lstStyle/>
          <a:p>
            <a:fld id="{A08E0235-58F6-4F55-AB7C-7287270B1087}" type="slidenum">
              <a:rPr lang="de-CH" smtClean="0"/>
              <a:pPr/>
              <a:t>‹Nr.›</a:t>
            </a:fld>
            <a:endParaRPr lang="de-CH" dirty="0"/>
          </a:p>
        </p:txBody>
      </p:sp>
      <p:sp>
        <p:nvSpPr>
          <p:cNvPr id="6" name="Text Placeholder 8">
            <a:extLst>
              <a:ext uri="{FF2B5EF4-FFF2-40B4-BE49-F238E27FC236}">
                <a16:creationId xmlns:a16="http://schemas.microsoft.com/office/drawing/2014/main" id="{5F202EA8-BF78-45FC-B765-3FB9AED1CB3D}"/>
              </a:ext>
            </a:extLst>
          </p:cNvPr>
          <p:cNvSpPr>
            <a:spLocks noGrp="1"/>
          </p:cNvSpPr>
          <p:nvPr>
            <p:ph type="body" sz="quarter" idx="13" hasCustomPrompt="1"/>
          </p:nvPr>
        </p:nvSpPr>
        <p:spPr>
          <a:xfrm>
            <a:off x="550863" y="5985917"/>
            <a:ext cx="11090275" cy="179387"/>
          </a:xfrm>
        </p:spPr>
        <p:txBody>
          <a:bodyPr/>
          <a:lstStyle>
            <a:lvl1pPr marL="0" indent="0">
              <a:buNone/>
              <a:defRPr sz="1200"/>
            </a:lvl1pPr>
          </a:lstStyle>
          <a:p>
            <a:pPr lvl="0"/>
            <a:r>
              <a:rPr lang="de-CH"/>
              <a:t>Quellenangabe</a:t>
            </a:r>
            <a:endParaRPr lang="de-CH" dirty="0"/>
          </a:p>
        </p:txBody>
      </p:sp>
    </p:spTree>
    <p:extLst>
      <p:ext uri="{BB962C8B-B14F-4D97-AF65-F5344CB8AC3E}">
        <p14:creationId xmlns:p14="http://schemas.microsoft.com/office/powerpoint/2010/main" val="7544424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799EB2-FFDA-4301-9C8A-5AB7C30BFEB7}"/>
              </a:ext>
            </a:extLst>
          </p:cNvPr>
          <p:cNvSpPr>
            <a:spLocks noGrp="1"/>
          </p:cNvSpPr>
          <p:nvPr>
            <p:ph type="dt" sz="half" idx="10"/>
          </p:nvPr>
        </p:nvSpPr>
        <p:spPr/>
        <p:txBody>
          <a:bodyPr/>
          <a:lstStyle/>
          <a:p>
            <a:fld id="{99132BB1-EC3C-4C63-9A7A-ABF96E50CAAA}" type="datetime1">
              <a:rPr lang="de-CH" smtClean="0"/>
              <a:t>16.10.2018</a:t>
            </a:fld>
            <a:endParaRPr lang="de-CH" dirty="0"/>
          </a:p>
        </p:txBody>
      </p:sp>
      <p:sp>
        <p:nvSpPr>
          <p:cNvPr id="3" name="Footer Placeholder 2">
            <a:extLst>
              <a:ext uri="{FF2B5EF4-FFF2-40B4-BE49-F238E27FC236}">
                <a16:creationId xmlns:a16="http://schemas.microsoft.com/office/drawing/2014/main" id="{69BAE397-E1E2-4191-B95B-3E696B9BB793}"/>
              </a:ext>
            </a:extLst>
          </p:cNvPr>
          <p:cNvSpPr>
            <a:spLocks noGrp="1"/>
          </p:cNvSpPr>
          <p:nvPr>
            <p:ph type="ftr" sz="quarter" idx="11"/>
          </p:nvPr>
        </p:nvSpPr>
        <p:spPr/>
        <p:txBody>
          <a:bodyPr/>
          <a:lstStyle/>
          <a:p>
            <a:r>
              <a:rPr lang="de-CH"/>
              <a:t>Präsentationstitel (Arial Regular, 10 pt/Zab 14 pt)</a:t>
            </a:r>
            <a:endParaRPr lang="de-CH" dirty="0"/>
          </a:p>
        </p:txBody>
      </p:sp>
      <p:sp>
        <p:nvSpPr>
          <p:cNvPr id="4" name="Slide Number Placeholder 3">
            <a:extLst>
              <a:ext uri="{FF2B5EF4-FFF2-40B4-BE49-F238E27FC236}">
                <a16:creationId xmlns:a16="http://schemas.microsoft.com/office/drawing/2014/main" id="{9412B0ED-1EEF-448A-B788-EF6071EDF47F}"/>
              </a:ext>
            </a:extLst>
          </p:cNvPr>
          <p:cNvSpPr>
            <a:spLocks noGrp="1"/>
          </p:cNvSpPr>
          <p:nvPr>
            <p:ph type="sldNum" sz="quarter" idx="12"/>
          </p:nvPr>
        </p:nvSpPr>
        <p:spPr/>
        <p:txBody>
          <a:bodyPr/>
          <a:lstStyle/>
          <a:p>
            <a:fld id="{8D0DD059-129C-482D-8740-69B920497CC5}" type="slidenum">
              <a:rPr lang="de-CH" smtClean="0"/>
              <a:pPr/>
              <a:t>‹Nr.›</a:t>
            </a:fld>
            <a:endParaRPr lang="de-CH" dirty="0"/>
          </a:p>
        </p:txBody>
      </p:sp>
    </p:spTree>
    <p:extLst>
      <p:ext uri="{BB962C8B-B14F-4D97-AF65-F5344CB8AC3E}">
        <p14:creationId xmlns:p14="http://schemas.microsoft.com/office/powerpoint/2010/main" val="19166057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chlussfoli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DF842CC-EB4E-44AF-8A4A-E48863BFE3CE}"/>
              </a:ext>
            </a:extLst>
          </p:cNvPr>
          <p:cNvSpPr>
            <a:spLocks noGrp="1"/>
          </p:cNvSpPr>
          <p:nvPr>
            <p:ph type="title"/>
          </p:nvPr>
        </p:nvSpPr>
        <p:spPr>
          <a:xfrm>
            <a:off x="551384" y="1557338"/>
            <a:ext cx="11089232" cy="1655638"/>
          </a:xfrm>
        </p:spPr>
        <p:txBody>
          <a:bodyPr/>
          <a:lstStyle>
            <a:lvl1pPr>
              <a:lnSpc>
                <a:spcPct val="90000"/>
              </a:lnSpc>
              <a:defRPr sz="4400">
                <a:solidFill>
                  <a:schemeClr val="accent1"/>
                </a:solidFill>
              </a:defRPr>
            </a:lvl1pPr>
          </a:lstStyle>
          <a:p>
            <a:r>
              <a:rPr lang="de-DE"/>
              <a:t>Mastertitelformat bearbeiten</a:t>
            </a:r>
            <a:endParaRPr lang="de-CH" dirty="0"/>
          </a:p>
        </p:txBody>
      </p:sp>
      <p:sp>
        <p:nvSpPr>
          <p:cNvPr id="10" name="Text Placeholder 9">
            <a:extLst>
              <a:ext uri="{FF2B5EF4-FFF2-40B4-BE49-F238E27FC236}">
                <a16:creationId xmlns:a16="http://schemas.microsoft.com/office/drawing/2014/main" id="{15F42B90-666C-4D55-9481-F921FC85B2B6}"/>
              </a:ext>
            </a:extLst>
          </p:cNvPr>
          <p:cNvSpPr>
            <a:spLocks noGrp="1"/>
          </p:cNvSpPr>
          <p:nvPr>
            <p:ph type="body" sz="quarter" idx="10"/>
          </p:nvPr>
        </p:nvSpPr>
        <p:spPr>
          <a:xfrm>
            <a:off x="550863" y="3429000"/>
            <a:ext cx="2736850" cy="2736850"/>
          </a:xfrm>
        </p:spPr>
        <p:txBody>
          <a:bodyPr anchor="b"/>
          <a:lstStyle>
            <a:lvl1pPr marL="0" indent="0">
              <a:buNone/>
              <a:defRPr sz="1600"/>
            </a:lvl1pPr>
          </a:lstStyle>
          <a:p>
            <a:pPr lvl="0"/>
            <a:r>
              <a:rPr lang="de-DE"/>
              <a:t>Mastertextformat bearbeiten</a:t>
            </a:r>
          </a:p>
        </p:txBody>
      </p:sp>
      <p:sp>
        <p:nvSpPr>
          <p:cNvPr id="11" name="Text Placeholder 9">
            <a:extLst>
              <a:ext uri="{FF2B5EF4-FFF2-40B4-BE49-F238E27FC236}">
                <a16:creationId xmlns:a16="http://schemas.microsoft.com/office/drawing/2014/main" id="{31A80F8E-896F-476F-9FDB-87611C4AEAC5}"/>
              </a:ext>
            </a:extLst>
          </p:cNvPr>
          <p:cNvSpPr>
            <a:spLocks noGrp="1"/>
          </p:cNvSpPr>
          <p:nvPr>
            <p:ph type="body" sz="quarter" idx="11"/>
          </p:nvPr>
        </p:nvSpPr>
        <p:spPr>
          <a:xfrm>
            <a:off x="3899496" y="3429000"/>
            <a:ext cx="2736850" cy="2736850"/>
          </a:xfrm>
        </p:spPr>
        <p:txBody>
          <a:bodyPr anchor="b"/>
          <a:lstStyle>
            <a:lvl1pPr marL="0" indent="0">
              <a:buNone/>
              <a:defRPr sz="1600"/>
            </a:lvl1pPr>
          </a:lstStyle>
          <a:p>
            <a:pPr lvl="0"/>
            <a:r>
              <a:rPr lang="de-DE"/>
              <a:t>Mastertextformat bearbeiten</a:t>
            </a:r>
          </a:p>
        </p:txBody>
      </p:sp>
      <p:sp>
        <p:nvSpPr>
          <p:cNvPr id="12" name="Text Placeholder 9">
            <a:extLst>
              <a:ext uri="{FF2B5EF4-FFF2-40B4-BE49-F238E27FC236}">
                <a16:creationId xmlns:a16="http://schemas.microsoft.com/office/drawing/2014/main" id="{FB60F4C8-C38F-4032-B18C-C40E13684124}"/>
              </a:ext>
            </a:extLst>
          </p:cNvPr>
          <p:cNvSpPr>
            <a:spLocks noGrp="1"/>
          </p:cNvSpPr>
          <p:nvPr>
            <p:ph type="body" sz="quarter" idx="12"/>
          </p:nvPr>
        </p:nvSpPr>
        <p:spPr>
          <a:xfrm>
            <a:off x="7248128" y="3429000"/>
            <a:ext cx="2736850" cy="2736850"/>
          </a:xfrm>
        </p:spPr>
        <p:txBody>
          <a:bodyPr anchor="b"/>
          <a:lstStyle>
            <a:lvl1pPr marL="0" indent="0">
              <a:buNone/>
              <a:defRPr sz="1600"/>
            </a:lvl1pPr>
          </a:lstStyle>
          <a:p>
            <a:pPr lvl="0"/>
            <a:r>
              <a:rPr lang="de-DE"/>
              <a:t>Mastertextformat bearbeiten</a:t>
            </a:r>
          </a:p>
        </p:txBody>
      </p:sp>
    </p:spTree>
    <p:extLst>
      <p:ext uri="{BB962C8B-B14F-4D97-AF65-F5344CB8AC3E}">
        <p14:creationId xmlns:p14="http://schemas.microsoft.com/office/powerpoint/2010/main" val="4245538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chlussfolie (co-Brandin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DF842CC-EB4E-44AF-8A4A-E48863BFE3CE}"/>
              </a:ext>
            </a:extLst>
          </p:cNvPr>
          <p:cNvSpPr>
            <a:spLocks noGrp="1"/>
          </p:cNvSpPr>
          <p:nvPr>
            <p:ph type="title"/>
          </p:nvPr>
        </p:nvSpPr>
        <p:spPr>
          <a:xfrm>
            <a:off x="551384" y="1557338"/>
            <a:ext cx="11089232" cy="1655638"/>
          </a:xfrm>
        </p:spPr>
        <p:txBody>
          <a:bodyPr/>
          <a:lstStyle>
            <a:lvl1pPr>
              <a:lnSpc>
                <a:spcPct val="90000"/>
              </a:lnSpc>
              <a:defRPr sz="4400">
                <a:solidFill>
                  <a:schemeClr val="accent1"/>
                </a:solidFill>
              </a:defRPr>
            </a:lvl1pPr>
          </a:lstStyle>
          <a:p>
            <a:r>
              <a:rPr lang="de-DE"/>
              <a:t>Mastertitelformat bearbeiten</a:t>
            </a:r>
            <a:endParaRPr lang="de-CH" dirty="0"/>
          </a:p>
        </p:txBody>
      </p:sp>
      <p:sp>
        <p:nvSpPr>
          <p:cNvPr id="10" name="Text Placeholder 9">
            <a:extLst>
              <a:ext uri="{FF2B5EF4-FFF2-40B4-BE49-F238E27FC236}">
                <a16:creationId xmlns:a16="http://schemas.microsoft.com/office/drawing/2014/main" id="{15F42B90-666C-4D55-9481-F921FC85B2B6}"/>
              </a:ext>
            </a:extLst>
          </p:cNvPr>
          <p:cNvSpPr>
            <a:spLocks noGrp="1"/>
          </p:cNvSpPr>
          <p:nvPr>
            <p:ph type="body" sz="quarter" idx="10"/>
          </p:nvPr>
        </p:nvSpPr>
        <p:spPr>
          <a:xfrm>
            <a:off x="550863" y="3429000"/>
            <a:ext cx="2736850" cy="2736850"/>
          </a:xfrm>
        </p:spPr>
        <p:txBody>
          <a:bodyPr anchor="b"/>
          <a:lstStyle>
            <a:lvl1pPr marL="0" indent="0">
              <a:buNone/>
              <a:defRPr sz="1600"/>
            </a:lvl1pPr>
          </a:lstStyle>
          <a:p>
            <a:pPr lvl="0"/>
            <a:r>
              <a:rPr lang="de-DE"/>
              <a:t>Mastertextformat bearbeiten</a:t>
            </a:r>
          </a:p>
        </p:txBody>
      </p:sp>
      <p:sp>
        <p:nvSpPr>
          <p:cNvPr id="11" name="Text Placeholder 9">
            <a:extLst>
              <a:ext uri="{FF2B5EF4-FFF2-40B4-BE49-F238E27FC236}">
                <a16:creationId xmlns:a16="http://schemas.microsoft.com/office/drawing/2014/main" id="{31A80F8E-896F-476F-9FDB-87611C4AEAC5}"/>
              </a:ext>
            </a:extLst>
          </p:cNvPr>
          <p:cNvSpPr>
            <a:spLocks noGrp="1"/>
          </p:cNvSpPr>
          <p:nvPr>
            <p:ph type="body" sz="quarter" idx="11"/>
          </p:nvPr>
        </p:nvSpPr>
        <p:spPr>
          <a:xfrm>
            <a:off x="3899496" y="3429000"/>
            <a:ext cx="2736850" cy="2736850"/>
          </a:xfrm>
        </p:spPr>
        <p:txBody>
          <a:bodyPr anchor="b"/>
          <a:lstStyle>
            <a:lvl1pPr marL="0" indent="0">
              <a:buNone/>
              <a:defRPr sz="1600"/>
            </a:lvl1pPr>
          </a:lstStyle>
          <a:p>
            <a:pPr lvl="0"/>
            <a:r>
              <a:rPr lang="de-DE"/>
              <a:t>Mastertextformat bearbeiten</a:t>
            </a:r>
          </a:p>
        </p:txBody>
      </p:sp>
      <p:sp>
        <p:nvSpPr>
          <p:cNvPr id="6" name="Picture Placeholder 8">
            <a:extLst>
              <a:ext uri="{FF2B5EF4-FFF2-40B4-BE49-F238E27FC236}">
                <a16:creationId xmlns:a16="http://schemas.microsoft.com/office/drawing/2014/main" id="{CB9BFD92-D848-42C2-9A37-32EEF01F8FDE}"/>
              </a:ext>
            </a:extLst>
          </p:cNvPr>
          <p:cNvSpPr>
            <a:spLocks noGrp="1"/>
          </p:cNvSpPr>
          <p:nvPr>
            <p:ph type="pic" sz="quarter" idx="12" hasCustomPrompt="1"/>
          </p:nvPr>
        </p:nvSpPr>
        <p:spPr>
          <a:xfrm>
            <a:off x="8543925" y="5156795"/>
            <a:ext cx="1152000" cy="1152525"/>
          </a:xfrm>
          <a:solidFill>
            <a:schemeClr val="accent6">
              <a:lumMod val="20000"/>
              <a:lumOff val="80000"/>
            </a:schemeClr>
          </a:solidFill>
        </p:spPr>
        <p:txBody>
          <a:bodyPr/>
          <a:lstStyle>
            <a:lvl1pPr marL="0" indent="0" algn="ctr">
              <a:buNone/>
              <a:defRPr/>
            </a:lvl1pPr>
          </a:lstStyle>
          <a:p>
            <a:r>
              <a:rPr lang="de-CH"/>
              <a:t>Logo</a:t>
            </a:r>
            <a:endParaRPr lang="de-CH" dirty="0"/>
          </a:p>
        </p:txBody>
      </p:sp>
      <p:pic>
        <p:nvPicPr>
          <p:cNvPr id="8" name="Picture 7">
            <a:extLst>
              <a:ext uri="{FF2B5EF4-FFF2-40B4-BE49-F238E27FC236}">
                <a16:creationId xmlns:a16="http://schemas.microsoft.com/office/drawing/2014/main" id="{5E2F9851-372F-43BB-95A6-5B4E762857C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12366" y="5959998"/>
            <a:ext cx="1440160" cy="361379"/>
          </a:xfrm>
          <a:prstGeom prst="rect">
            <a:avLst/>
          </a:prstGeom>
        </p:spPr>
      </p:pic>
    </p:spTree>
    <p:extLst>
      <p:ext uri="{BB962C8B-B14F-4D97-AF65-F5344CB8AC3E}">
        <p14:creationId xmlns:p14="http://schemas.microsoft.com/office/powerpoint/2010/main" val="2729423664"/>
      </p:ext>
    </p:extLst>
  </p:cSld>
  <p:clrMapOvr>
    <a:masterClrMapping/>
  </p:clrMapOvr>
  <p:extLst mod="1">
    <p:ext uri="{DCECCB84-F9BA-43D5-87BE-67443E8EF086}">
      <p15:sldGuideLst xmlns:p15="http://schemas.microsoft.com/office/powerpoint/2012/main">
        <p15:guide id="1" orient="horz" pos="397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el ohne Bi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A4C8A-1625-4420-BC20-C587ECC49B13}"/>
              </a:ext>
            </a:extLst>
          </p:cNvPr>
          <p:cNvSpPr>
            <a:spLocks noGrp="1"/>
          </p:cNvSpPr>
          <p:nvPr>
            <p:ph type="ctrTitle"/>
          </p:nvPr>
        </p:nvSpPr>
        <p:spPr>
          <a:xfrm>
            <a:off x="551384" y="1122363"/>
            <a:ext cx="11089754" cy="2234629"/>
          </a:xfrm>
        </p:spPr>
        <p:txBody>
          <a:bodyPr anchor="b"/>
          <a:lstStyle>
            <a:lvl1pPr algn="l">
              <a:lnSpc>
                <a:spcPct val="90000"/>
              </a:lnSpc>
              <a:defRPr sz="4400"/>
            </a:lvl1pPr>
          </a:lstStyle>
          <a:p>
            <a:r>
              <a:rPr lang="de-DE"/>
              <a:t>Mastertitelformat bearbeiten</a:t>
            </a:r>
            <a:endParaRPr lang="de-CH" dirty="0"/>
          </a:p>
        </p:txBody>
      </p:sp>
      <p:sp>
        <p:nvSpPr>
          <p:cNvPr id="3" name="Subtitle 2">
            <a:extLst>
              <a:ext uri="{FF2B5EF4-FFF2-40B4-BE49-F238E27FC236}">
                <a16:creationId xmlns:a16="http://schemas.microsoft.com/office/drawing/2014/main" id="{054364AC-34B8-4813-874E-7F08A9667AC8}"/>
              </a:ext>
            </a:extLst>
          </p:cNvPr>
          <p:cNvSpPr>
            <a:spLocks noGrp="1"/>
          </p:cNvSpPr>
          <p:nvPr>
            <p:ph type="subTitle" idx="1"/>
          </p:nvPr>
        </p:nvSpPr>
        <p:spPr>
          <a:xfrm>
            <a:off x="551384" y="3645024"/>
            <a:ext cx="11089754" cy="1612776"/>
          </a:xfrm>
        </p:spPr>
        <p:txBody>
          <a:bodyPr/>
          <a:lstStyle>
            <a:lvl1pPr marL="0" indent="0" algn="l">
              <a:buNone/>
              <a:defRPr sz="2400" b="1">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dirty="0"/>
          </a:p>
        </p:txBody>
      </p:sp>
      <p:pic>
        <p:nvPicPr>
          <p:cNvPr id="4" name="Picture 3">
            <a:extLst>
              <a:ext uri="{FF2B5EF4-FFF2-40B4-BE49-F238E27FC236}">
                <a16:creationId xmlns:a16="http://schemas.microsoft.com/office/drawing/2014/main" id="{8F2AEDEC-1C37-4F2A-B5CF-0455CCF52E5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12366" y="5959998"/>
            <a:ext cx="1440160" cy="361379"/>
          </a:xfrm>
          <a:prstGeom prst="rect">
            <a:avLst/>
          </a:prstGeom>
        </p:spPr>
      </p:pic>
    </p:spTree>
    <p:extLst>
      <p:ext uri="{BB962C8B-B14F-4D97-AF65-F5344CB8AC3E}">
        <p14:creationId xmlns:p14="http://schemas.microsoft.com/office/powerpoint/2010/main" val="2088502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 ohne Bild (co-Bran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A4C8A-1625-4420-BC20-C587ECC49B13}"/>
              </a:ext>
            </a:extLst>
          </p:cNvPr>
          <p:cNvSpPr>
            <a:spLocks noGrp="1"/>
          </p:cNvSpPr>
          <p:nvPr>
            <p:ph type="ctrTitle"/>
          </p:nvPr>
        </p:nvSpPr>
        <p:spPr>
          <a:xfrm>
            <a:off x="551384" y="1122363"/>
            <a:ext cx="11089754" cy="2234629"/>
          </a:xfrm>
        </p:spPr>
        <p:txBody>
          <a:bodyPr anchor="b"/>
          <a:lstStyle>
            <a:lvl1pPr algn="l">
              <a:lnSpc>
                <a:spcPct val="90000"/>
              </a:lnSpc>
              <a:defRPr sz="4400"/>
            </a:lvl1pPr>
          </a:lstStyle>
          <a:p>
            <a:r>
              <a:rPr lang="de-DE"/>
              <a:t>Mastertitelformat bearbeiten</a:t>
            </a:r>
            <a:endParaRPr lang="de-CH" dirty="0"/>
          </a:p>
        </p:txBody>
      </p:sp>
      <p:sp>
        <p:nvSpPr>
          <p:cNvPr id="3" name="Subtitle 2">
            <a:extLst>
              <a:ext uri="{FF2B5EF4-FFF2-40B4-BE49-F238E27FC236}">
                <a16:creationId xmlns:a16="http://schemas.microsoft.com/office/drawing/2014/main" id="{054364AC-34B8-4813-874E-7F08A9667AC8}"/>
              </a:ext>
            </a:extLst>
          </p:cNvPr>
          <p:cNvSpPr>
            <a:spLocks noGrp="1"/>
          </p:cNvSpPr>
          <p:nvPr>
            <p:ph type="subTitle" idx="1"/>
          </p:nvPr>
        </p:nvSpPr>
        <p:spPr>
          <a:xfrm>
            <a:off x="551384" y="3645024"/>
            <a:ext cx="11089754" cy="1612776"/>
          </a:xfrm>
        </p:spPr>
        <p:txBody>
          <a:bodyPr/>
          <a:lstStyle>
            <a:lvl1pPr marL="0" indent="0" algn="l">
              <a:buNone/>
              <a:defRPr sz="2400" b="1">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dirty="0"/>
          </a:p>
        </p:txBody>
      </p:sp>
      <p:pic>
        <p:nvPicPr>
          <p:cNvPr id="4" name="Picture 3">
            <a:extLst>
              <a:ext uri="{FF2B5EF4-FFF2-40B4-BE49-F238E27FC236}">
                <a16:creationId xmlns:a16="http://schemas.microsoft.com/office/drawing/2014/main" id="{8F2AEDEC-1C37-4F2A-B5CF-0455CCF52E5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12366" y="5959998"/>
            <a:ext cx="1440160" cy="361379"/>
          </a:xfrm>
          <a:prstGeom prst="rect">
            <a:avLst/>
          </a:prstGeom>
        </p:spPr>
      </p:pic>
      <p:sp>
        <p:nvSpPr>
          <p:cNvPr id="8" name="Picture Placeholder 8">
            <a:extLst>
              <a:ext uri="{FF2B5EF4-FFF2-40B4-BE49-F238E27FC236}">
                <a16:creationId xmlns:a16="http://schemas.microsoft.com/office/drawing/2014/main" id="{C8C6438A-657A-434C-BF4C-CF90B9BD243B}"/>
              </a:ext>
            </a:extLst>
          </p:cNvPr>
          <p:cNvSpPr>
            <a:spLocks noGrp="1"/>
          </p:cNvSpPr>
          <p:nvPr>
            <p:ph type="pic" sz="quarter" idx="12" hasCustomPrompt="1"/>
          </p:nvPr>
        </p:nvSpPr>
        <p:spPr>
          <a:xfrm>
            <a:off x="8543925" y="5156795"/>
            <a:ext cx="1152000" cy="1152525"/>
          </a:xfrm>
          <a:solidFill>
            <a:schemeClr val="accent6">
              <a:lumMod val="20000"/>
              <a:lumOff val="80000"/>
            </a:schemeClr>
          </a:solidFill>
        </p:spPr>
        <p:txBody>
          <a:bodyPr/>
          <a:lstStyle>
            <a:lvl1pPr marL="0" indent="0" algn="ctr">
              <a:buNone/>
              <a:defRPr/>
            </a:lvl1pPr>
          </a:lstStyle>
          <a:p>
            <a:r>
              <a:rPr lang="de-CH"/>
              <a:t>Logo</a:t>
            </a:r>
            <a:endParaRPr lang="de-CH" dirty="0"/>
          </a:p>
        </p:txBody>
      </p:sp>
    </p:spTree>
    <p:extLst>
      <p:ext uri="{BB962C8B-B14F-4D97-AF65-F5344CB8AC3E}">
        <p14:creationId xmlns:p14="http://schemas.microsoft.com/office/powerpoint/2010/main" val="2406659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30912-C259-45CB-9810-1C7B1566778B}"/>
              </a:ext>
            </a:extLst>
          </p:cNvPr>
          <p:cNvSpPr>
            <a:spLocks noGrp="1"/>
          </p:cNvSpPr>
          <p:nvPr>
            <p:ph type="title"/>
          </p:nvPr>
        </p:nvSpPr>
        <p:spPr/>
        <p:txBody>
          <a:bodyPr/>
          <a:lstStyle/>
          <a:p>
            <a:r>
              <a:rPr lang="de-DE"/>
              <a:t>Mastertitelformat bearbeiten</a:t>
            </a:r>
            <a:endParaRPr lang="de-CH" dirty="0"/>
          </a:p>
        </p:txBody>
      </p:sp>
      <p:sp>
        <p:nvSpPr>
          <p:cNvPr id="3" name="Content Placeholder 2">
            <a:extLst>
              <a:ext uri="{FF2B5EF4-FFF2-40B4-BE49-F238E27FC236}">
                <a16:creationId xmlns:a16="http://schemas.microsoft.com/office/drawing/2014/main" id="{DA1E5D5C-B89A-426D-A4A2-C0C3FB6E903F}"/>
              </a:ext>
            </a:extLst>
          </p:cNvPr>
          <p:cNvSpPr>
            <a:spLocks noGrp="1"/>
          </p:cNvSpPr>
          <p:nvPr>
            <p:ph idx="1"/>
          </p:nvPr>
        </p:nvSpPr>
        <p:spPr/>
        <p:txBody>
          <a:bodyPr/>
          <a:lstStyle>
            <a:lvl1pPr marL="358775" indent="-358775">
              <a:lnSpc>
                <a:spcPct val="100000"/>
              </a:lnSpc>
              <a:spcBef>
                <a:spcPts val="1600"/>
              </a:spcBef>
              <a:buFont typeface="+mj-lt"/>
              <a:buAutoNum type="arabicPeriod"/>
              <a:defRPr b="1"/>
            </a:lvl1pPr>
            <a:lvl2pPr marL="628650" indent="-261938">
              <a:defRPr/>
            </a:lvl2pPr>
            <a:lvl3pPr marL="1077913" indent="-269875">
              <a:defRPr/>
            </a:lvl3pPr>
            <a:lvl4pPr marL="1436688" indent="-228600">
              <a:defRPr/>
            </a:lvl4pPr>
            <a:lvl5pPr marL="1881188" indent="-22860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Date Placeholder 3">
            <a:extLst>
              <a:ext uri="{FF2B5EF4-FFF2-40B4-BE49-F238E27FC236}">
                <a16:creationId xmlns:a16="http://schemas.microsoft.com/office/drawing/2014/main" id="{9EA298D5-D76F-4118-AC77-0FA5F222D8F4}"/>
              </a:ext>
            </a:extLst>
          </p:cNvPr>
          <p:cNvSpPr>
            <a:spLocks noGrp="1"/>
          </p:cNvSpPr>
          <p:nvPr>
            <p:ph type="dt" sz="half" idx="10"/>
          </p:nvPr>
        </p:nvSpPr>
        <p:spPr/>
        <p:txBody>
          <a:bodyPr/>
          <a:lstStyle/>
          <a:p>
            <a:fld id="{89500850-F1BF-4783-BAD3-3D381EA24A86}" type="datetime1">
              <a:rPr lang="de-CH" smtClean="0"/>
              <a:t>16.10.2018</a:t>
            </a:fld>
            <a:endParaRPr lang="de-CH" dirty="0"/>
          </a:p>
        </p:txBody>
      </p:sp>
      <p:sp>
        <p:nvSpPr>
          <p:cNvPr id="5" name="Footer Placeholder 4">
            <a:extLst>
              <a:ext uri="{FF2B5EF4-FFF2-40B4-BE49-F238E27FC236}">
                <a16:creationId xmlns:a16="http://schemas.microsoft.com/office/drawing/2014/main" id="{7DCE6B79-C6A5-40DB-82BA-B6B2FD7C6DDE}"/>
              </a:ext>
            </a:extLst>
          </p:cNvPr>
          <p:cNvSpPr>
            <a:spLocks noGrp="1"/>
          </p:cNvSpPr>
          <p:nvPr>
            <p:ph type="ftr" sz="quarter" idx="11"/>
          </p:nvPr>
        </p:nvSpPr>
        <p:spPr/>
        <p:txBody>
          <a:bodyPr/>
          <a:lstStyle/>
          <a:p>
            <a:r>
              <a:rPr lang="de-CH"/>
              <a:t>Präsentationstitel (Arial Regular, 10 pt/Zab 14 pt)</a:t>
            </a:r>
            <a:endParaRPr lang="de-CH" dirty="0"/>
          </a:p>
        </p:txBody>
      </p:sp>
      <p:sp>
        <p:nvSpPr>
          <p:cNvPr id="6" name="Slide Number Placeholder 5">
            <a:extLst>
              <a:ext uri="{FF2B5EF4-FFF2-40B4-BE49-F238E27FC236}">
                <a16:creationId xmlns:a16="http://schemas.microsoft.com/office/drawing/2014/main" id="{73B3E3E9-A6E6-4BB4-BAE7-2D028BD02B24}"/>
              </a:ext>
            </a:extLst>
          </p:cNvPr>
          <p:cNvSpPr>
            <a:spLocks noGrp="1"/>
          </p:cNvSpPr>
          <p:nvPr>
            <p:ph type="sldNum" sz="quarter" idx="12"/>
          </p:nvPr>
        </p:nvSpPr>
        <p:spPr/>
        <p:txBody>
          <a:bodyPr/>
          <a:lstStyle/>
          <a:p>
            <a:fld id="{2FE21D3F-E201-4FDC-91C5-D658BB790A7C}" type="slidenum">
              <a:rPr lang="de-CH" smtClean="0"/>
              <a:pPr/>
              <a:t>‹Nr.›</a:t>
            </a:fld>
            <a:endParaRPr lang="de-CH" dirty="0"/>
          </a:p>
        </p:txBody>
      </p:sp>
    </p:spTree>
    <p:extLst>
      <p:ext uri="{BB962C8B-B14F-4D97-AF65-F5344CB8AC3E}">
        <p14:creationId xmlns:p14="http://schemas.microsoft.com/office/powerpoint/2010/main" val="511923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Inhalt (16 p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30912-C259-45CB-9810-1C7B1566778B}"/>
              </a:ext>
            </a:extLst>
          </p:cNvPr>
          <p:cNvSpPr>
            <a:spLocks noGrp="1"/>
          </p:cNvSpPr>
          <p:nvPr>
            <p:ph type="title"/>
          </p:nvPr>
        </p:nvSpPr>
        <p:spPr/>
        <p:txBody>
          <a:bodyPr/>
          <a:lstStyle/>
          <a:p>
            <a:r>
              <a:rPr lang="de-DE"/>
              <a:t>Mastertitelformat bearbeiten</a:t>
            </a:r>
            <a:endParaRPr lang="de-CH" dirty="0"/>
          </a:p>
        </p:txBody>
      </p:sp>
      <p:sp>
        <p:nvSpPr>
          <p:cNvPr id="3" name="Content Placeholder 2">
            <a:extLst>
              <a:ext uri="{FF2B5EF4-FFF2-40B4-BE49-F238E27FC236}">
                <a16:creationId xmlns:a16="http://schemas.microsoft.com/office/drawing/2014/main" id="{DA1E5D5C-B89A-426D-A4A2-C0C3FB6E903F}"/>
              </a:ext>
            </a:extLst>
          </p:cNvPr>
          <p:cNvSpPr>
            <a:spLocks noGrp="1"/>
          </p:cNvSpPr>
          <p:nvPr>
            <p:ph idx="1"/>
          </p:nvPr>
        </p:nvSpPr>
        <p:spPr/>
        <p:txBody>
          <a:bodyPr/>
          <a:lstStyle>
            <a:lvl1pPr>
              <a:lnSpc>
                <a:spcPct val="100000"/>
              </a:lnSpc>
              <a:spcBef>
                <a:spcPts val="0"/>
              </a:spcBef>
              <a:defRPr sz="1600"/>
            </a:lvl1pPr>
            <a:lvl2pPr>
              <a:defRPr sz="1600"/>
            </a:lvl2pPr>
            <a:lvl3pPr>
              <a:defRPr sz="1600"/>
            </a:lvl3pPr>
            <a:lvl4pPr marL="987425" indent="-268288">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Date Placeholder 3">
            <a:extLst>
              <a:ext uri="{FF2B5EF4-FFF2-40B4-BE49-F238E27FC236}">
                <a16:creationId xmlns:a16="http://schemas.microsoft.com/office/drawing/2014/main" id="{9EA298D5-D76F-4118-AC77-0FA5F222D8F4}"/>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5" name="Footer Placeholder 4">
            <a:extLst>
              <a:ext uri="{FF2B5EF4-FFF2-40B4-BE49-F238E27FC236}">
                <a16:creationId xmlns:a16="http://schemas.microsoft.com/office/drawing/2014/main" id="{7DCE6B79-C6A5-40DB-82BA-B6B2FD7C6DDE}"/>
              </a:ext>
            </a:extLst>
          </p:cNvPr>
          <p:cNvSpPr>
            <a:spLocks noGrp="1"/>
          </p:cNvSpPr>
          <p:nvPr>
            <p:ph type="ftr" sz="quarter" idx="11"/>
          </p:nvPr>
        </p:nvSpPr>
        <p:spPr/>
        <p:txBody>
          <a:bodyPr/>
          <a:lstStyle/>
          <a:p>
            <a:r>
              <a:rPr lang="de-CH"/>
              <a:t>Präsentationstitel (Arial Regular, 10 pt/Zab 14 pt)</a:t>
            </a:r>
            <a:endParaRPr lang="de-CH" dirty="0"/>
          </a:p>
        </p:txBody>
      </p:sp>
      <p:sp>
        <p:nvSpPr>
          <p:cNvPr id="6" name="Slide Number Placeholder 5">
            <a:extLst>
              <a:ext uri="{FF2B5EF4-FFF2-40B4-BE49-F238E27FC236}">
                <a16:creationId xmlns:a16="http://schemas.microsoft.com/office/drawing/2014/main" id="{73B3E3E9-A6E6-4BB4-BAE7-2D028BD02B24}"/>
              </a:ext>
            </a:extLst>
          </p:cNvPr>
          <p:cNvSpPr>
            <a:spLocks noGrp="1"/>
          </p:cNvSpPr>
          <p:nvPr>
            <p:ph type="sldNum" sz="quarter" idx="12"/>
          </p:nvPr>
        </p:nvSpPr>
        <p:spPr/>
        <p:txBody>
          <a:bodyPr/>
          <a:lstStyle/>
          <a:p>
            <a:fld id="{30610E4D-9146-49B5-86AC-7010CE3F736E}" type="slidenum">
              <a:rPr lang="de-CH" smtClean="0"/>
              <a:pPr/>
              <a:t>‹Nr.›</a:t>
            </a:fld>
            <a:endParaRPr lang="de-CH" dirty="0"/>
          </a:p>
        </p:txBody>
      </p:sp>
      <p:sp>
        <p:nvSpPr>
          <p:cNvPr id="7" name="Text Placeholder 8">
            <a:extLst>
              <a:ext uri="{FF2B5EF4-FFF2-40B4-BE49-F238E27FC236}">
                <a16:creationId xmlns:a16="http://schemas.microsoft.com/office/drawing/2014/main" id="{581A56C4-3CDC-4E77-87D9-8D60A69424B0}"/>
              </a:ext>
            </a:extLst>
          </p:cNvPr>
          <p:cNvSpPr>
            <a:spLocks noGrp="1"/>
          </p:cNvSpPr>
          <p:nvPr>
            <p:ph type="body" sz="quarter" idx="13" hasCustomPrompt="1"/>
          </p:nvPr>
        </p:nvSpPr>
        <p:spPr>
          <a:xfrm>
            <a:off x="550863" y="5985917"/>
            <a:ext cx="11090275" cy="179387"/>
          </a:xfrm>
        </p:spPr>
        <p:txBody>
          <a:bodyPr/>
          <a:lstStyle>
            <a:lvl1pPr marL="0" indent="0">
              <a:buNone/>
              <a:defRPr sz="1200"/>
            </a:lvl1pPr>
          </a:lstStyle>
          <a:p>
            <a:pPr lvl="0"/>
            <a:r>
              <a:rPr lang="de-CH"/>
              <a:t>Quellenangabe</a:t>
            </a:r>
            <a:endParaRPr lang="de-CH" dirty="0"/>
          </a:p>
        </p:txBody>
      </p:sp>
    </p:spTree>
    <p:extLst>
      <p:ext uri="{BB962C8B-B14F-4D97-AF65-F5344CB8AC3E}">
        <p14:creationId xmlns:p14="http://schemas.microsoft.com/office/powerpoint/2010/main" val="3841085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Inhalt (16 pt) - schm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30912-C259-45CB-9810-1C7B1566778B}"/>
              </a:ext>
            </a:extLst>
          </p:cNvPr>
          <p:cNvSpPr>
            <a:spLocks noGrp="1"/>
          </p:cNvSpPr>
          <p:nvPr>
            <p:ph type="title"/>
          </p:nvPr>
        </p:nvSpPr>
        <p:spPr/>
        <p:txBody>
          <a:bodyPr/>
          <a:lstStyle/>
          <a:p>
            <a:r>
              <a:rPr lang="de-DE"/>
              <a:t>Mastertitelformat bearbeiten</a:t>
            </a:r>
            <a:endParaRPr lang="de-CH" dirty="0"/>
          </a:p>
        </p:txBody>
      </p:sp>
      <p:sp>
        <p:nvSpPr>
          <p:cNvPr id="3" name="Content Placeholder 2">
            <a:extLst>
              <a:ext uri="{FF2B5EF4-FFF2-40B4-BE49-F238E27FC236}">
                <a16:creationId xmlns:a16="http://schemas.microsoft.com/office/drawing/2014/main" id="{DA1E5D5C-B89A-426D-A4A2-C0C3FB6E903F}"/>
              </a:ext>
            </a:extLst>
          </p:cNvPr>
          <p:cNvSpPr>
            <a:spLocks noGrp="1"/>
          </p:cNvSpPr>
          <p:nvPr>
            <p:ph idx="1"/>
          </p:nvPr>
        </p:nvSpPr>
        <p:spPr>
          <a:xfrm>
            <a:off x="551384" y="1556792"/>
            <a:ext cx="9145016" cy="4608513"/>
          </a:xfrm>
        </p:spPr>
        <p:txBody>
          <a:bodyPr/>
          <a:lstStyle>
            <a:lvl1pPr>
              <a:lnSpc>
                <a:spcPct val="100000"/>
              </a:lnSpc>
              <a:spcBef>
                <a:spcPts val="0"/>
              </a:spcBef>
              <a:defRPr sz="1600"/>
            </a:lvl1pPr>
            <a:lvl2pPr>
              <a:defRPr sz="1600"/>
            </a:lvl2pPr>
            <a:lvl3pPr>
              <a:defRPr sz="1600"/>
            </a:lvl3pPr>
            <a:lvl4pPr marL="987425" indent="-268288">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Date Placeholder 3">
            <a:extLst>
              <a:ext uri="{FF2B5EF4-FFF2-40B4-BE49-F238E27FC236}">
                <a16:creationId xmlns:a16="http://schemas.microsoft.com/office/drawing/2014/main" id="{9EA298D5-D76F-4118-AC77-0FA5F222D8F4}"/>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5" name="Footer Placeholder 4">
            <a:extLst>
              <a:ext uri="{FF2B5EF4-FFF2-40B4-BE49-F238E27FC236}">
                <a16:creationId xmlns:a16="http://schemas.microsoft.com/office/drawing/2014/main" id="{7DCE6B79-C6A5-40DB-82BA-B6B2FD7C6DDE}"/>
              </a:ext>
            </a:extLst>
          </p:cNvPr>
          <p:cNvSpPr>
            <a:spLocks noGrp="1"/>
          </p:cNvSpPr>
          <p:nvPr>
            <p:ph type="ftr" sz="quarter" idx="11"/>
          </p:nvPr>
        </p:nvSpPr>
        <p:spPr/>
        <p:txBody>
          <a:bodyPr/>
          <a:lstStyle/>
          <a:p>
            <a:r>
              <a:rPr lang="de-CH"/>
              <a:t>Präsentationstitel (Arial Regular, 10 pt/Zab 14 pt)</a:t>
            </a:r>
            <a:endParaRPr lang="de-CH" dirty="0"/>
          </a:p>
        </p:txBody>
      </p:sp>
      <p:sp>
        <p:nvSpPr>
          <p:cNvPr id="6" name="Slide Number Placeholder 5">
            <a:extLst>
              <a:ext uri="{FF2B5EF4-FFF2-40B4-BE49-F238E27FC236}">
                <a16:creationId xmlns:a16="http://schemas.microsoft.com/office/drawing/2014/main" id="{73B3E3E9-A6E6-4BB4-BAE7-2D028BD02B24}"/>
              </a:ext>
            </a:extLst>
          </p:cNvPr>
          <p:cNvSpPr>
            <a:spLocks noGrp="1"/>
          </p:cNvSpPr>
          <p:nvPr>
            <p:ph type="sldNum" sz="quarter" idx="12"/>
          </p:nvPr>
        </p:nvSpPr>
        <p:spPr/>
        <p:txBody>
          <a:bodyPr/>
          <a:lstStyle/>
          <a:p>
            <a:fld id="{89FCCD98-490F-4A2A-934D-D27647B78CAC}" type="slidenum">
              <a:rPr lang="de-CH" smtClean="0"/>
              <a:pPr/>
              <a:t>‹Nr.›</a:t>
            </a:fld>
            <a:endParaRPr lang="de-CH" dirty="0"/>
          </a:p>
        </p:txBody>
      </p:sp>
      <p:sp>
        <p:nvSpPr>
          <p:cNvPr id="7" name="Text Placeholder 8">
            <a:extLst>
              <a:ext uri="{FF2B5EF4-FFF2-40B4-BE49-F238E27FC236}">
                <a16:creationId xmlns:a16="http://schemas.microsoft.com/office/drawing/2014/main" id="{581A56C4-3CDC-4E77-87D9-8D60A69424B0}"/>
              </a:ext>
            </a:extLst>
          </p:cNvPr>
          <p:cNvSpPr>
            <a:spLocks noGrp="1"/>
          </p:cNvSpPr>
          <p:nvPr>
            <p:ph type="body" sz="quarter" idx="13" hasCustomPrompt="1"/>
          </p:nvPr>
        </p:nvSpPr>
        <p:spPr>
          <a:xfrm>
            <a:off x="550863" y="5985917"/>
            <a:ext cx="11090275" cy="179387"/>
          </a:xfrm>
        </p:spPr>
        <p:txBody>
          <a:bodyPr/>
          <a:lstStyle>
            <a:lvl1pPr marL="0" indent="0">
              <a:buNone/>
              <a:defRPr sz="1200"/>
            </a:lvl1pPr>
          </a:lstStyle>
          <a:p>
            <a:pPr lvl="0"/>
            <a:r>
              <a:rPr lang="de-CH"/>
              <a:t>Quellenangabe</a:t>
            </a:r>
            <a:endParaRPr lang="de-CH" dirty="0"/>
          </a:p>
        </p:txBody>
      </p:sp>
    </p:spTree>
    <p:extLst>
      <p:ext uri="{BB962C8B-B14F-4D97-AF65-F5344CB8AC3E}">
        <p14:creationId xmlns:p14="http://schemas.microsoft.com/office/powerpoint/2010/main" val="3314267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Inhalt (20 p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30912-C259-45CB-9810-1C7B1566778B}"/>
              </a:ext>
            </a:extLst>
          </p:cNvPr>
          <p:cNvSpPr>
            <a:spLocks noGrp="1"/>
          </p:cNvSpPr>
          <p:nvPr>
            <p:ph type="title"/>
          </p:nvPr>
        </p:nvSpPr>
        <p:spPr/>
        <p:txBody>
          <a:bodyPr/>
          <a:lstStyle/>
          <a:p>
            <a:r>
              <a:rPr lang="de-DE"/>
              <a:t>Mastertitelformat bearbeiten</a:t>
            </a:r>
            <a:endParaRPr lang="de-CH" dirty="0"/>
          </a:p>
        </p:txBody>
      </p:sp>
      <p:sp>
        <p:nvSpPr>
          <p:cNvPr id="3" name="Content Placeholder 2">
            <a:extLst>
              <a:ext uri="{FF2B5EF4-FFF2-40B4-BE49-F238E27FC236}">
                <a16:creationId xmlns:a16="http://schemas.microsoft.com/office/drawing/2014/main" id="{DA1E5D5C-B89A-426D-A4A2-C0C3FB6E903F}"/>
              </a:ext>
            </a:extLst>
          </p:cNvPr>
          <p:cNvSpPr>
            <a:spLocks noGrp="1"/>
          </p:cNvSpPr>
          <p:nvPr>
            <p:ph idx="1"/>
          </p:nvPr>
        </p:nvSpPr>
        <p:spPr/>
        <p:txBody>
          <a:bodyPr/>
          <a:lstStyle>
            <a:lvl1pPr>
              <a:lnSpc>
                <a:spcPct val="100000"/>
              </a:lnSpc>
              <a:spcBef>
                <a:spcPts val="0"/>
              </a:spcBef>
              <a:defRPr/>
            </a:lvl1pPr>
            <a:lvl4pPr marL="987425" indent="-268288">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Date Placeholder 3">
            <a:extLst>
              <a:ext uri="{FF2B5EF4-FFF2-40B4-BE49-F238E27FC236}">
                <a16:creationId xmlns:a16="http://schemas.microsoft.com/office/drawing/2014/main" id="{9EA298D5-D76F-4118-AC77-0FA5F222D8F4}"/>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5" name="Footer Placeholder 4">
            <a:extLst>
              <a:ext uri="{FF2B5EF4-FFF2-40B4-BE49-F238E27FC236}">
                <a16:creationId xmlns:a16="http://schemas.microsoft.com/office/drawing/2014/main" id="{7DCE6B79-C6A5-40DB-82BA-B6B2FD7C6DDE}"/>
              </a:ext>
            </a:extLst>
          </p:cNvPr>
          <p:cNvSpPr>
            <a:spLocks noGrp="1"/>
          </p:cNvSpPr>
          <p:nvPr>
            <p:ph type="ftr" sz="quarter" idx="11"/>
          </p:nvPr>
        </p:nvSpPr>
        <p:spPr/>
        <p:txBody>
          <a:bodyPr/>
          <a:lstStyle/>
          <a:p>
            <a:r>
              <a:rPr lang="de-CH"/>
              <a:t>Präsentationstitel (Arial Regular, 10 pt/Zab 14 pt)</a:t>
            </a:r>
            <a:endParaRPr lang="de-CH" dirty="0"/>
          </a:p>
        </p:txBody>
      </p:sp>
      <p:sp>
        <p:nvSpPr>
          <p:cNvPr id="6" name="Slide Number Placeholder 5">
            <a:extLst>
              <a:ext uri="{FF2B5EF4-FFF2-40B4-BE49-F238E27FC236}">
                <a16:creationId xmlns:a16="http://schemas.microsoft.com/office/drawing/2014/main" id="{73B3E3E9-A6E6-4BB4-BAE7-2D028BD02B24}"/>
              </a:ext>
            </a:extLst>
          </p:cNvPr>
          <p:cNvSpPr>
            <a:spLocks noGrp="1"/>
          </p:cNvSpPr>
          <p:nvPr>
            <p:ph type="sldNum" sz="quarter" idx="12"/>
          </p:nvPr>
        </p:nvSpPr>
        <p:spPr/>
        <p:txBody>
          <a:bodyPr/>
          <a:lstStyle/>
          <a:p>
            <a:fld id="{905133B1-196B-4806-87F8-E97E62673179}" type="slidenum">
              <a:rPr lang="de-CH" smtClean="0"/>
              <a:pPr/>
              <a:t>‹Nr.›</a:t>
            </a:fld>
            <a:endParaRPr lang="de-CH" dirty="0"/>
          </a:p>
        </p:txBody>
      </p:sp>
      <p:sp>
        <p:nvSpPr>
          <p:cNvPr id="7" name="Text Placeholder 8">
            <a:extLst>
              <a:ext uri="{FF2B5EF4-FFF2-40B4-BE49-F238E27FC236}">
                <a16:creationId xmlns:a16="http://schemas.microsoft.com/office/drawing/2014/main" id="{85BC9A5C-18BB-4B3D-A47E-6FABA1544A04}"/>
              </a:ext>
            </a:extLst>
          </p:cNvPr>
          <p:cNvSpPr>
            <a:spLocks noGrp="1"/>
          </p:cNvSpPr>
          <p:nvPr>
            <p:ph type="body" sz="quarter" idx="13" hasCustomPrompt="1"/>
          </p:nvPr>
        </p:nvSpPr>
        <p:spPr>
          <a:xfrm>
            <a:off x="550863" y="5985917"/>
            <a:ext cx="11090275" cy="179387"/>
          </a:xfrm>
        </p:spPr>
        <p:txBody>
          <a:bodyPr/>
          <a:lstStyle>
            <a:lvl1pPr marL="0" indent="0">
              <a:buNone/>
              <a:defRPr sz="1200"/>
            </a:lvl1pPr>
          </a:lstStyle>
          <a:p>
            <a:pPr lvl="0"/>
            <a:r>
              <a:rPr lang="de-CH"/>
              <a:t>Quellenangabe</a:t>
            </a:r>
            <a:endParaRPr lang="de-CH" dirty="0"/>
          </a:p>
        </p:txBody>
      </p:sp>
    </p:spTree>
    <p:extLst>
      <p:ext uri="{BB962C8B-B14F-4D97-AF65-F5344CB8AC3E}">
        <p14:creationId xmlns:p14="http://schemas.microsoft.com/office/powerpoint/2010/main" val="2208453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und Inhalt (20 pt) - schm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30912-C259-45CB-9810-1C7B1566778B}"/>
              </a:ext>
            </a:extLst>
          </p:cNvPr>
          <p:cNvSpPr>
            <a:spLocks noGrp="1"/>
          </p:cNvSpPr>
          <p:nvPr>
            <p:ph type="title"/>
          </p:nvPr>
        </p:nvSpPr>
        <p:spPr/>
        <p:txBody>
          <a:bodyPr/>
          <a:lstStyle/>
          <a:p>
            <a:r>
              <a:rPr lang="de-DE"/>
              <a:t>Mastertitelformat bearbeiten</a:t>
            </a:r>
            <a:endParaRPr lang="de-CH" dirty="0"/>
          </a:p>
        </p:txBody>
      </p:sp>
      <p:sp>
        <p:nvSpPr>
          <p:cNvPr id="3" name="Content Placeholder 2">
            <a:extLst>
              <a:ext uri="{FF2B5EF4-FFF2-40B4-BE49-F238E27FC236}">
                <a16:creationId xmlns:a16="http://schemas.microsoft.com/office/drawing/2014/main" id="{DA1E5D5C-B89A-426D-A4A2-C0C3FB6E903F}"/>
              </a:ext>
            </a:extLst>
          </p:cNvPr>
          <p:cNvSpPr>
            <a:spLocks noGrp="1"/>
          </p:cNvSpPr>
          <p:nvPr>
            <p:ph idx="1"/>
          </p:nvPr>
        </p:nvSpPr>
        <p:spPr>
          <a:xfrm>
            <a:off x="551384" y="1556792"/>
            <a:ext cx="9145016" cy="4608513"/>
          </a:xfrm>
        </p:spPr>
        <p:txBody>
          <a:bodyPr/>
          <a:lstStyle>
            <a:lvl1pPr>
              <a:lnSpc>
                <a:spcPct val="100000"/>
              </a:lnSpc>
              <a:spcBef>
                <a:spcPts val="0"/>
              </a:spcBef>
              <a:defRPr/>
            </a:lvl1pPr>
            <a:lvl4pPr marL="987425" indent="-268288">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Date Placeholder 3">
            <a:extLst>
              <a:ext uri="{FF2B5EF4-FFF2-40B4-BE49-F238E27FC236}">
                <a16:creationId xmlns:a16="http://schemas.microsoft.com/office/drawing/2014/main" id="{9EA298D5-D76F-4118-AC77-0FA5F222D8F4}"/>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5" name="Footer Placeholder 4">
            <a:extLst>
              <a:ext uri="{FF2B5EF4-FFF2-40B4-BE49-F238E27FC236}">
                <a16:creationId xmlns:a16="http://schemas.microsoft.com/office/drawing/2014/main" id="{7DCE6B79-C6A5-40DB-82BA-B6B2FD7C6DDE}"/>
              </a:ext>
            </a:extLst>
          </p:cNvPr>
          <p:cNvSpPr>
            <a:spLocks noGrp="1"/>
          </p:cNvSpPr>
          <p:nvPr>
            <p:ph type="ftr" sz="quarter" idx="11"/>
          </p:nvPr>
        </p:nvSpPr>
        <p:spPr/>
        <p:txBody>
          <a:bodyPr/>
          <a:lstStyle/>
          <a:p>
            <a:r>
              <a:rPr lang="de-CH"/>
              <a:t>Präsentationstitel (Arial Regular, 10 pt/Zab 14 pt)</a:t>
            </a:r>
            <a:endParaRPr lang="de-CH" dirty="0"/>
          </a:p>
        </p:txBody>
      </p:sp>
      <p:sp>
        <p:nvSpPr>
          <p:cNvPr id="6" name="Slide Number Placeholder 5">
            <a:extLst>
              <a:ext uri="{FF2B5EF4-FFF2-40B4-BE49-F238E27FC236}">
                <a16:creationId xmlns:a16="http://schemas.microsoft.com/office/drawing/2014/main" id="{73B3E3E9-A6E6-4BB4-BAE7-2D028BD02B24}"/>
              </a:ext>
            </a:extLst>
          </p:cNvPr>
          <p:cNvSpPr>
            <a:spLocks noGrp="1"/>
          </p:cNvSpPr>
          <p:nvPr>
            <p:ph type="sldNum" sz="quarter" idx="12"/>
          </p:nvPr>
        </p:nvSpPr>
        <p:spPr/>
        <p:txBody>
          <a:bodyPr/>
          <a:lstStyle/>
          <a:p>
            <a:fld id="{472CB2D6-DB26-494C-B415-EEE27489C551}" type="slidenum">
              <a:rPr lang="de-CH" smtClean="0"/>
              <a:pPr/>
              <a:t>‹Nr.›</a:t>
            </a:fld>
            <a:endParaRPr lang="de-CH" dirty="0"/>
          </a:p>
        </p:txBody>
      </p:sp>
      <p:sp>
        <p:nvSpPr>
          <p:cNvPr id="7" name="Text Placeholder 8">
            <a:extLst>
              <a:ext uri="{FF2B5EF4-FFF2-40B4-BE49-F238E27FC236}">
                <a16:creationId xmlns:a16="http://schemas.microsoft.com/office/drawing/2014/main" id="{85BC9A5C-18BB-4B3D-A47E-6FABA1544A04}"/>
              </a:ext>
            </a:extLst>
          </p:cNvPr>
          <p:cNvSpPr>
            <a:spLocks noGrp="1"/>
          </p:cNvSpPr>
          <p:nvPr>
            <p:ph type="body" sz="quarter" idx="13" hasCustomPrompt="1"/>
          </p:nvPr>
        </p:nvSpPr>
        <p:spPr>
          <a:xfrm>
            <a:off x="550863" y="5985917"/>
            <a:ext cx="11090275" cy="179387"/>
          </a:xfrm>
        </p:spPr>
        <p:txBody>
          <a:bodyPr/>
          <a:lstStyle>
            <a:lvl1pPr marL="0" indent="0">
              <a:buNone/>
              <a:defRPr sz="1200"/>
            </a:lvl1pPr>
          </a:lstStyle>
          <a:p>
            <a:pPr lvl="0"/>
            <a:r>
              <a:rPr lang="de-CH"/>
              <a:t>Quellenangabe</a:t>
            </a:r>
            <a:endParaRPr lang="de-CH" dirty="0"/>
          </a:p>
        </p:txBody>
      </p:sp>
    </p:spTree>
    <p:extLst>
      <p:ext uri="{BB962C8B-B14F-4D97-AF65-F5344CB8AC3E}">
        <p14:creationId xmlns:p14="http://schemas.microsoft.com/office/powerpoint/2010/main" val="4003822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3FC17E-321B-4008-A509-7E5184EC4A30}"/>
              </a:ext>
            </a:extLst>
          </p:cNvPr>
          <p:cNvSpPr>
            <a:spLocks noGrp="1"/>
          </p:cNvSpPr>
          <p:nvPr>
            <p:ph type="title"/>
          </p:nvPr>
        </p:nvSpPr>
        <p:spPr>
          <a:xfrm>
            <a:off x="551384" y="476672"/>
            <a:ext cx="11089232" cy="864096"/>
          </a:xfrm>
          <a:prstGeom prst="rect">
            <a:avLst/>
          </a:prstGeom>
        </p:spPr>
        <p:txBody>
          <a:bodyPr vert="horz" lIns="0" tIns="0" rIns="0" bIns="0" rtlCol="0" anchor="t">
            <a:noAutofit/>
          </a:bodyPr>
          <a:lstStyle/>
          <a:p>
            <a:r>
              <a:rPr lang="de-DE"/>
              <a:t>Mastertitelformat bearbeiten</a:t>
            </a:r>
            <a:endParaRPr lang="de-CH" dirty="0"/>
          </a:p>
        </p:txBody>
      </p:sp>
      <p:sp>
        <p:nvSpPr>
          <p:cNvPr id="3" name="Text Placeholder 2">
            <a:extLst>
              <a:ext uri="{FF2B5EF4-FFF2-40B4-BE49-F238E27FC236}">
                <a16:creationId xmlns:a16="http://schemas.microsoft.com/office/drawing/2014/main" id="{441BE9E9-71C8-4301-87F2-0B38A8ED3FAB}"/>
              </a:ext>
            </a:extLst>
          </p:cNvPr>
          <p:cNvSpPr>
            <a:spLocks noGrp="1"/>
          </p:cNvSpPr>
          <p:nvPr>
            <p:ph type="body" idx="1"/>
          </p:nvPr>
        </p:nvSpPr>
        <p:spPr>
          <a:xfrm>
            <a:off x="551384" y="1556792"/>
            <a:ext cx="11089232" cy="4608513"/>
          </a:xfrm>
          <a:prstGeom prst="rect">
            <a:avLst/>
          </a:prstGeom>
        </p:spPr>
        <p:txBody>
          <a:bodyPr vert="horz" lIns="0" tIns="0" rIns="0" bIns="0" rtlCol="0">
            <a:noAutofit/>
          </a:bodyPr>
          <a:lstStyle/>
          <a:p>
            <a:pPr lvl="0"/>
            <a:r>
              <a:rPr lang="de-CH"/>
              <a:t>Edit Master text styles</a:t>
            </a:r>
          </a:p>
          <a:p>
            <a:pPr lvl="1"/>
            <a:r>
              <a:rPr lang="de-CH"/>
              <a:t>Second level</a:t>
            </a:r>
          </a:p>
          <a:p>
            <a:pPr lvl="2"/>
            <a:r>
              <a:rPr lang="de-CH"/>
              <a:t>Third level</a:t>
            </a:r>
          </a:p>
          <a:p>
            <a:pPr lvl="3"/>
            <a:r>
              <a:rPr lang="de-CH"/>
              <a:t>Fourth level</a:t>
            </a:r>
          </a:p>
          <a:p>
            <a:pPr lvl="4"/>
            <a:r>
              <a:rPr lang="de-CH"/>
              <a:t>Fifth level</a:t>
            </a:r>
          </a:p>
          <a:p>
            <a:pPr lvl="5"/>
            <a:r>
              <a:rPr lang="de-CH"/>
              <a:t>Sixth level</a:t>
            </a:r>
          </a:p>
          <a:p>
            <a:pPr lvl="6"/>
            <a:r>
              <a:rPr lang="de-CH"/>
              <a:t>Seventh level</a:t>
            </a:r>
          </a:p>
          <a:p>
            <a:pPr lvl="7"/>
            <a:r>
              <a:rPr lang="de-CH"/>
              <a:t>Eighth level</a:t>
            </a:r>
          </a:p>
          <a:p>
            <a:pPr lvl="8"/>
            <a:r>
              <a:rPr lang="de-CH"/>
              <a:t>Ninth level</a:t>
            </a:r>
            <a:endParaRPr lang="de-CH" dirty="0"/>
          </a:p>
        </p:txBody>
      </p:sp>
      <p:sp>
        <p:nvSpPr>
          <p:cNvPr id="4" name="Date Placeholder 3">
            <a:extLst>
              <a:ext uri="{FF2B5EF4-FFF2-40B4-BE49-F238E27FC236}">
                <a16:creationId xmlns:a16="http://schemas.microsoft.com/office/drawing/2014/main" id="{4B776680-C298-4B77-A9AF-1F2197D1DB8A}"/>
              </a:ext>
            </a:extLst>
          </p:cNvPr>
          <p:cNvSpPr>
            <a:spLocks noGrp="1"/>
          </p:cNvSpPr>
          <p:nvPr>
            <p:ph type="dt" sz="half" idx="2"/>
          </p:nvPr>
        </p:nvSpPr>
        <p:spPr>
          <a:xfrm>
            <a:off x="1199455" y="6448691"/>
            <a:ext cx="1080121" cy="180000"/>
          </a:xfrm>
          <a:prstGeom prst="rect">
            <a:avLst/>
          </a:prstGeom>
        </p:spPr>
        <p:txBody>
          <a:bodyPr vert="horz" lIns="0" tIns="0" rIns="0" bIns="0" rtlCol="0" anchor="ctr">
            <a:noAutofit/>
          </a:bodyPr>
          <a:lstStyle>
            <a:lvl1pPr algn="l">
              <a:defRPr sz="1000">
                <a:solidFill>
                  <a:schemeClr val="accent5"/>
                </a:solidFill>
              </a:defRPr>
            </a:lvl1pPr>
          </a:lstStyle>
          <a:p>
            <a:fld id="{5D591EB3-407D-493F-8A6B-E74825AE0D5D}" type="datetime1">
              <a:rPr lang="de-CH" smtClean="0"/>
              <a:pPr/>
              <a:t>16.10.2018</a:t>
            </a:fld>
            <a:endParaRPr lang="de-CH" dirty="0"/>
          </a:p>
        </p:txBody>
      </p:sp>
      <p:sp>
        <p:nvSpPr>
          <p:cNvPr id="5" name="Footer Placeholder 4">
            <a:extLst>
              <a:ext uri="{FF2B5EF4-FFF2-40B4-BE49-F238E27FC236}">
                <a16:creationId xmlns:a16="http://schemas.microsoft.com/office/drawing/2014/main" id="{CBBA90F4-BE6A-4B43-813B-8514C6A80B85}"/>
              </a:ext>
            </a:extLst>
          </p:cNvPr>
          <p:cNvSpPr>
            <a:spLocks noGrp="1"/>
          </p:cNvSpPr>
          <p:nvPr>
            <p:ph type="ftr" sz="quarter" idx="3"/>
          </p:nvPr>
        </p:nvSpPr>
        <p:spPr>
          <a:xfrm>
            <a:off x="2423592" y="6448691"/>
            <a:ext cx="7848872" cy="180000"/>
          </a:xfrm>
          <a:prstGeom prst="rect">
            <a:avLst/>
          </a:prstGeom>
        </p:spPr>
        <p:txBody>
          <a:bodyPr vert="horz" lIns="0" tIns="0" rIns="0" bIns="0" rtlCol="0" anchor="ctr">
            <a:noAutofit/>
          </a:bodyPr>
          <a:lstStyle>
            <a:lvl1pPr algn="l">
              <a:defRPr sz="1000">
                <a:solidFill>
                  <a:schemeClr val="accent5"/>
                </a:solidFill>
              </a:defRPr>
            </a:lvl1pPr>
          </a:lstStyle>
          <a:p>
            <a:r>
              <a:rPr lang="de-CH"/>
              <a:t>Präsentationstitel (Arial Regular, 10 pt/Zab 14 pt)</a:t>
            </a:r>
            <a:endParaRPr lang="de-CH" dirty="0"/>
          </a:p>
        </p:txBody>
      </p:sp>
      <p:sp>
        <p:nvSpPr>
          <p:cNvPr id="6" name="Slide Number Placeholder 5">
            <a:extLst>
              <a:ext uri="{FF2B5EF4-FFF2-40B4-BE49-F238E27FC236}">
                <a16:creationId xmlns:a16="http://schemas.microsoft.com/office/drawing/2014/main" id="{6F55AC4C-41CB-4962-8F28-46204D1D8C76}"/>
              </a:ext>
            </a:extLst>
          </p:cNvPr>
          <p:cNvSpPr>
            <a:spLocks noGrp="1"/>
          </p:cNvSpPr>
          <p:nvPr>
            <p:ph type="sldNum" sz="quarter" idx="4"/>
          </p:nvPr>
        </p:nvSpPr>
        <p:spPr>
          <a:xfrm>
            <a:off x="551384" y="6448691"/>
            <a:ext cx="504056" cy="180000"/>
          </a:xfrm>
          <a:prstGeom prst="rect">
            <a:avLst/>
          </a:prstGeom>
        </p:spPr>
        <p:txBody>
          <a:bodyPr vert="horz" lIns="0" tIns="0" rIns="0" bIns="0" rtlCol="0" anchor="ctr">
            <a:noAutofit/>
          </a:bodyPr>
          <a:lstStyle>
            <a:lvl1pPr algn="l">
              <a:defRPr sz="1000">
                <a:solidFill>
                  <a:schemeClr val="accent5"/>
                </a:solidFill>
              </a:defRPr>
            </a:lvl1pPr>
          </a:lstStyle>
          <a:p>
            <a:fld id="{412089B8-B5CE-4061-B9F1-3C6A87901BAB}" type="slidenum">
              <a:rPr lang="de-CH" smtClean="0"/>
              <a:pPr/>
              <a:t>‹Nr.›</a:t>
            </a:fld>
            <a:endParaRPr lang="de-CH" dirty="0"/>
          </a:p>
        </p:txBody>
      </p:sp>
      <p:pic>
        <p:nvPicPr>
          <p:cNvPr id="9" name="Picture 8">
            <a:extLst>
              <a:ext uri="{FF2B5EF4-FFF2-40B4-BE49-F238E27FC236}">
                <a16:creationId xmlns:a16="http://schemas.microsoft.com/office/drawing/2014/main" id="{91687E1B-9237-476D-8BC1-EADDAC2A1CDA}"/>
              </a:ext>
            </a:extLst>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spTree>
    <p:extLst>
      <p:ext uri="{BB962C8B-B14F-4D97-AF65-F5344CB8AC3E}">
        <p14:creationId xmlns:p14="http://schemas.microsoft.com/office/powerpoint/2010/main" val="500272812"/>
      </p:ext>
    </p:extLst>
  </p:cSld>
  <p:clrMap bg1="lt1" tx1="dk1" bg2="lt2" tx2="dk2" accent1="accent1" accent2="accent2" accent3="accent3" accent4="accent4" accent5="accent5" accent6="accent6" hlink="hlink" folHlink="folHlink"/>
  <p:sldLayoutIdLst>
    <p:sldLayoutId id="2147483660" r:id="rId1"/>
    <p:sldLayoutId id="2147483677" r:id="rId2"/>
    <p:sldLayoutId id="2147483649" r:id="rId3"/>
    <p:sldLayoutId id="2147483678" r:id="rId4"/>
    <p:sldLayoutId id="2147483662" r:id="rId5"/>
    <p:sldLayoutId id="2147483664" r:id="rId6"/>
    <p:sldLayoutId id="2147483681" r:id="rId7"/>
    <p:sldLayoutId id="2147483650" r:id="rId8"/>
    <p:sldLayoutId id="2147483682" r:id="rId9"/>
    <p:sldLayoutId id="2147483663" r:id="rId10"/>
    <p:sldLayoutId id="2147483683" r:id="rId11"/>
    <p:sldLayoutId id="2147483651" r:id="rId12"/>
    <p:sldLayoutId id="2147483666" r:id="rId13"/>
    <p:sldLayoutId id="2147483667" r:id="rId14"/>
    <p:sldLayoutId id="2147483652" r:id="rId15"/>
    <p:sldLayoutId id="2147483665" r:id="rId16"/>
    <p:sldLayoutId id="2147483668" r:id="rId17"/>
    <p:sldLayoutId id="2147483669" r:id="rId18"/>
    <p:sldLayoutId id="2147483670" r:id="rId19"/>
    <p:sldLayoutId id="2147483671" r:id="rId20"/>
    <p:sldLayoutId id="2147483672" r:id="rId21"/>
    <p:sldLayoutId id="2147483680" r:id="rId22"/>
    <p:sldLayoutId id="2147483673" r:id="rId23"/>
    <p:sldLayoutId id="2147483674" r:id="rId24"/>
    <p:sldLayoutId id="2147483675" r:id="rId25"/>
    <p:sldLayoutId id="2147483654" r:id="rId26"/>
    <p:sldLayoutId id="2147483655" r:id="rId27"/>
    <p:sldLayoutId id="2147483676" r:id="rId28"/>
    <p:sldLayoutId id="2147483679" r:id="rId29"/>
  </p:sldLayoutIdLst>
  <p:hf hdr="0"/>
  <p:txStyles>
    <p:titleStyle>
      <a:lvl1pPr algn="l" defTabSz="914400" rtl="0" eaLnBrk="1" latinLnBrk="0" hangingPunct="1">
        <a:lnSpc>
          <a:spcPct val="100000"/>
        </a:lnSpc>
        <a:spcBef>
          <a:spcPct val="0"/>
        </a:spcBef>
        <a:buNone/>
        <a:defRPr sz="2400" b="1" kern="1200">
          <a:solidFill>
            <a:schemeClr val="accent1"/>
          </a:solidFill>
          <a:latin typeface="+mj-lt"/>
          <a:ea typeface="+mj-ea"/>
          <a:cs typeface="+mj-cs"/>
        </a:defRPr>
      </a:lvl1pPr>
    </p:titleStyle>
    <p:bodyStyle>
      <a:lvl1pPr marL="179388" indent="-1793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449263"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719138"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987425" indent="-2682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257300"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1522413" indent="-2651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792288"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062163"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33045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47" userDrawn="1">
          <p15:clr>
            <a:srgbClr val="F26B43"/>
          </p15:clr>
        </p15:guide>
        <p15:guide id="2" orient="horz" pos="482" userDrawn="1">
          <p15:clr>
            <a:srgbClr val="F26B43"/>
          </p15:clr>
        </p15:guide>
        <p15:guide id="3" pos="7333" userDrawn="1">
          <p15:clr>
            <a:srgbClr val="F26B43"/>
          </p15:clr>
        </p15:guide>
        <p15:guide id="4" orient="horz" pos="981" userDrawn="1">
          <p15:clr>
            <a:srgbClr val="F26B43"/>
          </p15:clr>
        </p15:guide>
        <p15:guide id="5" orient="horz" pos="3884" userDrawn="1">
          <p15:clr>
            <a:srgbClr val="F26B43"/>
          </p15:clr>
        </p15:guide>
        <p15:guide id="6" orient="horz" pos="414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10.xml"/><Relationship Id="rId4" Type="http://schemas.openxmlformats.org/officeDocument/2006/relationships/image" Target="../media/image24.jpeg"/></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10.xml"/><Relationship Id="rId4" Type="http://schemas.openxmlformats.org/officeDocument/2006/relationships/image" Target="../media/image27.jpeg"/></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hyperlink" Target="https://www.youtube.com/watch?v=R3h8j5U0d3s"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6.xml"/><Relationship Id="rId1" Type="http://schemas.openxmlformats.org/officeDocument/2006/relationships/slideLayout" Target="../slideLayouts/slideLayout10.xml"/><Relationship Id="rId4" Type="http://schemas.openxmlformats.org/officeDocument/2006/relationships/image" Target="../media/image30.jpeg"/></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4.xml"/><Relationship Id="rId1" Type="http://schemas.openxmlformats.org/officeDocument/2006/relationships/slideLayout" Target="../slideLayouts/slideLayout10.xml"/><Relationship Id="rId5" Type="http://schemas.openxmlformats.org/officeDocument/2006/relationships/hyperlink" Target="http://www.suva.ch/33079.d" TargetMode="External"/><Relationship Id="rId4" Type="http://schemas.openxmlformats.org/officeDocument/2006/relationships/image" Target="../media/image21.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5.xml"/><Relationship Id="rId1" Type="http://schemas.openxmlformats.org/officeDocument/2006/relationships/slideLayout" Target="../slideLayouts/slideLayout10.xml"/><Relationship Id="rId4" Type="http://schemas.openxmlformats.org/officeDocument/2006/relationships/image" Target="../media/image39.jpeg"/></Relationships>
</file>

<file path=ppt/slides/_rels/slide5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6.xml"/><Relationship Id="rId1" Type="http://schemas.openxmlformats.org/officeDocument/2006/relationships/slideLayout" Target="../slideLayouts/slideLayout10.xml"/><Relationship Id="rId4" Type="http://schemas.openxmlformats.org/officeDocument/2006/relationships/image" Target="../media/image41.jpeg"/></Relationships>
</file>

<file path=ppt/slides/_rels/slide5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9.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1.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2.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4.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5.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6.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7.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8.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0.xml"/><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hyperlink" Target="http://www.sicherheits-charta.ch/" TargetMode="External"/></Relationships>
</file>

<file path=ppt/slides/_rels/slide68.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hyperlink" Target="http://www.suva.ch/regeln" TargetMode="External"/><Relationship Id="rId7" Type="http://schemas.openxmlformats.org/officeDocument/2006/relationships/hyperlink" Target="http://www.suva.ch/" TargetMode="External"/><Relationship Id="rId2" Type="http://schemas.openxmlformats.org/officeDocument/2006/relationships/hyperlink" Target="http://www.suva.ch/instandhaltung" TargetMode="External"/><Relationship Id="rId1" Type="http://schemas.openxmlformats.org/officeDocument/2006/relationships/slideLayout" Target="../slideLayouts/slideLayout10.xml"/><Relationship Id="rId6" Type="http://schemas.openxmlformats.org/officeDocument/2006/relationships/hyperlink" Target="http://www.sapros.ch/" TargetMode="External"/><Relationship Id="rId5" Type="http://schemas.openxmlformats.org/officeDocument/2006/relationships/hyperlink" Target="http://www.sicherheits-charta.ch/" TargetMode="External"/><Relationship Id="rId4" Type="http://schemas.openxmlformats.org/officeDocument/2006/relationships/hyperlink" Target="http://www.suva.ch/unfallbeispiele" TargetMode="Externa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hyperlink" Target="http://www.suva.ch/unfallbeispiele"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hyperlink" Target="http://www.suva.ch/unfallbeispiel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AB047-F8F7-4066-A12B-5F2C8FC02237}"/>
              </a:ext>
            </a:extLst>
          </p:cNvPr>
          <p:cNvSpPr>
            <a:spLocks noGrp="1"/>
          </p:cNvSpPr>
          <p:nvPr>
            <p:ph type="ctrTitle"/>
          </p:nvPr>
        </p:nvSpPr>
        <p:spPr/>
        <p:txBody>
          <a:bodyPr/>
          <a:lstStyle/>
          <a:p>
            <a:r>
              <a:rPr lang="de-DE" dirty="0"/>
              <a:t>Sichere Instandhaltung betrifft uns alle!</a:t>
            </a:r>
            <a:endParaRPr lang="de-CH" noProof="0" dirty="0"/>
          </a:p>
        </p:txBody>
      </p:sp>
      <p:sp>
        <p:nvSpPr>
          <p:cNvPr id="3" name="Subtitle 2">
            <a:extLst>
              <a:ext uri="{FF2B5EF4-FFF2-40B4-BE49-F238E27FC236}">
                <a16:creationId xmlns:a16="http://schemas.microsoft.com/office/drawing/2014/main" id="{D1898D4D-5C94-4D58-BA8C-3586A40A30C4}"/>
              </a:ext>
            </a:extLst>
          </p:cNvPr>
          <p:cNvSpPr>
            <a:spLocks noGrp="1"/>
          </p:cNvSpPr>
          <p:nvPr>
            <p:ph type="subTitle" idx="1"/>
          </p:nvPr>
        </p:nvSpPr>
        <p:spPr/>
        <p:txBody>
          <a:bodyPr/>
          <a:lstStyle/>
          <a:p>
            <a:br>
              <a:rPr lang="de-CH" noProof="0"/>
            </a:br>
            <a:br>
              <a:rPr lang="de-CH" noProof="0"/>
            </a:br>
            <a:r>
              <a:rPr lang="de-CH" noProof="0"/>
              <a:t>Workshop; Version 2019 V1</a:t>
            </a:r>
            <a:endParaRPr lang="de-CH" noProof="0" dirty="0"/>
          </a:p>
        </p:txBody>
      </p:sp>
      <p:pic>
        <p:nvPicPr>
          <p:cNvPr id="20" name="Picture Placeholder 19">
            <a:extLst>
              <a:ext uri="{FF2B5EF4-FFF2-40B4-BE49-F238E27FC236}">
                <a16:creationId xmlns:a16="http://schemas.microsoft.com/office/drawing/2014/main" id="{8FAC7F41-B569-4B87-BBF0-17E664D19818}"/>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9" b="9"/>
          <a:stretch>
            <a:fillRect/>
          </a:stretch>
        </p:blipFill>
        <p:spPr/>
      </p:pic>
    </p:spTree>
    <p:extLst>
      <p:ext uri="{BB962C8B-B14F-4D97-AF65-F5344CB8AC3E}">
        <p14:creationId xmlns:p14="http://schemas.microsoft.com/office/powerpoint/2010/main" val="4041876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17BE14-4CE2-44CA-A689-57F6B53C097A}"/>
              </a:ext>
            </a:extLst>
          </p:cNvPr>
          <p:cNvSpPr>
            <a:spLocks noGrp="1"/>
          </p:cNvSpPr>
          <p:nvPr>
            <p:ph type="title"/>
          </p:nvPr>
        </p:nvSpPr>
        <p:spPr/>
        <p:txBody>
          <a:bodyPr/>
          <a:lstStyle/>
          <a:p>
            <a:r>
              <a:rPr lang="de-CH" sz="2800" dirty="0"/>
              <a:t>Hauptgefährdungen aus der Analyse schwerer Unfälle</a:t>
            </a:r>
          </a:p>
        </p:txBody>
      </p:sp>
      <p:sp>
        <p:nvSpPr>
          <p:cNvPr id="4" name="Datumsplatzhalter 3">
            <a:extLst>
              <a:ext uri="{FF2B5EF4-FFF2-40B4-BE49-F238E27FC236}">
                <a16:creationId xmlns:a16="http://schemas.microsoft.com/office/drawing/2014/main" id="{8337FC7D-FF7C-42B9-A4F7-3BBA0C74DF5B}"/>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5" name="Fußzeilenplatzhalter 4">
            <a:extLst>
              <a:ext uri="{FF2B5EF4-FFF2-40B4-BE49-F238E27FC236}">
                <a16:creationId xmlns:a16="http://schemas.microsoft.com/office/drawing/2014/main" id="{5EE9FEFB-BDA0-495F-90C8-6264B2ADD6D8}"/>
              </a:ext>
            </a:extLst>
          </p:cNvPr>
          <p:cNvSpPr>
            <a:spLocks noGrp="1"/>
          </p:cNvSpPr>
          <p:nvPr>
            <p:ph type="ftr" sz="quarter" idx="11"/>
          </p:nvPr>
        </p:nvSpPr>
        <p:spPr/>
        <p:txBody>
          <a:bodyPr/>
          <a:lstStyle/>
          <a:p>
            <a:r>
              <a:rPr lang="de-CH"/>
              <a:t>Sichere Instandhaltung betrifft uns alle!</a:t>
            </a:r>
            <a:endParaRPr lang="de-CH" dirty="0"/>
          </a:p>
        </p:txBody>
      </p:sp>
      <p:sp>
        <p:nvSpPr>
          <p:cNvPr id="6" name="Foliennummernplatzhalter 5">
            <a:extLst>
              <a:ext uri="{FF2B5EF4-FFF2-40B4-BE49-F238E27FC236}">
                <a16:creationId xmlns:a16="http://schemas.microsoft.com/office/drawing/2014/main" id="{BDB389F4-47E9-4F1A-8D71-3D5DDBE4131C}"/>
              </a:ext>
            </a:extLst>
          </p:cNvPr>
          <p:cNvSpPr>
            <a:spLocks noGrp="1"/>
          </p:cNvSpPr>
          <p:nvPr>
            <p:ph type="sldNum" sz="quarter" idx="12"/>
          </p:nvPr>
        </p:nvSpPr>
        <p:spPr/>
        <p:txBody>
          <a:bodyPr/>
          <a:lstStyle/>
          <a:p>
            <a:fld id="{86FBE615-59AB-43FA-AD56-B2490B7B2CB2}" type="slidenum">
              <a:rPr lang="de-CH" smtClean="0"/>
              <a:pPr/>
              <a:t>10</a:t>
            </a:fld>
            <a:endParaRPr lang="de-CH" dirty="0"/>
          </a:p>
        </p:txBody>
      </p:sp>
      <p:graphicFrame>
        <p:nvGraphicFramePr>
          <p:cNvPr id="7" name="Bildplatzhalter 4">
            <a:extLst>
              <a:ext uri="{FF2B5EF4-FFF2-40B4-BE49-F238E27FC236}">
                <a16:creationId xmlns:a16="http://schemas.microsoft.com/office/drawing/2014/main" id="{F583D483-8E64-4D8C-88DB-7D1EDDBA103F}"/>
              </a:ext>
            </a:extLst>
          </p:cNvPr>
          <p:cNvGraphicFramePr>
            <a:graphicFrameLocks noGrp="1"/>
          </p:cNvGraphicFramePr>
          <p:nvPr>
            <p:ph idx="1"/>
            <p:extLst>
              <p:ext uri="{D42A27DB-BD31-4B8C-83A1-F6EECF244321}">
                <p14:modId xmlns:p14="http://schemas.microsoft.com/office/powerpoint/2010/main" val="3287429607"/>
              </p:ext>
            </p:extLst>
          </p:nvPr>
        </p:nvGraphicFramePr>
        <p:xfrm>
          <a:off x="550341" y="1340768"/>
          <a:ext cx="11090275" cy="46085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87369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296E9E-4B9E-4F34-A707-0EBA6B2CC088}"/>
              </a:ext>
            </a:extLst>
          </p:cNvPr>
          <p:cNvSpPr>
            <a:spLocks noGrp="1"/>
          </p:cNvSpPr>
          <p:nvPr>
            <p:ph type="title"/>
          </p:nvPr>
        </p:nvSpPr>
        <p:spPr/>
        <p:txBody>
          <a:bodyPr/>
          <a:lstStyle/>
          <a:p>
            <a:r>
              <a:rPr lang="de-CH" sz="2800" dirty="0"/>
              <a:t>Ursachen und </a:t>
            </a:r>
            <a:r>
              <a:rPr lang="de-CH" sz="2800" dirty="0">
                <a:solidFill>
                  <a:srgbClr val="FF8200"/>
                </a:solidFill>
              </a:rPr>
              <a:t>Verantwortlichkeiten</a:t>
            </a:r>
            <a:endParaRPr lang="de-CH" sz="2800" dirty="0"/>
          </a:p>
        </p:txBody>
      </p:sp>
      <p:sp>
        <p:nvSpPr>
          <p:cNvPr id="4" name="Datumsplatzhalter 3">
            <a:extLst>
              <a:ext uri="{FF2B5EF4-FFF2-40B4-BE49-F238E27FC236}">
                <a16:creationId xmlns:a16="http://schemas.microsoft.com/office/drawing/2014/main" id="{9276CAD7-EB3B-402A-A2F8-B064A2EC6E1B}"/>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5" name="Fußzeilenplatzhalter 4">
            <a:extLst>
              <a:ext uri="{FF2B5EF4-FFF2-40B4-BE49-F238E27FC236}">
                <a16:creationId xmlns:a16="http://schemas.microsoft.com/office/drawing/2014/main" id="{13A6EAC4-A0A0-4A1C-A531-7F646A691125}"/>
              </a:ext>
            </a:extLst>
          </p:cNvPr>
          <p:cNvSpPr>
            <a:spLocks noGrp="1"/>
          </p:cNvSpPr>
          <p:nvPr>
            <p:ph type="ftr" sz="quarter" idx="11"/>
          </p:nvPr>
        </p:nvSpPr>
        <p:spPr/>
        <p:txBody>
          <a:bodyPr/>
          <a:lstStyle/>
          <a:p>
            <a:r>
              <a:rPr lang="de-CH"/>
              <a:t>Sichere Instandhaltung betrifft uns alle!</a:t>
            </a:r>
            <a:endParaRPr lang="de-CH" dirty="0"/>
          </a:p>
        </p:txBody>
      </p:sp>
      <p:sp>
        <p:nvSpPr>
          <p:cNvPr id="6" name="Foliennummernplatzhalter 5">
            <a:extLst>
              <a:ext uri="{FF2B5EF4-FFF2-40B4-BE49-F238E27FC236}">
                <a16:creationId xmlns:a16="http://schemas.microsoft.com/office/drawing/2014/main" id="{A49A7AF4-DAAB-4A08-BA48-AF27DE9C6401}"/>
              </a:ext>
            </a:extLst>
          </p:cNvPr>
          <p:cNvSpPr>
            <a:spLocks noGrp="1"/>
          </p:cNvSpPr>
          <p:nvPr>
            <p:ph type="sldNum" sz="quarter" idx="12"/>
          </p:nvPr>
        </p:nvSpPr>
        <p:spPr/>
        <p:txBody>
          <a:bodyPr/>
          <a:lstStyle/>
          <a:p>
            <a:fld id="{86FBE615-59AB-43FA-AD56-B2490B7B2CB2}" type="slidenum">
              <a:rPr lang="de-CH" smtClean="0"/>
              <a:pPr/>
              <a:t>11</a:t>
            </a:fld>
            <a:endParaRPr lang="de-CH" dirty="0"/>
          </a:p>
        </p:txBody>
      </p:sp>
      <p:sp>
        <p:nvSpPr>
          <p:cNvPr id="7" name="Inhaltsplatzhalter 2">
            <a:extLst>
              <a:ext uri="{FF2B5EF4-FFF2-40B4-BE49-F238E27FC236}">
                <a16:creationId xmlns:a16="http://schemas.microsoft.com/office/drawing/2014/main" id="{C397194C-40EC-423B-B2D8-C9B674919599}"/>
              </a:ext>
            </a:extLst>
          </p:cNvPr>
          <p:cNvSpPr>
            <a:spLocks noGrp="1"/>
          </p:cNvSpPr>
          <p:nvPr>
            <p:ph idx="1"/>
          </p:nvPr>
        </p:nvSpPr>
        <p:spPr>
          <a:xfrm>
            <a:off x="548358" y="1268760"/>
            <a:ext cx="6624736" cy="4608513"/>
          </a:xfrm>
        </p:spPr>
        <p:txBody>
          <a:bodyPr/>
          <a:lstStyle/>
          <a:p>
            <a:pPr marL="342900" lvl="1" indent="-342900">
              <a:lnSpc>
                <a:spcPts val="3200"/>
              </a:lnSpc>
              <a:buSzPct val="60000"/>
              <a:buFont typeface="Wingdings 2" pitchFamily="18" charset="2"/>
              <a:buChar char="¿"/>
              <a:tabLst>
                <a:tab pos="341313" algn="l"/>
              </a:tabLst>
            </a:pPr>
            <a:r>
              <a:rPr lang="de-CH" dirty="0"/>
              <a:t>Mangelnde Planung oder Arbeitsvorbereitung</a:t>
            </a:r>
            <a:endParaRPr lang="de-CH" b="1" dirty="0"/>
          </a:p>
          <a:p>
            <a:pPr marL="342900" lvl="1" indent="-342900">
              <a:lnSpc>
                <a:spcPts val="3200"/>
              </a:lnSpc>
              <a:buSzPct val="60000"/>
              <a:buFont typeface="Wingdings 2" pitchFamily="18" charset="2"/>
              <a:buChar char="¿"/>
              <a:tabLst>
                <a:tab pos="341313" algn="l"/>
              </a:tabLst>
            </a:pPr>
            <a:r>
              <a:rPr lang="de-CH" dirty="0"/>
              <a:t>Fehlende oder mangelhafte </a:t>
            </a:r>
            <a:r>
              <a:rPr lang="de-CH" b="1" dirty="0"/>
              <a:t>Instruktion</a:t>
            </a:r>
          </a:p>
          <a:p>
            <a:pPr marL="342900" lvl="1" indent="-342900">
              <a:lnSpc>
                <a:spcPts val="3200"/>
              </a:lnSpc>
              <a:buSzPct val="60000"/>
              <a:buFont typeface="Wingdings 2" pitchFamily="18" charset="2"/>
              <a:buChar char="¿"/>
              <a:tabLst>
                <a:tab pos="341313" algn="l"/>
              </a:tabLst>
            </a:pPr>
            <a:r>
              <a:rPr lang="de-CH" dirty="0"/>
              <a:t>Fehlende </a:t>
            </a:r>
            <a:r>
              <a:rPr lang="de-CH" b="1" dirty="0"/>
              <a:t>Kontrolle</a:t>
            </a:r>
            <a:r>
              <a:rPr lang="de-CH" dirty="0"/>
              <a:t> am Arbeitsplatz</a:t>
            </a:r>
          </a:p>
          <a:p>
            <a:pPr marL="342900" lvl="1" indent="-342900">
              <a:lnSpc>
                <a:spcPts val="3200"/>
              </a:lnSpc>
              <a:spcBef>
                <a:spcPts val="2400"/>
              </a:spcBef>
              <a:buSzPct val="60000"/>
              <a:buFont typeface="Wingdings 2" pitchFamily="18" charset="2"/>
              <a:buChar char="¿"/>
              <a:tabLst>
                <a:tab pos="341313" algn="l"/>
              </a:tabLst>
            </a:pPr>
            <a:r>
              <a:rPr lang="de-CH" dirty="0"/>
              <a:t>Anlage nicht </a:t>
            </a:r>
            <a:r>
              <a:rPr lang="de-DE" b="1" dirty="0"/>
              <a:t>«</a:t>
            </a:r>
            <a:r>
              <a:rPr lang="de-CH" b="1" dirty="0"/>
              <a:t>sicher</a:t>
            </a:r>
            <a:r>
              <a:rPr lang="de-DE" b="1" dirty="0"/>
              <a:t>» ab</a:t>
            </a:r>
            <a:r>
              <a:rPr lang="de-CH" b="1" dirty="0"/>
              <a:t>geschaltet</a:t>
            </a:r>
          </a:p>
          <a:p>
            <a:pPr marL="342900" lvl="1" indent="-342900">
              <a:lnSpc>
                <a:spcPts val="3200"/>
              </a:lnSpc>
              <a:buSzPct val="60000"/>
              <a:buFont typeface="Wingdings 2" pitchFamily="18" charset="2"/>
              <a:buChar char="¿"/>
              <a:tabLst>
                <a:tab pos="341313" algn="l"/>
              </a:tabLst>
            </a:pPr>
            <a:r>
              <a:rPr lang="de-CH" b="1" dirty="0"/>
              <a:t>Manipulieren</a:t>
            </a:r>
            <a:r>
              <a:rPr lang="de-CH" dirty="0"/>
              <a:t> von Schutzeinrichtungen</a:t>
            </a:r>
          </a:p>
          <a:p>
            <a:pPr marL="342900" lvl="1" indent="-342900">
              <a:lnSpc>
                <a:spcPts val="3200"/>
              </a:lnSpc>
              <a:buSzPct val="60000"/>
              <a:buFont typeface="Wingdings 2" pitchFamily="18" charset="2"/>
              <a:buChar char="¿"/>
              <a:tabLst>
                <a:tab pos="341313" algn="l"/>
              </a:tabLst>
            </a:pPr>
            <a:r>
              <a:rPr lang="de-CH" b="1" dirty="0"/>
              <a:t>Stress, Zeitdruck</a:t>
            </a:r>
          </a:p>
          <a:p>
            <a:pPr marL="342900" lvl="1" indent="-342900">
              <a:lnSpc>
                <a:spcPts val="3200"/>
              </a:lnSpc>
              <a:buSzPct val="60000"/>
              <a:buFont typeface="Wingdings 2" pitchFamily="18" charset="2"/>
              <a:buChar char="¿"/>
              <a:tabLst>
                <a:tab pos="341313" algn="l"/>
              </a:tabLst>
            </a:pPr>
            <a:r>
              <a:rPr lang="de-CH" b="1" dirty="0"/>
              <a:t>Improvisation</a:t>
            </a:r>
          </a:p>
          <a:p>
            <a:pPr marL="342900" lvl="1" indent="-342900">
              <a:lnSpc>
                <a:spcPts val="3200"/>
              </a:lnSpc>
              <a:spcBef>
                <a:spcPts val="2400"/>
              </a:spcBef>
              <a:buSzPct val="60000"/>
              <a:buFont typeface="Wingdings 2" pitchFamily="18" charset="2"/>
              <a:buChar char="¿"/>
              <a:tabLst>
                <a:tab pos="341313" algn="l"/>
              </a:tabLst>
            </a:pPr>
            <a:r>
              <a:rPr lang="de-CH" dirty="0"/>
              <a:t>Technische Mängel wie z.B. </a:t>
            </a:r>
            <a:br>
              <a:rPr lang="de-CH" dirty="0"/>
            </a:br>
            <a:r>
              <a:rPr lang="de-CH" dirty="0"/>
              <a:t>keine </a:t>
            </a:r>
            <a:r>
              <a:rPr lang="de-CH" b="1" dirty="0"/>
              <a:t>Sonderbetriebssteuerung</a:t>
            </a:r>
            <a:endParaRPr lang="de-CH" dirty="0"/>
          </a:p>
        </p:txBody>
      </p:sp>
      <p:sp>
        <p:nvSpPr>
          <p:cNvPr id="8" name="Textplatzhalter 3">
            <a:extLst>
              <a:ext uri="{FF2B5EF4-FFF2-40B4-BE49-F238E27FC236}">
                <a16:creationId xmlns:a16="http://schemas.microsoft.com/office/drawing/2014/main" id="{12AA263D-F5DF-461B-9120-0875A1463335}"/>
              </a:ext>
            </a:extLst>
          </p:cNvPr>
          <p:cNvSpPr txBox="1">
            <a:spLocks/>
          </p:cNvSpPr>
          <p:nvPr/>
        </p:nvSpPr>
        <p:spPr>
          <a:xfrm>
            <a:off x="7680176" y="1481113"/>
            <a:ext cx="3960440" cy="4396159"/>
          </a:xfrm>
          <a:prstGeom prst="rect">
            <a:avLst/>
          </a:prstGeom>
        </p:spPr>
        <p:txBody>
          <a:bodyPr/>
          <a:lstStyle/>
          <a:p>
            <a:pPr marL="357188" marR="0" lvl="3" indent="-357188" defTabSz="914400" rtl="0" eaLnBrk="1" fontAlgn="auto" latinLnBrk="0" hangingPunct="1">
              <a:lnSpc>
                <a:spcPts val="3200"/>
              </a:lnSpc>
              <a:spcAft>
                <a:spcPts val="600"/>
              </a:spcAft>
              <a:buClrTx/>
              <a:buSzTx/>
              <a:buFont typeface="Wingdings" pitchFamily="2" charset="2"/>
              <a:buChar char="Ø"/>
              <a:tabLst/>
              <a:defRPr/>
            </a:pPr>
            <a:r>
              <a:rPr kumimoji="0" lang="de-CH" sz="2400" b="1" i="0" u="none" strike="noStrike" kern="1200" cap="none" spc="0" normalizeH="0" baseline="0" noProof="0" dirty="0">
                <a:ln>
                  <a:noFill/>
                </a:ln>
                <a:solidFill>
                  <a:srgbClr val="FF8200"/>
                </a:solidFill>
                <a:effectLst/>
                <a:uLnTx/>
                <a:uFillTx/>
                <a:ea typeface="+mn-ea"/>
                <a:cs typeface="Arial" pitchFamily="34" charset="0"/>
              </a:rPr>
              <a:t>Vorgesetzter</a:t>
            </a:r>
            <a:br>
              <a:rPr kumimoji="0" lang="de-CH" sz="2400" b="1" i="0" u="none" strike="noStrike" kern="1200" cap="none" spc="0" normalizeH="0" baseline="0" noProof="0" dirty="0">
                <a:ln>
                  <a:noFill/>
                </a:ln>
                <a:solidFill>
                  <a:srgbClr val="FF8200"/>
                </a:solidFill>
                <a:effectLst/>
                <a:uLnTx/>
                <a:uFillTx/>
                <a:ea typeface="+mn-ea"/>
                <a:cs typeface="Arial" pitchFamily="34" charset="0"/>
              </a:rPr>
            </a:br>
            <a:br>
              <a:rPr kumimoji="0" lang="de-CH" sz="2400" b="1" i="0" u="none" strike="noStrike" kern="1200" cap="none" spc="0" normalizeH="0" baseline="0" noProof="0" dirty="0">
                <a:ln>
                  <a:noFill/>
                </a:ln>
                <a:solidFill>
                  <a:srgbClr val="FF8200"/>
                </a:solidFill>
                <a:effectLst/>
                <a:uLnTx/>
                <a:uFillTx/>
                <a:ea typeface="+mn-ea"/>
                <a:cs typeface="Arial" pitchFamily="34" charset="0"/>
              </a:rPr>
            </a:br>
            <a:br>
              <a:rPr kumimoji="0" lang="de-CH" sz="2400" b="1" i="0" u="none" strike="noStrike" kern="1200" cap="none" spc="0" normalizeH="0" baseline="0" noProof="0" dirty="0">
                <a:ln>
                  <a:noFill/>
                </a:ln>
                <a:solidFill>
                  <a:srgbClr val="FF8200"/>
                </a:solidFill>
                <a:effectLst/>
                <a:uLnTx/>
                <a:uFillTx/>
                <a:ea typeface="+mn-ea"/>
                <a:cs typeface="Arial" pitchFamily="34" charset="0"/>
              </a:rPr>
            </a:br>
            <a:endParaRPr kumimoji="0" lang="de-CH" sz="2400" b="1" i="0" u="none" strike="noStrike" kern="1200" cap="none" spc="0" normalizeH="0" baseline="0" noProof="0" dirty="0">
              <a:ln>
                <a:noFill/>
              </a:ln>
              <a:solidFill>
                <a:srgbClr val="FF8200"/>
              </a:solidFill>
              <a:effectLst/>
              <a:uLnTx/>
              <a:uFillTx/>
              <a:ea typeface="+mn-ea"/>
              <a:cs typeface="Arial" pitchFamily="34" charset="0"/>
            </a:endParaRPr>
          </a:p>
          <a:p>
            <a:pPr marL="357188" marR="0" lvl="3" indent="-357188" defTabSz="914400" rtl="0" eaLnBrk="1" fontAlgn="auto" latinLnBrk="0" hangingPunct="1">
              <a:lnSpc>
                <a:spcPts val="3200"/>
              </a:lnSpc>
              <a:spcAft>
                <a:spcPts val="600"/>
              </a:spcAft>
              <a:buClrTx/>
              <a:buSzTx/>
              <a:buFont typeface="Wingdings" pitchFamily="2" charset="2"/>
              <a:buChar char="Ø"/>
              <a:tabLst/>
              <a:defRPr/>
            </a:pPr>
            <a:r>
              <a:rPr kumimoji="0" lang="de-CH" sz="2400" b="1" i="0" u="none" strike="noStrike" kern="1200" cap="none" spc="0" normalizeH="0" baseline="0" noProof="0" dirty="0">
                <a:ln>
                  <a:noFill/>
                </a:ln>
                <a:solidFill>
                  <a:srgbClr val="FF8200"/>
                </a:solidFill>
                <a:effectLst/>
                <a:uLnTx/>
                <a:uFillTx/>
                <a:ea typeface="+mn-ea"/>
                <a:cs typeface="Arial" pitchFamily="34" charset="0"/>
              </a:rPr>
              <a:t>Mitarbeiter</a:t>
            </a:r>
            <a:br>
              <a:rPr kumimoji="0" lang="de-CH" sz="2400" b="1" i="0" u="none" strike="noStrike" kern="1200" cap="none" spc="0" normalizeH="0" baseline="0" noProof="0" dirty="0">
                <a:ln>
                  <a:noFill/>
                </a:ln>
                <a:solidFill>
                  <a:srgbClr val="FF8200"/>
                </a:solidFill>
                <a:effectLst/>
                <a:uLnTx/>
                <a:uFillTx/>
                <a:ea typeface="+mn-ea"/>
                <a:cs typeface="Arial" pitchFamily="34" charset="0"/>
              </a:rPr>
            </a:br>
            <a:br>
              <a:rPr kumimoji="0" lang="de-CH" sz="2400" b="1" i="0" u="none" strike="noStrike" kern="1200" cap="none" spc="0" normalizeH="0" baseline="0" noProof="0" dirty="0">
                <a:ln>
                  <a:noFill/>
                </a:ln>
                <a:solidFill>
                  <a:srgbClr val="FF8200"/>
                </a:solidFill>
                <a:effectLst/>
                <a:uLnTx/>
                <a:uFillTx/>
                <a:ea typeface="+mn-ea"/>
                <a:cs typeface="Arial" pitchFamily="34" charset="0"/>
              </a:rPr>
            </a:br>
            <a:br>
              <a:rPr kumimoji="0" lang="de-CH" sz="2400" b="1" i="0" u="none" strike="noStrike" kern="1200" cap="none" spc="0" normalizeH="0" baseline="0" noProof="0" dirty="0">
                <a:ln>
                  <a:noFill/>
                </a:ln>
                <a:solidFill>
                  <a:srgbClr val="FF8200"/>
                </a:solidFill>
                <a:effectLst/>
                <a:uLnTx/>
                <a:uFillTx/>
                <a:ea typeface="+mn-ea"/>
                <a:cs typeface="Arial" pitchFamily="34" charset="0"/>
              </a:rPr>
            </a:br>
            <a:endParaRPr kumimoji="0" lang="de-CH" sz="2400" b="1" i="0" u="none" strike="noStrike" kern="1200" cap="none" spc="0" normalizeH="0" baseline="0" noProof="0" dirty="0">
              <a:ln>
                <a:noFill/>
              </a:ln>
              <a:solidFill>
                <a:srgbClr val="FF8200"/>
              </a:solidFill>
              <a:effectLst/>
              <a:uLnTx/>
              <a:uFillTx/>
              <a:ea typeface="+mn-ea"/>
              <a:cs typeface="Arial" pitchFamily="34" charset="0"/>
            </a:endParaRPr>
          </a:p>
          <a:p>
            <a:pPr marL="357188" marR="0" lvl="3" indent="-357188" defTabSz="914400" rtl="0" eaLnBrk="1" fontAlgn="auto" latinLnBrk="0" hangingPunct="1">
              <a:lnSpc>
                <a:spcPts val="3200"/>
              </a:lnSpc>
              <a:spcAft>
                <a:spcPts val="600"/>
              </a:spcAft>
              <a:buClrTx/>
              <a:buSzTx/>
              <a:buFont typeface="Wingdings" pitchFamily="2" charset="2"/>
              <a:buChar char="Ø"/>
              <a:tabLst/>
              <a:defRPr/>
            </a:pPr>
            <a:r>
              <a:rPr kumimoji="0" lang="de-CH" sz="2400" b="1" i="0" u="none" strike="noStrike" kern="1200" cap="none" spc="0" normalizeH="0" baseline="0" noProof="0" dirty="0">
                <a:ln>
                  <a:noFill/>
                </a:ln>
                <a:solidFill>
                  <a:srgbClr val="FF8200"/>
                </a:solidFill>
                <a:effectLst/>
                <a:uLnTx/>
                <a:uFillTx/>
                <a:ea typeface="+mn-ea"/>
                <a:cs typeface="Arial" pitchFamily="34" charset="0"/>
              </a:rPr>
              <a:t>Inverkehrbringer</a:t>
            </a:r>
          </a:p>
        </p:txBody>
      </p:sp>
    </p:spTree>
    <p:extLst>
      <p:ext uri="{BB962C8B-B14F-4D97-AF65-F5344CB8AC3E}">
        <p14:creationId xmlns:p14="http://schemas.microsoft.com/office/powerpoint/2010/main" val="3173680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E16A6F-6219-4A1C-BBDB-47009B1DABAA}"/>
              </a:ext>
            </a:extLst>
          </p:cNvPr>
          <p:cNvSpPr>
            <a:spLocks noGrp="1"/>
          </p:cNvSpPr>
          <p:nvPr>
            <p:ph type="title"/>
          </p:nvPr>
        </p:nvSpPr>
        <p:spPr/>
        <p:txBody>
          <a:bodyPr/>
          <a:lstStyle/>
          <a:p>
            <a:r>
              <a:rPr lang="de-CH" sz="2800" dirty="0"/>
              <a:t>Unfallanalyse </a:t>
            </a:r>
            <a:r>
              <a:rPr lang="en-US" sz="2800" b="0" dirty="0"/>
              <a:t>(</a:t>
            </a:r>
            <a:r>
              <a:rPr lang="en-US" sz="2800" b="0" dirty="0" err="1"/>
              <a:t>durch</a:t>
            </a:r>
            <a:r>
              <a:rPr lang="en-US" sz="2800" b="0" dirty="0"/>
              <a:t> die Suva </a:t>
            </a:r>
            <a:r>
              <a:rPr lang="en-US" sz="2800" b="0" dirty="0" err="1"/>
              <a:t>abgeklärte</a:t>
            </a:r>
            <a:r>
              <a:rPr lang="en-US" sz="2800" b="0" dirty="0"/>
              <a:t> </a:t>
            </a:r>
            <a:r>
              <a:rPr lang="en-US" sz="2800" b="0" dirty="0" err="1"/>
              <a:t>Unfälle</a:t>
            </a:r>
            <a:r>
              <a:rPr lang="en-US" sz="2800" b="0" dirty="0"/>
              <a:t>)</a:t>
            </a:r>
            <a:endParaRPr lang="de-CH" sz="2800" dirty="0"/>
          </a:p>
        </p:txBody>
      </p:sp>
      <p:sp>
        <p:nvSpPr>
          <p:cNvPr id="4" name="Datumsplatzhalter 3">
            <a:extLst>
              <a:ext uri="{FF2B5EF4-FFF2-40B4-BE49-F238E27FC236}">
                <a16:creationId xmlns:a16="http://schemas.microsoft.com/office/drawing/2014/main" id="{AA9DD5AE-1EA6-4D01-A12C-2BAC313A10FB}"/>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5" name="Fußzeilenplatzhalter 4">
            <a:extLst>
              <a:ext uri="{FF2B5EF4-FFF2-40B4-BE49-F238E27FC236}">
                <a16:creationId xmlns:a16="http://schemas.microsoft.com/office/drawing/2014/main" id="{413A474C-1F91-466F-88E4-69B8F0C63E4B}"/>
              </a:ext>
            </a:extLst>
          </p:cNvPr>
          <p:cNvSpPr>
            <a:spLocks noGrp="1"/>
          </p:cNvSpPr>
          <p:nvPr>
            <p:ph type="ftr" sz="quarter" idx="11"/>
          </p:nvPr>
        </p:nvSpPr>
        <p:spPr/>
        <p:txBody>
          <a:bodyPr/>
          <a:lstStyle/>
          <a:p>
            <a:r>
              <a:rPr lang="de-CH"/>
              <a:t>Sichere Instandhaltung betrifft uns alle!</a:t>
            </a:r>
            <a:endParaRPr lang="de-CH" dirty="0"/>
          </a:p>
        </p:txBody>
      </p:sp>
      <p:sp>
        <p:nvSpPr>
          <p:cNvPr id="6" name="Foliennummernplatzhalter 5">
            <a:extLst>
              <a:ext uri="{FF2B5EF4-FFF2-40B4-BE49-F238E27FC236}">
                <a16:creationId xmlns:a16="http://schemas.microsoft.com/office/drawing/2014/main" id="{1698089A-46D0-490F-8D35-AFC837D717C2}"/>
              </a:ext>
            </a:extLst>
          </p:cNvPr>
          <p:cNvSpPr>
            <a:spLocks noGrp="1"/>
          </p:cNvSpPr>
          <p:nvPr>
            <p:ph type="sldNum" sz="quarter" idx="12"/>
          </p:nvPr>
        </p:nvSpPr>
        <p:spPr/>
        <p:txBody>
          <a:bodyPr/>
          <a:lstStyle/>
          <a:p>
            <a:fld id="{86FBE615-59AB-43FA-AD56-B2490B7B2CB2}" type="slidenum">
              <a:rPr lang="de-CH" smtClean="0"/>
              <a:pPr/>
              <a:t>12</a:t>
            </a:fld>
            <a:endParaRPr lang="de-CH" dirty="0"/>
          </a:p>
        </p:txBody>
      </p:sp>
      <p:graphicFrame>
        <p:nvGraphicFramePr>
          <p:cNvPr id="8" name="Diagrammplatzhalter 4">
            <a:extLst>
              <a:ext uri="{FF2B5EF4-FFF2-40B4-BE49-F238E27FC236}">
                <a16:creationId xmlns:a16="http://schemas.microsoft.com/office/drawing/2014/main" id="{4D8159BC-69F7-43E7-B3DD-D51AA11EE293}"/>
              </a:ext>
            </a:extLst>
          </p:cNvPr>
          <p:cNvGraphicFramePr>
            <a:graphicFrameLocks noGrp="1"/>
          </p:cNvGraphicFramePr>
          <p:nvPr>
            <p:ph idx="1"/>
            <p:extLst>
              <p:ext uri="{D42A27DB-BD31-4B8C-83A1-F6EECF244321}">
                <p14:modId xmlns:p14="http://schemas.microsoft.com/office/powerpoint/2010/main" val="1936272053"/>
              </p:ext>
            </p:extLst>
          </p:nvPr>
        </p:nvGraphicFramePr>
        <p:xfrm>
          <a:off x="547163" y="1268760"/>
          <a:ext cx="11090275" cy="30957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Diagrammplatzhalter 4">
            <a:extLst>
              <a:ext uri="{FF2B5EF4-FFF2-40B4-BE49-F238E27FC236}">
                <a16:creationId xmlns:a16="http://schemas.microsoft.com/office/drawing/2014/main" id="{74435A9D-47BB-45EB-B591-81B7F1A32EFF}"/>
              </a:ext>
            </a:extLst>
          </p:cNvPr>
          <p:cNvGraphicFramePr>
            <a:graphicFrameLocks/>
          </p:cNvGraphicFramePr>
          <p:nvPr>
            <p:extLst>
              <p:ext uri="{D42A27DB-BD31-4B8C-83A1-F6EECF244321}">
                <p14:modId xmlns:p14="http://schemas.microsoft.com/office/powerpoint/2010/main" val="914820533"/>
              </p:ext>
            </p:extLst>
          </p:nvPr>
        </p:nvGraphicFramePr>
        <p:xfrm>
          <a:off x="547162" y="4364558"/>
          <a:ext cx="11089753" cy="16561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50084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01CDD2-4086-4411-BAE2-668B7CAA2557}"/>
              </a:ext>
            </a:extLst>
          </p:cNvPr>
          <p:cNvSpPr>
            <a:spLocks noGrp="1"/>
          </p:cNvSpPr>
          <p:nvPr>
            <p:ph type="title"/>
          </p:nvPr>
        </p:nvSpPr>
        <p:spPr/>
        <p:txBody>
          <a:bodyPr/>
          <a:lstStyle/>
          <a:p>
            <a:r>
              <a:rPr lang="de-CH" sz="2800" dirty="0"/>
              <a:t>Jeder in unserem Betrieb muss Verantwortung übernehmen</a:t>
            </a:r>
          </a:p>
        </p:txBody>
      </p:sp>
      <p:sp>
        <p:nvSpPr>
          <p:cNvPr id="4" name="Datumsplatzhalter 3">
            <a:extLst>
              <a:ext uri="{FF2B5EF4-FFF2-40B4-BE49-F238E27FC236}">
                <a16:creationId xmlns:a16="http://schemas.microsoft.com/office/drawing/2014/main" id="{160FDAC5-CD7F-4DAE-995C-EEEBE699BD88}"/>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5" name="Fußzeilenplatzhalter 4">
            <a:extLst>
              <a:ext uri="{FF2B5EF4-FFF2-40B4-BE49-F238E27FC236}">
                <a16:creationId xmlns:a16="http://schemas.microsoft.com/office/drawing/2014/main" id="{0DDDB2BB-6E4E-46E5-92F2-7BD835007C56}"/>
              </a:ext>
            </a:extLst>
          </p:cNvPr>
          <p:cNvSpPr>
            <a:spLocks noGrp="1"/>
          </p:cNvSpPr>
          <p:nvPr>
            <p:ph type="ftr" sz="quarter" idx="11"/>
          </p:nvPr>
        </p:nvSpPr>
        <p:spPr/>
        <p:txBody>
          <a:bodyPr/>
          <a:lstStyle/>
          <a:p>
            <a:r>
              <a:rPr lang="de-CH"/>
              <a:t>Sichere Instandhaltung betrifft uns alle!</a:t>
            </a:r>
            <a:endParaRPr lang="de-CH" dirty="0"/>
          </a:p>
        </p:txBody>
      </p:sp>
      <p:sp>
        <p:nvSpPr>
          <p:cNvPr id="6" name="Foliennummernplatzhalter 5">
            <a:extLst>
              <a:ext uri="{FF2B5EF4-FFF2-40B4-BE49-F238E27FC236}">
                <a16:creationId xmlns:a16="http://schemas.microsoft.com/office/drawing/2014/main" id="{7CB38586-8FE3-478D-98C8-7B15A1976295}"/>
              </a:ext>
            </a:extLst>
          </p:cNvPr>
          <p:cNvSpPr>
            <a:spLocks noGrp="1"/>
          </p:cNvSpPr>
          <p:nvPr>
            <p:ph type="sldNum" sz="quarter" idx="12"/>
          </p:nvPr>
        </p:nvSpPr>
        <p:spPr/>
        <p:txBody>
          <a:bodyPr/>
          <a:lstStyle/>
          <a:p>
            <a:fld id="{86FBE615-59AB-43FA-AD56-B2490B7B2CB2}" type="slidenum">
              <a:rPr lang="de-CH" smtClean="0"/>
              <a:pPr/>
              <a:t>13</a:t>
            </a:fld>
            <a:endParaRPr lang="de-CH" dirty="0"/>
          </a:p>
        </p:txBody>
      </p:sp>
      <p:sp>
        <p:nvSpPr>
          <p:cNvPr id="8" name="Inhaltsplatzhalter 6">
            <a:extLst>
              <a:ext uri="{FF2B5EF4-FFF2-40B4-BE49-F238E27FC236}">
                <a16:creationId xmlns:a16="http://schemas.microsoft.com/office/drawing/2014/main" id="{5863A933-C4CD-4ECF-B522-2E9F7B4BEA3E}"/>
              </a:ext>
            </a:extLst>
          </p:cNvPr>
          <p:cNvSpPr>
            <a:spLocks noGrp="1"/>
          </p:cNvSpPr>
          <p:nvPr>
            <p:ph idx="1"/>
          </p:nvPr>
        </p:nvSpPr>
        <p:spPr>
          <a:xfrm>
            <a:off x="551384" y="1340768"/>
            <a:ext cx="11089232" cy="4176464"/>
          </a:xfrm>
        </p:spPr>
        <p:txBody>
          <a:bodyPr/>
          <a:lstStyle/>
          <a:p>
            <a:pPr>
              <a:lnSpc>
                <a:spcPct val="150000"/>
              </a:lnSpc>
            </a:pPr>
            <a:r>
              <a:rPr lang="de-CH" dirty="0"/>
              <a:t>unser Kader</a:t>
            </a:r>
          </a:p>
          <a:p>
            <a:pPr>
              <a:lnSpc>
                <a:spcPct val="150000"/>
              </a:lnSpc>
            </a:pPr>
            <a:r>
              <a:rPr lang="de-CH" dirty="0"/>
              <a:t>unsere eigenen Instandhalter</a:t>
            </a:r>
          </a:p>
          <a:p>
            <a:pPr lvl="0">
              <a:lnSpc>
                <a:spcPct val="150000"/>
              </a:lnSpc>
            </a:pPr>
            <a:r>
              <a:rPr lang="de-CH" dirty="0"/>
              <a:t>die von uns beauftragten Instandhaltungsunternehmen</a:t>
            </a:r>
          </a:p>
          <a:p>
            <a:endParaRPr lang="de-CH" dirty="0"/>
          </a:p>
          <a:p>
            <a:endParaRPr lang="de-CH" dirty="0"/>
          </a:p>
          <a:p>
            <a:pPr>
              <a:lnSpc>
                <a:spcPct val="150000"/>
              </a:lnSpc>
              <a:buNone/>
            </a:pPr>
            <a:r>
              <a:rPr lang="de-CH" b="1" dirty="0"/>
              <a:t>Aber genauso - und genauso wichtig:</a:t>
            </a:r>
            <a:endParaRPr lang="de-CH" dirty="0"/>
          </a:p>
          <a:p>
            <a:pPr lvl="0"/>
            <a:r>
              <a:rPr lang="de-CH" dirty="0"/>
              <a:t>unsere Maschinenbediener beim Reinigen, Einrichten und bei der Erstintervention </a:t>
            </a:r>
            <a:r>
              <a:rPr lang="de-CH" dirty="0">
                <a:solidFill>
                  <a:srgbClr val="FF8200"/>
                </a:solidFill>
              </a:rPr>
              <a:t>bei Störungen</a:t>
            </a:r>
            <a:r>
              <a:rPr lang="de-CH" dirty="0"/>
              <a:t>!</a:t>
            </a:r>
          </a:p>
          <a:p>
            <a:pPr>
              <a:lnSpc>
                <a:spcPct val="100000"/>
              </a:lnSpc>
            </a:pPr>
            <a:endParaRPr lang="de-CH" dirty="0"/>
          </a:p>
          <a:p>
            <a:endParaRPr lang="de-CH" sz="1400" dirty="0"/>
          </a:p>
        </p:txBody>
      </p:sp>
    </p:spTree>
    <p:extLst>
      <p:ext uri="{BB962C8B-B14F-4D97-AF65-F5344CB8AC3E}">
        <p14:creationId xmlns:p14="http://schemas.microsoft.com/office/powerpoint/2010/main" val="4142942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F7ED9B-55B1-4D32-A25C-38395695CF2E}"/>
              </a:ext>
            </a:extLst>
          </p:cNvPr>
          <p:cNvSpPr>
            <a:spLocks noGrp="1"/>
          </p:cNvSpPr>
          <p:nvPr>
            <p:ph type="title"/>
          </p:nvPr>
        </p:nvSpPr>
        <p:spPr/>
        <p:txBody>
          <a:bodyPr/>
          <a:lstStyle/>
          <a:p>
            <a:r>
              <a:rPr lang="de-CH" sz="2800" dirty="0"/>
              <a:t>Die Instandhaltung umfasst folgende Aufgaben:</a:t>
            </a:r>
          </a:p>
        </p:txBody>
      </p:sp>
      <p:sp>
        <p:nvSpPr>
          <p:cNvPr id="4" name="Datumsplatzhalter 3">
            <a:extLst>
              <a:ext uri="{FF2B5EF4-FFF2-40B4-BE49-F238E27FC236}">
                <a16:creationId xmlns:a16="http://schemas.microsoft.com/office/drawing/2014/main" id="{23E4A0E0-3858-497D-B3EC-76C7D58F05E6}"/>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5" name="Fußzeilenplatzhalter 4">
            <a:extLst>
              <a:ext uri="{FF2B5EF4-FFF2-40B4-BE49-F238E27FC236}">
                <a16:creationId xmlns:a16="http://schemas.microsoft.com/office/drawing/2014/main" id="{E2149429-EC36-459E-87F0-B3AA07B99F8E}"/>
              </a:ext>
            </a:extLst>
          </p:cNvPr>
          <p:cNvSpPr>
            <a:spLocks noGrp="1"/>
          </p:cNvSpPr>
          <p:nvPr>
            <p:ph type="ftr" sz="quarter" idx="11"/>
          </p:nvPr>
        </p:nvSpPr>
        <p:spPr/>
        <p:txBody>
          <a:bodyPr/>
          <a:lstStyle/>
          <a:p>
            <a:r>
              <a:rPr lang="de-CH"/>
              <a:t>Sichere Instandhaltung betrifft uns alle!</a:t>
            </a:r>
            <a:endParaRPr lang="de-CH" dirty="0"/>
          </a:p>
        </p:txBody>
      </p:sp>
      <p:sp>
        <p:nvSpPr>
          <p:cNvPr id="6" name="Foliennummernplatzhalter 5">
            <a:extLst>
              <a:ext uri="{FF2B5EF4-FFF2-40B4-BE49-F238E27FC236}">
                <a16:creationId xmlns:a16="http://schemas.microsoft.com/office/drawing/2014/main" id="{77DBEBAE-4D1C-40DE-B284-F8E977C1024D}"/>
              </a:ext>
            </a:extLst>
          </p:cNvPr>
          <p:cNvSpPr>
            <a:spLocks noGrp="1"/>
          </p:cNvSpPr>
          <p:nvPr>
            <p:ph type="sldNum" sz="quarter" idx="12"/>
          </p:nvPr>
        </p:nvSpPr>
        <p:spPr/>
        <p:txBody>
          <a:bodyPr/>
          <a:lstStyle/>
          <a:p>
            <a:fld id="{86FBE615-59AB-43FA-AD56-B2490B7B2CB2}" type="slidenum">
              <a:rPr lang="de-CH" smtClean="0"/>
              <a:pPr/>
              <a:t>14</a:t>
            </a:fld>
            <a:endParaRPr lang="de-CH" dirty="0"/>
          </a:p>
        </p:txBody>
      </p:sp>
      <p:sp>
        <p:nvSpPr>
          <p:cNvPr id="7" name="Inhaltsplatzhalter 2">
            <a:extLst>
              <a:ext uri="{FF2B5EF4-FFF2-40B4-BE49-F238E27FC236}">
                <a16:creationId xmlns:a16="http://schemas.microsoft.com/office/drawing/2014/main" id="{A9BAD6C4-DCFF-4D3D-A7AF-894EFAA048C3}"/>
              </a:ext>
            </a:extLst>
          </p:cNvPr>
          <p:cNvSpPr>
            <a:spLocks noGrp="1"/>
          </p:cNvSpPr>
          <p:nvPr>
            <p:ph idx="1"/>
          </p:nvPr>
        </p:nvSpPr>
        <p:spPr>
          <a:xfrm>
            <a:off x="551385" y="1295989"/>
            <a:ext cx="11089232" cy="5152702"/>
          </a:xfrm>
        </p:spPr>
        <p:txBody>
          <a:bodyPr/>
          <a:lstStyle/>
          <a:p>
            <a:pPr>
              <a:buNone/>
            </a:pPr>
            <a:r>
              <a:rPr lang="de-CH" b="1" dirty="0"/>
              <a:t>Inspektion</a:t>
            </a:r>
          </a:p>
          <a:p>
            <a:pPr>
              <a:spcAft>
                <a:spcPts val="2400"/>
              </a:spcAft>
            </a:pPr>
            <a:r>
              <a:rPr lang="de-CH" dirty="0"/>
              <a:t>Beurteilung des IST-Zustandes</a:t>
            </a:r>
          </a:p>
          <a:p>
            <a:pPr>
              <a:buNone/>
            </a:pPr>
            <a:r>
              <a:rPr lang="de-CH" b="1" dirty="0"/>
              <a:t>Wartung</a:t>
            </a:r>
          </a:p>
          <a:p>
            <a:r>
              <a:rPr lang="de-CH" dirty="0"/>
              <a:t>Massnahmen zur Erhaltung des SOLL-Zustandes</a:t>
            </a:r>
          </a:p>
          <a:p>
            <a:pPr>
              <a:spcAft>
                <a:spcPts val="2400"/>
              </a:spcAft>
              <a:buNone/>
            </a:pPr>
            <a:r>
              <a:rPr lang="de-CH" dirty="0">
                <a:solidFill>
                  <a:schemeClr val="accent2"/>
                </a:solidFill>
                <a:sym typeface="Wingdings" pitchFamily="2" charset="2"/>
              </a:rPr>
              <a:t>	</a:t>
            </a:r>
            <a:r>
              <a:rPr lang="de-CH" dirty="0">
                <a:solidFill>
                  <a:srgbClr val="FF8200"/>
                </a:solidFill>
                <a:sym typeface="Wingdings" pitchFamily="2" charset="2"/>
              </a:rPr>
              <a:t></a:t>
            </a:r>
            <a:r>
              <a:rPr lang="de-CH" dirty="0">
                <a:solidFill>
                  <a:srgbClr val="FF8200"/>
                </a:solidFill>
              </a:rPr>
              <a:t> reinigen, einrichten, justieren, warten</a:t>
            </a:r>
          </a:p>
          <a:p>
            <a:pPr>
              <a:buNone/>
            </a:pPr>
            <a:r>
              <a:rPr lang="de-CH" b="1" dirty="0"/>
              <a:t>Instandsetzung</a:t>
            </a:r>
          </a:p>
          <a:p>
            <a:r>
              <a:rPr lang="de-CH" dirty="0"/>
              <a:t>Massnahmen zur Rückführung in den SOLL-Zustand</a:t>
            </a:r>
          </a:p>
          <a:p>
            <a:pPr>
              <a:spcAft>
                <a:spcPts val="2400"/>
              </a:spcAft>
              <a:buNone/>
            </a:pPr>
            <a:r>
              <a:rPr lang="de-CH" dirty="0">
                <a:solidFill>
                  <a:schemeClr val="accent2"/>
                </a:solidFill>
                <a:sym typeface="Wingdings" pitchFamily="2" charset="2"/>
              </a:rPr>
              <a:t>	</a:t>
            </a:r>
            <a:r>
              <a:rPr lang="de-CH" dirty="0">
                <a:solidFill>
                  <a:srgbClr val="FF8200"/>
                </a:solidFill>
                <a:sym typeface="Wingdings" pitchFamily="2" charset="2"/>
              </a:rPr>
              <a:t> </a:t>
            </a:r>
            <a:r>
              <a:rPr lang="de-CH" dirty="0">
                <a:solidFill>
                  <a:srgbClr val="FF8200"/>
                </a:solidFill>
              </a:rPr>
              <a:t>Störungsbehebung</a:t>
            </a:r>
          </a:p>
          <a:p>
            <a:pPr>
              <a:buNone/>
            </a:pPr>
            <a:r>
              <a:rPr lang="de-CH" b="1" dirty="0"/>
              <a:t>Verbesserung</a:t>
            </a:r>
          </a:p>
          <a:p>
            <a:r>
              <a:rPr lang="de-CH" dirty="0"/>
              <a:t>Massnahmen zur Steigerung der Funktionssicherheit</a:t>
            </a:r>
          </a:p>
        </p:txBody>
      </p:sp>
    </p:spTree>
    <p:extLst>
      <p:ext uri="{BB962C8B-B14F-4D97-AF65-F5344CB8AC3E}">
        <p14:creationId xmlns:p14="http://schemas.microsoft.com/office/powerpoint/2010/main" val="3946133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0C2C95-FA5D-4B51-BFD7-4FD0482765DA}"/>
              </a:ext>
            </a:extLst>
          </p:cNvPr>
          <p:cNvSpPr>
            <a:spLocks noGrp="1"/>
          </p:cNvSpPr>
          <p:nvPr>
            <p:ph type="title"/>
          </p:nvPr>
        </p:nvSpPr>
        <p:spPr/>
        <p:txBody>
          <a:bodyPr/>
          <a:lstStyle/>
          <a:p>
            <a:r>
              <a:rPr lang="de-CH"/>
              <a:t>Erste Gruppenarbeit «Gefährdungen»</a:t>
            </a:r>
            <a:endParaRPr lang="de-CH" dirty="0"/>
          </a:p>
        </p:txBody>
      </p:sp>
      <p:pic>
        <p:nvPicPr>
          <p:cNvPr id="7" name="Bildplatzhalter 12">
            <a:extLst>
              <a:ext uri="{FF2B5EF4-FFF2-40B4-BE49-F238E27FC236}">
                <a16:creationId xmlns:a16="http://schemas.microsoft.com/office/drawing/2014/main" id="{7CC02BC0-781E-4B97-996F-F72B809EA50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1765" y="1557338"/>
            <a:ext cx="11088470" cy="4608512"/>
          </a:xfrm>
        </p:spPr>
      </p:pic>
      <p:sp>
        <p:nvSpPr>
          <p:cNvPr id="4" name="Datumsplatzhalter 3">
            <a:extLst>
              <a:ext uri="{FF2B5EF4-FFF2-40B4-BE49-F238E27FC236}">
                <a16:creationId xmlns:a16="http://schemas.microsoft.com/office/drawing/2014/main" id="{BC289AD5-D2DB-4215-8C75-A4943666A93F}"/>
              </a:ext>
            </a:extLst>
          </p:cNvPr>
          <p:cNvSpPr>
            <a:spLocks noGrp="1"/>
          </p:cNvSpPr>
          <p:nvPr>
            <p:ph type="dt" sz="half" idx="10"/>
          </p:nvPr>
        </p:nvSpPr>
        <p:spPr/>
        <p:txBody>
          <a:bodyPr/>
          <a:lstStyle/>
          <a:p>
            <a:fld id="{5949DD4C-A2A5-45D7-8FC7-71E9089F31B7}" type="datetime1">
              <a:rPr lang="de-CH" smtClean="0"/>
              <a:pPr/>
              <a:t>16.10.2018</a:t>
            </a:fld>
            <a:endParaRPr lang="de-CH" dirty="0"/>
          </a:p>
        </p:txBody>
      </p:sp>
      <p:sp>
        <p:nvSpPr>
          <p:cNvPr id="5" name="Fußzeilenplatzhalter 4">
            <a:extLst>
              <a:ext uri="{FF2B5EF4-FFF2-40B4-BE49-F238E27FC236}">
                <a16:creationId xmlns:a16="http://schemas.microsoft.com/office/drawing/2014/main" id="{654FE9E3-4D42-419D-83DA-F02E226B67A6}"/>
              </a:ext>
            </a:extLst>
          </p:cNvPr>
          <p:cNvSpPr>
            <a:spLocks noGrp="1"/>
          </p:cNvSpPr>
          <p:nvPr>
            <p:ph type="ftr" sz="quarter" idx="11"/>
          </p:nvPr>
        </p:nvSpPr>
        <p:spPr/>
        <p:txBody>
          <a:bodyPr/>
          <a:lstStyle/>
          <a:p>
            <a:r>
              <a:rPr lang="de-CH"/>
              <a:t>Sichere Instandhaltung betrifft uns alle!</a:t>
            </a:r>
            <a:endParaRPr lang="de-CH" dirty="0"/>
          </a:p>
        </p:txBody>
      </p:sp>
      <p:sp>
        <p:nvSpPr>
          <p:cNvPr id="6" name="Foliennummernplatzhalter 5">
            <a:extLst>
              <a:ext uri="{FF2B5EF4-FFF2-40B4-BE49-F238E27FC236}">
                <a16:creationId xmlns:a16="http://schemas.microsoft.com/office/drawing/2014/main" id="{84B67D57-742C-46D7-A467-4F5CBD06CFCB}"/>
              </a:ext>
            </a:extLst>
          </p:cNvPr>
          <p:cNvSpPr>
            <a:spLocks noGrp="1"/>
          </p:cNvSpPr>
          <p:nvPr>
            <p:ph type="sldNum" sz="quarter" idx="12"/>
          </p:nvPr>
        </p:nvSpPr>
        <p:spPr/>
        <p:txBody>
          <a:bodyPr/>
          <a:lstStyle/>
          <a:p>
            <a:fld id="{86FBE615-59AB-43FA-AD56-B2490B7B2CB2}" type="slidenum">
              <a:rPr lang="de-CH" smtClean="0"/>
              <a:pPr/>
              <a:t>15</a:t>
            </a:fld>
            <a:endParaRPr lang="de-CH" dirty="0"/>
          </a:p>
        </p:txBody>
      </p:sp>
    </p:spTree>
    <p:extLst>
      <p:ext uri="{BB962C8B-B14F-4D97-AF65-F5344CB8AC3E}">
        <p14:creationId xmlns:p14="http://schemas.microsoft.com/office/powerpoint/2010/main" val="4275840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951FB5-0C4D-4081-B253-2CB76BAFF6FC}"/>
              </a:ext>
            </a:extLst>
          </p:cNvPr>
          <p:cNvSpPr>
            <a:spLocks noGrp="1"/>
          </p:cNvSpPr>
          <p:nvPr>
            <p:ph type="title"/>
          </p:nvPr>
        </p:nvSpPr>
        <p:spPr/>
        <p:txBody>
          <a:bodyPr/>
          <a:lstStyle/>
          <a:p>
            <a:r>
              <a:rPr lang="de-CH" sz="2800" dirty="0"/>
              <a:t>Gefährdung - Massnahmen</a:t>
            </a:r>
          </a:p>
        </p:txBody>
      </p:sp>
      <p:sp>
        <p:nvSpPr>
          <p:cNvPr id="4" name="Datumsplatzhalter 3">
            <a:extLst>
              <a:ext uri="{FF2B5EF4-FFF2-40B4-BE49-F238E27FC236}">
                <a16:creationId xmlns:a16="http://schemas.microsoft.com/office/drawing/2014/main" id="{9B39EC90-D2D7-4F8C-AB88-D1EBC9E30964}"/>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5" name="Fußzeilenplatzhalter 4">
            <a:extLst>
              <a:ext uri="{FF2B5EF4-FFF2-40B4-BE49-F238E27FC236}">
                <a16:creationId xmlns:a16="http://schemas.microsoft.com/office/drawing/2014/main" id="{ABA5C7B3-8357-4D06-8A37-09FBFE23E094}"/>
              </a:ext>
            </a:extLst>
          </p:cNvPr>
          <p:cNvSpPr>
            <a:spLocks noGrp="1"/>
          </p:cNvSpPr>
          <p:nvPr>
            <p:ph type="ftr" sz="quarter" idx="11"/>
          </p:nvPr>
        </p:nvSpPr>
        <p:spPr/>
        <p:txBody>
          <a:bodyPr/>
          <a:lstStyle/>
          <a:p>
            <a:r>
              <a:rPr lang="de-CH"/>
              <a:t>Sichere Instandhaltung betrifft uns alle!</a:t>
            </a:r>
            <a:endParaRPr lang="de-CH" dirty="0"/>
          </a:p>
        </p:txBody>
      </p:sp>
      <p:sp>
        <p:nvSpPr>
          <p:cNvPr id="6" name="Foliennummernplatzhalter 5">
            <a:extLst>
              <a:ext uri="{FF2B5EF4-FFF2-40B4-BE49-F238E27FC236}">
                <a16:creationId xmlns:a16="http://schemas.microsoft.com/office/drawing/2014/main" id="{F791B92E-BD8C-4FA2-AB0D-26844434A819}"/>
              </a:ext>
            </a:extLst>
          </p:cNvPr>
          <p:cNvSpPr>
            <a:spLocks noGrp="1"/>
          </p:cNvSpPr>
          <p:nvPr>
            <p:ph type="sldNum" sz="quarter" idx="12"/>
          </p:nvPr>
        </p:nvSpPr>
        <p:spPr/>
        <p:txBody>
          <a:bodyPr/>
          <a:lstStyle/>
          <a:p>
            <a:fld id="{86FBE615-59AB-43FA-AD56-B2490B7B2CB2}" type="slidenum">
              <a:rPr lang="de-CH" smtClean="0"/>
              <a:pPr/>
              <a:t>16</a:t>
            </a:fld>
            <a:endParaRPr lang="de-CH" dirty="0"/>
          </a:p>
        </p:txBody>
      </p:sp>
      <p:pic>
        <p:nvPicPr>
          <p:cNvPr id="7" name="Bildplatzhalter 4" descr="STOP Krokodil.jpg">
            <a:extLst>
              <a:ext uri="{FF2B5EF4-FFF2-40B4-BE49-F238E27FC236}">
                <a16:creationId xmlns:a16="http://schemas.microsoft.com/office/drawing/2014/main" id="{FE81EF41-BF6D-447F-B2FA-252A2C81B53A}"/>
              </a:ext>
            </a:extLst>
          </p:cNvPr>
          <p:cNvPicPr>
            <a:picLocks noGrp="1" noChangeAspect="1"/>
          </p:cNvPicPr>
          <p:nvPr>
            <p:ph idx="1"/>
          </p:nvPr>
        </p:nvPicPr>
        <p:blipFill>
          <a:blip r:embed="rId3" cstate="print"/>
          <a:srcRect l="1163" t="36158" r="1163" b="24027"/>
          <a:stretch>
            <a:fillRect/>
          </a:stretch>
        </p:blipFill>
        <p:spPr>
          <a:xfrm>
            <a:off x="551384" y="2405779"/>
            <a:ext cx="11089232" cy="1888605"/>
          </a:xfrm>
        </p:spPr>
      </p:pic>
      <p:sp>
        <p:nvSpPr>
          <p:cNvPr id="8" name="Textfeld 7">
            <a:extLst>
              <a:ext uri="{FF2B5EF4-FFF2-40B4-BE49-F238E27FC236}">
                <a16:creationId xmlns:a16="http://schemas.microsoft.com/office/drawing/2014/main" id="{C756D4C3-AF99-42EA-837D-16CBB2A5B26F}"/>
              </a:ext>
            </a:extLst>
          </p:cNvPr>
          <p:cNvSpPr txBox="1"/>
          <p:nvPr/>
        </p:nvSpPr>
        <p:spPr>
          <a:xfrm>
            <a:off x="551384" y="1170819"/>
            <a:ext cx="11089232" cy="461665"/>
          </a:xfrm>
          <a:prstGeom prst="rect">
            <a:avLst/>
          </a:prstGeom>
          <a:noFill/>
        </p:spPr>
        <p:txBody>
          <a:bodyPr wrap="square" rtlCol="0">
            <a:spAutoFit/>
          </a:bodyPr>
          <a:lstStyle/>
          <a:p>
            <a:pPr algn="ctr"/>
            <a:r>
              <a:rPr lang="de-CH" sz="2400" dirty="0">
                <a:solidFill>
                  <a:srgbClr val="F50000"/>
                </a:solidFill>
              </a:rPr>
              <a:t>Krokodil = Gefährdung</a:t>
            </a:r>
            <a:endParaRPr lang="de-CH" sz="2400" u="sng" dirty="0">
              <a:solidFill>
                <a:srgbClr val="F50000"/>
              </a:solidFill>
            </a:endParaRPr>
          </a:p>
        </p:txBody>
      </p:sp>
      <p:cxnSp>
        <p:nvCxnSpPr>
          <p:cNvPr id="9" name="Gerade Verbindung mit Pfeil 8">
            <a:extLst>
              <a:ext uri="{FF2B5EF4-FFF2-40B4-BE49-F238E27FC236}">
                <a16:creationId xmlns:a16="http://schemas.microsoft.com/office/drawing/2014/main" id="{A1E537C4-3466-4D70-AA4D-61188C5696DD}"/>
              </a:ext>
            </a:extLst>
          </p:cNvPr>
          <p:cNvCxnSpPr/>
          <p:nvPr/>
        </p:nvCxnSpPr>
        <p:spPr>
          <a:xfrm flipH="1">
            <a:off x="2520339" y="1750346"/>
            <a:ext cx="1512168" cy="1440160"/>
          </a:xfrm>
          <a:prstGeom prst="straightConnector1">
            <a:avLst/>
          </a:prstGeom>
          <a:ln w="5715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0" name="Gerade Verbindung mit Pfeil 9">
            <a:extLst>
              <a:ext uri="{FF2B5EF4-FFF2-40B4-BE49-F238E27FC236}">
                <a16:creationId xmlns:a16="http://schemas.microsoft.com/office/drawing/2014/main" id="{2E8FF9C6-06DD-46CB-896B-6A9C283D772D}"/>
              </a:ext>
            </a:extLst>
          </p:cNvPr>
          <p:cNvCxnSpPr/>
          <p:nvPr/>
        </p:nvCxnSpPr>
        <p:spPr>
          <a:xfrm flipH="1">
            <a:off x="4583832" y="1844824"/>
            <a:ext cx="648072" cy="1656184"/>
          </a:xfrm>
          <a:prstGeom prst="straightConnector1">
            <a:avLst/>
          </a:prstGeom>
          <a:ln w="5715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1" name="Gerade Verbindung mit Pfeil 10">
            <a:extLst>
              <a:ext uri="{FF2B5EF4-FFF2-40B4-BE49-F238E27FC236}">
                <a16:creationId xmlns:a16="http://schemas.microsoft.com/office/drawing/2014/main" id="{7B546C1E-AAF6-401E-97E7-2C079BEBE2FB}"/>
              </a:ext>
            </a:extLst>
          </p:cNvPr>
          <p:cNvCxnSpPr/>
          <p:nvPr/>
        </p:nvCxnSpPr>
        <p:spPr>
          <a:xfrm>
            <a:off x="6888088" y="1844824"/>
            <a:ext cx="360040" cy="1440160"/>
          </a:xfrm>
          <a:prstGeom prst="straightConnector1">
            <a:avLst/>
          </a:prstGeom>
          <a:ln w="5715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2" name="Gerade Verbindung mit Pfeil 11">
            <a:extLst>
              <a:ext uri="{FF2B5EF4-FFF2-40B4-BE49-F238E27FC236}">
                <a16:creationId xmlns:a16="http://schemas.microsoft.com/office/drawing/2014/main" id="{E05EEAC0-385A-43A1-854D-4C518ED1103D}"/>
              </a:ext>
            </a:extLst>
          </p:cNvPr>
          <p:cNvCxnSpPr>
            <a:cxnSpLocks/>
          </p:cNvCxnSpPr>
          <p:nvPr/>
        </p:nvCxnSpPr>
        <p:spPr>
          <a:xfrm>
            <a:off x="8328248" y="1862108"/>
            <a:ext cx="1353413" cy="1684975"/>
          </a:xfrm>
          <a:prstGeom prst="straightConnector1">
            <a:avLst/>
          </a:prstGeom>
          <a:ln w="5715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3" name="Gerade Verbindung mit Pfeil 12">
            <a:extLst>
              <a:ext uri="{FF2B5EF4-FFF2-40B4-BE49-F238E27FC236}">
                <a16:creationId xmlns:a16="http://schemas.microsoft.com/office/drawing/2014/main" id="{87235E35-5D32-40CB-BFC6-191ADEA03AFA}"/>
              </a:ext>
            </a:extLst>
          </p:cNvPr>
          <p:cNvCxnSpPr>
            <a:cxnSpLocks/>
          </p:cNvCxnSpPr>
          <p:nvPr/>
        </p:nvCxnSpPr>
        <p:spPr>
          <a:xfrm flipH="1" flipV="1">
            <a:off x="4511824" y="4030776"/>
            <a:ext cx="288032" cy="1036903"/>
          </a:xfrm>
          <a:prstGeom prst="straightConnector1">
            <a:avLst/>
          </a:prstGeom>
          <a:ln w="57150">
            <a:solidFill>
              <a:srgbClr val="0099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4" name="Gerade Verbindung mit Pfeil 13">
            <a:extLst>
              <a:ext uri="{FF2B5EF4-FFF2-40B4-BE49-F238E27FC236}">
                <a16:creationId xmlns:a16="http://schemas.microsoft.com/office/drawing/2014/main" id="{EAF06854-BD7B-444C-A8E9-464FDD8CEF50}"/>
              </a:ext>
            </a:extLst>
          </p:cNvPr>
          <p:cNvCxnSpPr>
            <a:cxnSpLocks/>
          </p:cNvCxnSpPr>
          <p:nvPr/>
        </p:nvCxnSpPr>
        <p:spPr>
          <a:xfrm flipV="1">
            <a:off x="7464152" y="3645024"/>
            <a:ext cx="432048" cy="1380264"/>
          </a:xfrm>
          <a:prstGeom prst="straightConnector1">
            <a:avLst/>
          </a:prstGeom>
          <a:ln w="57150">
            <a:solidFill>
              <a:srgbClr val="0099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5" name="Gerade Verbindung mit Pfeil 14">
            <a:extLst>
              <a:ext uri="{FF2B5EF4-FFF2-40B4-BE49-F238E27FC236}">
                <a16:creationId xmlns:a16="http://schemas.microsoft.com/office/drawing/2014/main" id="{45A776F7-756F-4669-9B2A-5DC7D94DD314}"/>
              </a:ext>
            </a:extLst>
          </p:cNvPr>
          <p:cNvCxnSpPr>
            <a:cxnSpLocks/>
          </p:cNvCxnSpPr>
          <p:nvPr/>
        </p:nvCxnSpPr>
        <p:spPr>
          <a:xfrm flipV="1">
            <a:off x="9552384" y="3675833"/>
            <a:ext cx="1296144" cy="1512168"/>
          </a:xfrm>
          <a:prstGeom prst="straightConnector1">
            <a:avLst/>
          </a:prstGeom>
          <a:ln w="57150">
            <a:solidFill>
              <a:srgbClr val="0099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46AFA016-7AD9-451A-9617-B6F41CA25DAA}"/>
              </a:ext>
            </a:extLst>
          </p:cNvPr>
          <p:cNvCxnSpPr>
            <a:cxnSpLocks/>
          </p:cNvCxnSpPr>
          <p:nvPr/>
        </p:nvCxnSpPr>
        <p:spPr>
          <a:xfrm flipH="1" flipV="1">
            <a:off x="1847529" y="3140969"/>
            <a:ext cx="1205501" cy="2047032"/>
          </a:xfrm>
          <a:prstGeom prst="straightConnector1">
            <a:avLst/>
          </a:prstGeom>
          <a:ln w="57150">
            <a:solidFill>
              <a:srgbClr val="00B05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17" name="Textfeld 16">
            <a:extLst>
              <a:ext uri="{FF2B5EF4-FFF2-40B4-BE49-F238E27FC236}">
                <a16:creationId xmlns:a16="http://schemas.microsoft.com/office/drawing/2014/main" id="{A7A339FB-8CBA-4F44-8A61-D45419D96C93}"/>
              </a:ext>
            </a:extLst>
          </p:cNvPr>
          <p:cNvSpPr txBox="1"/>
          <p:nvPr/>
        </p:nvSpPr>
        <p:spPr>
          <a:xfrm>
            <a:off x="551384" y="5254912"/>
            <a:ext cx="11089232" cy="461665"/>
          </a:xfrm>
          <a:prstGeom prst="rect">
            <a:avLst/>
          </a:prstGeom>
          <a:noFill/>
        </p:spPr>
        <p:txBody>
          <a:bodyPr wrap="square" rtlCol="0">
            <a:spAutoFit/>
          </a:bodyPr>
          <a:lstStyle/>
          <a:p>
            <a:pPr algn="ctr"/>
            <a:r>
              <a:rPr lang="de-CH" sz="2400" u="sng" dirty="0">
                <a:solidFill>
                  <a:srgbClr val="009900"/>
                </a:solidFill>
              </a:rPr>
              <a:t>Massnahmen</a:t>
            </a:r>
            <a:r>
              <a:rPr lang="de-CH" sz="2400" dirty="0">
                <a:solidFill>
                  <a:srgbClr val="009900"/>
                </a:solidFill>
              </a:rPr>
              <a:t> mit unterschiedlicher Schutzwirkung</a:t>
            </a:r>
          </a:p>
        </p:txBody>
      </p:sp>
    </p:spTree>
    <p:extLst>
      <p:ext uri="{BB962C8B-B14F-4D97-AF65-F5344CB8AC3E}">
        <p14:creationId xmlns:p14="http://schemas.microsoft.com/office/powerpoint/2010/main" val="684113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8C77BC-0BA6-4052-A6CE-D02D15A211F3}"/>
              </a:ext>
            </a:extLst>
          </p:cNvPr>
          <p:cNvSpPr>
            <a:spLocks noGrp="1"/>
          </p:cNvSpPr>
          <p:nvPr>
            <p:ph type="title"/>
          </p:nvPr>
        </p:nvSpPr>
        <p:spPr/>
        <p:txBody>
          <a:bodyPr/>
          <a:lstStyle/>
          <a:p>
            <a:r>
              <a:rPr lang="de-DE" sz="2800" dirty="0"/>
              <a:t>Der Gefährdungskatalog</a:t>
            </a:r>
            <a:endParaRPr lang="de-CH" sz="2800" dirty="0"/>
          </a:p>
        </p:txBody>
      </p:sp>
      <p:sp>
        <p:nvSpPr>
          <p:cNvPr id="4" name="Datumsplatzhalter 3">
            <a:extLst>
              <a:ext uri="{FF2B5EF4-FFF2-40B4-BE49-F238E27FC236}">
                <a16:creationId xmlns:a16="http://schemas.microsoft.com/office/drawing/2014/main" id="{C580C101-1F0C-4074-8CC3-2C308E63DB0D}"/>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5" name="Fußzeilenplatzhalter 4">
            <a:extLst>
              <a:ext uri="{FF2B5EF4-FFF2-40B4-BE49-F238E27FC236}">
                <a16:creationId xmlns:a16="http://schemas.microsoft.com/office/drawing/2014/main" id="{F43B408B-D553-41DB-A832-EF626D860EED}"/>
              </a:ext>
            </a:extLst>
          </p:cNvPr>
          <p:cNvSpPr>
            <a:spLocks noGrp="1"/>
          </p:cNvSpPr>
          <p:nvPr>
            <p:ph type="ftr" sz="quarter" idx="11"/>
          </p:nvPr>
        </p:nvSpPr>
        <p:spPr/>
        <p:txBody>
          <a:bodyPr/>
          <a:lstStyle/>
          <a:p>
            <a:r>
              <a:rPr lang="de-CH"/>
              <a:t>Sichere Instandhaltung betrifft uns alle!</a:t>
            </a:r>
            <a:endParaRPr lang="de-CH" dirty="0"/>
          </a:p>
        </p:txBody>
      </p:sp>
      <p:sp>
        <p:nvSpPr>
          <p:cNvPr id="6" name="Foliennummernplatzhalter 5">
            <a:extLst>
              <a:ext uri="{FF2B5EF4-FFF2-40B4-BE49-F238E27FC236}">
                <a16:creationId xmlns:a16="http://schemas.microsoft.com/office/drawing/2014/main" id="{88BFFDB2-6C64-41FF-889E-38D6643DD121}"/>
              </a:ext>
            </a:extLst>
          </p:cNvPr>
          <p:cNvSpPr>
            <a:spLocks noGrp="1"/>
          </p:cNvSpPr>
          <p:nvPr>
            <p:ph type="sldNum" sz="quarter" idx="12"/>
          </p:nvPr>
        </p:nvSpPr>
        <p:spPr/>
        <p:txBody>
          <a:bodyPr/>
          <a:lstStyle/>
          <a:p>
            <a:fld id="{86FBE615-59AB-43FA-AD56-B2490B7B2CB2}" type="slidenum">
              <a:rPr lang="de-CH" smtClean="0"/>
              <a:pPr/>
              <a:t>17</a:t>
            </a:fld>
            <a:endParaRPr lang="de-CH" dirty="0"/>
          </a:p>
        </p:txBody>
      </p:sp>
      <p:pic>
        <p:nvPicPr>
          <p:cNvPr id="7" name="Picture 2">
            <a:extLst>
              <a:ext uri="{FF2B5EF4-FFF2-40B4-BE49-F238E27FC236}">
                <a16:creationId xmlns:a16="http://schemas.microsoft.com/office/drawing/2014/main" id="{1552C6F6-F8C8-4463-AC4E-AB97A7718895}"/>
              </a:ext>
            </a:extLst>
          </p:cNvPr>
          <p:cNvPicPr>
            <a:picLocks noGrp="1" noChangeAspect="1" noChangeArrowheads="1"/>
          </p:cNvPicPr>
          <p:nvPr>
            <p:ph idx="1"/>
          </p:nvPr>
        </p:nvPicPr>
        <p:blipFill>
          <a:blip r:embed="rId3" cstate="screen"/>
          <a:stretch>
            <a:fillRect/>
          </a:stretch>
        </p:blipFill>
        <p:spPr>
          <a:xfrm>
            <a:off x="547547" y="1340768"/>
            <a:ext cx="8477250" cy="4381500"/>
          </a:xfrm>
        </p:spPr>
      </p:pic>
    </p:spTree>
    <p:extLst>
      <p:ext uri="{BB962C8B-B14F-4D97-AF65-F5344CB8AC3E}">
        <p14:creationId xmlns:p14="http://schemas.microsoft.com/office/powerpoint/2010/main" val="481790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46EA7E-D506-4B48-B6C5-3D0B6312F79E}"/>
              </a:ext>
            </a:extLst>
          </p:cNvPr>
          <p:cNvSpPr>
            <a:spLocks noGrp="1"/>
          </p:cNvSpPr>
          <p:nvPr>
            <p:ph type="title"/>
          </p:nvPr>
        </p:nvSpPr>
        <p:spPr/>
        <p:txBody>
          <a:bodyPr/>
          <a:lstStyle/>
          <a:p>
            <a:r>
              <a:rPr lang="de-DE" sz="2800" dirty="0"/>
              <a:t>Gruppenarbeit «Gefährdungen» (Beispiel: Hebebühne)</a:t>
            </a:r>
            <a:endParaRPr lang="de-CH" sz="2800" dirty="0"/>
          </a:p>
        </p:txBody>
      </p:sp>
      <p:sp>
        <p:nvSpPr>
          <p:cNvPr id="4" name="Datumsplatzhalter 3">
            <a:extLst>
              <a:ext uri="{FF2B5EF4-FFF2-40B4-BE49-F238E27FC236}">
                <a16:creationId xmlns:a16="http://schemas.microsoft.com/office/drawing/2014/main" id="{7C673740-4045-4089-9355-13D5136830A8}"/>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5" name="Fußzeilenplatzhalter 4">
            <a:extLst>
              <a:ext uri="{FF2B5EF4-FFF2-40B4-BE49-F238E27FC236}">
                <a16:creationId xmlns:a16="http://schemas.microsoft.com/office/drawing/2014/main" id="{434F7364-DD3F-4EAC-8B93-384F2CA56D47}"/>
              </a:ext>
            </a:extLst>
          </p:cNvPr>
          <p:cNvSpPr>
            <a:spLocks noGrp="1"/>
          </p:cNvSpPr>
          <p:nvPr>
            <p:ph type="ftr" sz="quarter" idx="11"/>
          </p:nvPr>
        </p:nvSpPr>
        <p:spPr/>
        <p:txBody>
          <a:bodyPr/>
          <a:lstStyle/>
          <a:p>
            <a:r>
              <a:rPr lang="de-CH"/>
              <a:t>Sichere Instandhaltung betrifft uns alle!</a:t>
            </a:r>
            <a:endParaRPr lang="de-CH" dirty="0"/>
          </a:p>
        </p:txBody>
      </p:sp>
      <p:sp>
        <p:nvSpPr>
          <p:cNvPr id="6" name="Foliennummernplatzhalter 5">
            <a:extLst>
              <a:ext uri="{FF2B5EF4-FFF2-40B4-BE49-F238E27FC236}">
                <a16:creationId xmlns:a16="http://schemas.microsoft.com/office/drawing/2014/main" id="{7279BF19-DAC0-4FB9-B4CF-310E3F4BF026}"/>
              </a:ext>
            </a:extLst>
          </p:cNvPr>
          <p:cNvSpPr>
            <a:spLocks noGrp="1"/>
          </p:cNvSpPr>
          <p:nvPr>
            <p:ph type="sldNum" sz="quarter" idx="12"/>
          </p:nvPr>
        </p:nvSpPr>
        <p:spPr/>
        <p:txBody>
          <a:bodyPr/>
          <a:lstStyle/>
          <a:p>
            <a:fld id="{86FBE615-59AB-43FA-AD56-B2490B7B2CB2}" type="slidenum">
              <a:rPr lang="de-CH" smtClean="0"/>
              <a:pPr/>
              <a:t>18</a:t>
            </a:fld>
            <a:endParaRPr lang="de-CH" dirty="0"/>
          </a:p>
        </p:txBody>
      </p:sp>
      <p:sp>
        <p:nvSpPr>
          <p:cNvPr id="7" name="Inhaltsplatzhalter 12">
            <a:extLst>
              <a:ext uri="{FF2B5EF4-FFF2-40B4-BE49-F238E27FC236}">
                <a16:creationId xmlns:a16="http://schemas.microsoft.com/office/drawing/2014/main" id="{350C20DA-2518-49D8-98BC-B6A72D5922A4}"/>
              </a:ext>
            </a:extLst>
          </p:cNvPr>
          <p:cNvSpPr txBox="1">
            <a:spLocks/>
          </p:cNvSpPr>
          <p:nvPr/>
        </p:nvSpPr>
        <p:spPr>
          <a:xfrm>
            <a:off x="551384" y="1340768"/>
            <a:ext cx="6624736" cy="4792661"/>
          </a:xfrm>
          <a:prstGeom prst="rect">
            <a:avLst/>
          </a:prstGeom>
        </p:spPr>
        <p:txBody>
          <a:bodyPr/>
          <a:lstStyle>
            <a:lvl1pPr marL="179388" indent="-1793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449263"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719138"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987425" indent="-2682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257300"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1522413" indent="-2651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792288"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062163"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33045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CH" sz="2400" b="1" dirty="0"/>
              <a:t>Situation:</a:t>
            </a:r>
          </a:p>
          <a:p>
            <a:pPr marL="0" indent="0">
              <a:buNone/>
            </a:pPr>
            <a:r>
              <a:rPr lang="de-CH" sz="2400" dirty="0"/>
              <a:t>Ölleckage am Hydraulikschlauch muss repariert werden.</a:t>
            </a:r>
            <a:br>
              <a:rPr lang="de-CH" sz="2400" dirty="0"/>
            </a:br>
            <a:endParaRPr lang="de-CH" sz="2400" dirty="0"/>
          </a:p>
          <a:p>
            <a:pPr marL="0" indent="0">
              <a:spcBef>
                <a:spcPts val="1200"/>
              </a:spcBef>
              <a:buNone/>
            </a:pPr>
            <a:r>
              <a:rPr lang="de-CH" sz="2400" b="1" dirty="0"/>
              <a:t>Aufgabe:</a:t>
            </a:r>
          </a:p>
          <a:p>
            <a:pPr marL="0" indent="0">
              <a:buNone/>
            </a:pPr>
            <a:r>
              <a:rPr lang="de-CH" sz="2400" dirty="0"/>
              <a:t>Welche Gefährdungen erkennen Sie, die bei dieser Instandhaltungsarbeit auftreten können?</a:t>
            </a:r>
            <a:br>
              <a:rPr lang="de-CH" sz="2400" dirty="0"/>
            </a:br>
            <a:endParaRPr lang="de-CH" sz="2400" dirty="0"/>
          </a:p>
          <a:p>
            <a:pPr marL="0" indent="0">
              <a:buNone/>
            </a:pPr>
            <a:r>
              <a:rPr lang="de-CH" sz="1600" dirty="0"/>
              <a:t>Nutzen Sie dazu den «Gefährdungskatalog sichere Instandhaltung».</a:t>
            </a:r>
          </a:p>
        </p:txBody>
      </p:sp>
      <p:pic>
        <p:nvPicPr>
          <p:cNvPr id="8" name="Picture 3" descr="P:\Ablagen\ProLiv_Kampagnen\300107_Maintenance\20 Aus Unfällen lernen\Teilprojekt_Aus Unfällen lernen\Unfallbeispiele\Unfallbeispiele für Regel4_Hebebühne\_Archiv\Fotos Hebebühne\Hebebühne oben2_Querformat_1000.jpeg">
            <a:extLst>
              <a:ext uri="{FF2B5EF4-FFF2-40B4-BE49-F238E27FC236}">
                <a16:creationId xmlns:a16="http://schemas.microsoft.com/office/drawing/2014/main" id="{0F0805F7-9B09-4540-A152-3536073BAB78}"/>
              </a:ext>
            </a:extLst>
          </p:cNvPr>
          <p:cNvPicPr>
            <a:picLocks/>
          </p:cNvPicPr>
          <p:nvPr/>
        </p:nvPicPr>
        <p:blipFill>
          <a:blip r:embed="rId3" cstate="email"/>
          <a:srcRect/>
          <a:stretch>
            <a:fillRect/>
          </a:stretch>
        </p:blipFill>
        <p:spPr>
          <a:xfrm>
            <a:off x="7491731" y="1334886"/>
            <a:ext cx="4143375" cy="4783138"/>
          </a:xfrm>
          <a:prstGeom prst="rect">
            <a:avLst/>
          </a:prstGeom>
        </p:spPr>
      </p:pic>
    </p:spTree>
    <p:extLst>
      <p:ext uri="{BB962C8B-B14F-4D97-AF65-F5344CB8AC3E}">
        <p14:creationId xmlns:p14="http://schemas.microsoft.com/office/powerpoint/2010/main" val="1300226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46EA7E-D506-4B48-B6C5-3D0B6312F79E}"/>
              </a:ext>
            </a:extLst>
          </p:cNvPr>
          <p:cNvSpPr>
            <a:spLocks noGrp="1"/>
          </p:cNvSpPr>
          <p:nvPr>
            <p:ph type="title"/>
          </p:nvPr>
        </p:nvSpPr>
        <p:spPr/>
        <p:txBody>
          <a:bodyPr/>
          <a:lstStyle/>
          <a:p>
            <a:r>
              <a:rPr lang="de-DE" sz="2800" dirty="0"/>
              <a:t>Gruppenarbeit «Gefährdungen» (Beispiel: Hallenkran, Höhe 8 m)</a:t>
            </a:r>
            <a:endParaRPr lang="de-CH" sz="2800" dirty="0"/>
          </a:p>
        </p:txBody>
      </p:sp>
      <p:sp>
        <p:nvSpPr>
          <p:cNvPr id="4" name="Datumsplatzhalter 3">
            <a:extLst>
              <a:ext uri="{FF2B5EF4-FFF2-40B4-BE49-F238E27FC236}">
                <a16:creationId xmlns:a16="http://schemas.microsoft.com/office/drawing/2014/main" id="{7C673740-4045-4089-9355-13D5136830A8}"/>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5" name="Fußzeilenplatzhalter 4">
            <a:extLst>
              <a:ext uri="{FF2B5EF4-FFF2-40B4-BE49-F238E27FC236}">
                <a16:creationId xmlns:a16="http://schemas.microsoft.com/office/drawing/2014/main" id="{434F7364-DD3F-4EAC-8B93-384F2CA56D47}"/>
              </a:ext>
            </a:extLst>
          </p:cNvPr>
          <p:cNvSpPr>
            <a:spLocks noGrp="1"/>
          </p:cNvSpPr>
          <p:nvPr>
            <p:ph type="ftr" sz="quarter" idx="11"/>
          </p:nvPr>
        </p:nvSpPr>
        <p:spPr/>
        <p:txBody>
          <a:bodyPr/>
          <a:lstStyle/>
          <a:p>
            <a:r>
              <a:rPr lang="de-CH"/>
              <a:t>Sichere Instandhaltung betrifft uns alle!</a:t>
            </a:r>
            <a:endParaRPr lang="de-CH" dirty="0"/>
          </a:p>
        </p:txBody>
      </p:sp>
      <p:sp>
        <p:nvSpPr>
          <p:cNvPr id="6" name="Foliennummernplatzhalter 5">
            <a:extLst>
              <a:ext uri="{FF2B5EF4-FFF2-40B4-BE49-F238E27FC236}">
                <a16:creationId xmlns:a16="http://schemas.microsoft.com/office/drawing/2014/main" id="{7279BF19-DAC0-4FB9-B4CF-310E3F4BF026}"/>
              </a:ext>
            </a:extLst>
          </p:cNvPr>
          <p:cNvSpPr>
            <a:spLocks noGrp="1"/>
          </p:cNvSpPr>
          <p:nvPr>
            <p:ph type="sldNum" sz="quarter" idx="12"/>
          </p:nvPr>
        </p:nvSpPr>
        <p:spPr/>
        <p:txBody>
          <a:bodyPr/>
          <a:lstStyle/>
          <a:p>
            <a:fld id="{86FBE615-59AB-43FA-AD56-B2490B7B2CB2}" type="slidenum">
              <a:rPr lang="de-CH" smtClean="0"/>
              <a:pPr/>
              <a:t>19</a:t>
            </a:fld>
            <a:endParaRPr lang="de-CH" dirty="0"/>
          </a:p>
        </p:txBody>
      </p:sp>
      <p:sp>
        <p:nvSpPr>
          <p:cNvPr id="7" name="Inhaltsplatzhalter 12">
            <a:extLst>
              <a:ext uri="{FF2B5EF4-FFF2-40B4-BE49-F238E27FC236}">
                <a16:creationId xmlns:a16="http://schemas.microsoft.com/office/drawing/2014/main" id="{350C20DA-2518-49D8-98BC-B6A72D5922A4}"/>
              </a:ext>
            </a:extLst>
          </p:cNvPr>
          <p:cNvSpPr txBox="1">
            <a:spLocks/>
          </p:cNvSpPr>
          <p:nvPr/>
        </p:nvSpPr>
        <p:spPr>
          <a:xfrm>
            <a:off x="551384" y="1340768"/>
            <a:ext cx="6624736" cy="4792661"/>
          </a:xfrm>
          <a:prstGeom prst="rect">
            <a:avLst/>
          </a:prstGeom>
        </p:spPr>
        <p:txBody>
          <a:bodyPr/>
          <a:lstStyle>
            <a:lvl1pPr marL="179388" indent="-1793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449263"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719138"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987425" indent="-2682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257300"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1522413" indent="-2651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792288"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062163"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33045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CH" sz="2400" b="1" dirty="0"/>
              <a:t>Situation:</a:t>
            </a:r>
          </a:p>
          <a:p>
            <a:pPr marL="0" indent="0">
              <a:buNone/>
            </a:pPr>
            <a:r>
              <a:rPr lang="de-CH" sz="2400" dirty="0"/>
              <a:t>Am Hallenkran ist das Tragseil zu ersetzen.</a:t>
            </a:r>
            <a:br>
              <a:rPr lang="de-CH" sz="2400" dirty="0"/>
            </a:br>
            <a:r>
              <a:rPr lang="de-CH" sz="2400" dirty="0"/>
              <a:t>	 </a:t>
            </a:r>
          </a:p>
          <a:p>
            <a:pPr marL="0" indent="0">
              <a:spcBef>
                <a:spcPts val="1200"/>
              </a:spcBef>
              <a:buNone/>
            </a:pPr>
            <a:r>
              <a:rPr lang="de-CH" sz="2400" b="1" dirty="0"/>
              <a:t>Aufgabe:</a:t>
            </a:r>
          </a:p>
          <a:p>
            <a:pPr marL="0" indent="0">
              <a:buNone/>
            </a:pPr>
            <a:r>
              <a:rPr lang="de-CH" sz="2400" dirty="0"/>
              <a:t>Welche Gefährdungen erkennen Sie, die bei dieser Instandhaltungsarbeit auftreten können?</a:t>
            </a:r>
            <a:br>
              <a:rPr lang="de-CH" sz="2400" dirty="0"/>
            </a:br>
            <a:br>
              <a:rPr lang="de-CH" sz="2400" dirty="0"/>
            </a:br>
            <a:endParaRPr lang="de-CH" sz="2400" dirty="0"/>
          </a:p>
          <a:p>
            <a:pPr marL="0" indent="0">
              <a:buNone/>
            </a:pPr>
            <a:r>
              <a:rPr lang="de-CH" sz="1600" dirty="0"/>
              <a:t>Nutzen Sie dazu den «Gefährdungskatalog sichere Instandhaltung».</a:t>
            </a:r>
          </a:p>
        </p:txBody>
      </p:sp>
      <p:pic>
        <p:nvPicPr>
          <p:cNvPr id="9" name="Picture 2">
            <a:extLst>
              <a:ext uri="{FF2B5EF4-FFF2-40B4-BE49-F238E27FC236}">
                <a16:creationId xmlns:a16="http://schemas.microsoft.com/office/drawing/2014/main" id="{2435045E-F530-4638-908D-F95CCBF8B7FD}"/>
              </a:ext>
            </a:extLst>
          </p:cNvPr>
          <p:cNvPicPr>
            <a:picLocks noChangeAspect="1" noChangeArrowheads="1"/>
          </p:cNvPicPr>
          <p:nvPr/>
        </p:nvPicPr>
        <p:blipFill>
          <a:blip r:embed="rId3" cstate="email"/>
          <a:srcRect/>
          <a:stretch>
            <a:fillRect/>
          </a:stretch>
        </p:blipFill>
        <p:spPr>
          <a:xfrm>
            <a:off x="7464152" y="1350291"/>
            <a:ext cx="4143375" cy="4783138"/>
          </a:xfrm>
          <a:prstGeom prst="rect">
            <a:avLst/>
          </a:prstGeom>
        </p:spPr>
      </p:pic>
    </p:spTree>
    <p:extLst>
      <p:ext uri="{BB962C8B-B14F-4D97-AF65-F5344CB8AC3E}">
        <p14:creationId xmlns:p14="http://schemas.microsoft.com/office/powerpoint/2010/main" val="766944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007F15-BD70-4231-8F50-1F6A30FB82A6}"/>
              </a:ext>
            </a:extLst>
          </p:cNvPr>
          <p:cNvSpPr>
            <a:spLocks noGrp="1"/>
          </p:cNvSpPr>
          <p:nvPr>
            <p:ph type="title"/>
          </p:nvPr>
        </p:nvSpPr>
        <p:spPr/>
        <p:txBody>
          <a:bodyPr/>
          <a:lstStyle/>
          <a:p>
            <a:r>
              <a:rPr lang="de-CH" sz="2800" dirty="0"/>
              <a:t>Einleitung</a:t>
            </a:r>
            <a:endParaRPr lang="de-CH" dirty="0"/>
          </a:p>
        </p:txBody>
      </p:sp>
      <p:sp>
        <p:nvSpPr>
          <p:cNvPr id="3" name="Inhaltsplatzhalter 2">
            <a:extLst>
              <a:ext uri="{FF2B5EF4-FFF2-40B4-BE49-F238E27FC236}">
                <a16:creationId xmlns:a16="http://schemas.microsoft.com/office/drawing/2014/main" id="{200DD95F-A64C-487B-AB91-F4B4BD58A2CB}"/>
              </a:ext>
            </a:extLst>
          </p:cNvPr>
          <p:cNvSpPr>
            <a:spLocks noGrp="1"/>
          </p:cNvSpPr>
          <p:nvPr>
            <p:ph idx="1"/>
          </p:nvPr>
        </p:nvSpPr>
        <p:spPr/>
        <p:txBody>
          <a:bodyPr/>
          <a:lstStyle/>
          <a:p>
            <a:pPr marL="0" indent="0">
              <a:buNone/>
            </a:pPr>
            <a:r>
              <a:rPr lang="de-CH" dirty="0"/>
              <a:t>Diese Präsentation beinhaltet Informationen zu Unfallschwerpunkten und erläutert die «Lebenswichtigen Regeln der Instandhaltung».</a:t>
            </a:r>
          </a:p>
          <a:p>
            <a:pPr marL="0" indent="0">
              <a:buNone/>
            </a:pPr>
            <a:endParaRPr lang="de-CH" dirty="0"/>
          </a:p>
          <a:p>
            <a:pPr marL="0" indent="0">
              <a:buNone/>
            </a:pPr>
            <a:r>
              <a:rPr lang="de-CH" dirty="0"/>
              <a:t>Hauptziel der Schulung ist, dass die Vorgesetzten und die Arbeitnehmenden der Instandhaltung und der Produktion die «Lebenswichtigen Regeln» kennen und sie bei der Arbeit umsetzen.</a:t>
            </a:r>
          </a:p>
          <a:p>
            <a:pPr marL="0" indent="0">
              <a:buNone/>
            </a:pPr>
            <a:endParaRPr lang="de-CH" dirty="0"/>
          </a:p>
        </p:txBody>
      </p:sp>
      <p:sp>
        <p:nvSpPr>
          <p:cNvPr id="4" name="Datumsplatzhalter 3">
            <a:extLst>
              <a:ext uri="{FF2B5EF4-FFF2-40B4-BE49-F238E27FC236}">
                <a16:creationId xmlns:a16="http://schemas.microsoft.com/office/drawing/2014/main" id="{C788D34C-BB4F-467D-B30E-8BDD0C260BC3}"/>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5" name="Fußzeilenplatzhalter 4">
            <a:extLst>
              <a:ext uri="{FF2B5EF4-FFF2-40B4-BE49-F238E27FC236}">
                <a16:creationId xmlns:a16="http://schemas.microsoft.com/office/drawing/2014/main" id="{64C5797A-AECC-4453-A054-CE1B163B28FF}"/>
              </a:ext>
            </a:extLst>
          </p:cNvPr>
          <p:cNvSpPr>
            <a:spLocks noGrp="1"/>
          </p:cNvSpPr>
          <p:nvPr>
            <p:ph type="ftr" sz="quarter" idx="11"/>
          </p:nvPr>
        </p:nvSpPr>
        <p:spPr/>
        <p:txBody>
          <a:bodyPr/>
          <a:lstStyle/>
          <a:p>
            <a:r>
              <a:rPr lang="de-CH" dirty="0"/>
              <a:t>Sichere Instandhaltung betrifft uns alle!</a:t>
            </a:r>
          </a:p>
        </p:txBody>
      </p:sp>
      <p:sp>
        <p:nvSpPr>
          <p:cNvPr id="6" name="Foliennummernplatzhalter 5">
            <a:extLst>
              <a:ext uri="{FF2B5EF4-FFF2-40B4-BE49-F238E27FC236}">
                <a16:creationId xmlns:a16="http://schemas.microsoft.com/office/drawing/2014/main" id="{223A6728-7848-4082-8117-90DEB7068ADE}"/>
              </a:ext>
            </a:extLst>
          </p:cNvPr>
          <p:cNvSpPr>
            <a:spLocks noGrp="1"/>
          </p:cNvSpPr>
          <p:nvPr>
            <p:ph type="sldNum" sz="quarter" idx="12"/>
          </p:nvPr>
        </p:nvSpPr>
        <p:spPr/>
        <p:txBody>
          <a:bodyPr/>
          <a:lstStyle/>
          <a:p>
            <a:fld id="{86FBE615-59AB-43FA-AD56-B2490B7B2CB2}" type="slidenum">
              <a:rPr lang="de-CH" smtClean="0"/>
              <a:pPr/>
              <a:t>2</a:t>
            </a:fld>
            <a:endParaRPr lang="de-CH" dirty="0"/>
          </a:p>
        </p:txBody>
      </p:sp>
    </p:spTree>
    <p:extLst>
      <p:ext uri="{BB962C8B-B14F-4D97-AF65-F5344CB8AC3E}">
        <p14:creationId xmlns:p14="http://schemas.microsoft.com/office/powerpoint/2010/main" val="8448993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2DCF3A-B9F3-4945-915F-59DBDAC9617B}"/>
              </a:ext>
            </a:extLst>
          </p:cNvPr>
          <p:cNvSpPr>
            <a:spLocks noGrp="1"/>
          </p:cNvSpPr>
          <p:nvPr>
            <p:ph type="title"/>
          </p:nvPr>
        </p:nvSpPr>
        <p:spPr>
          <a:xfrm>
            <a:off x="551384" y="476672"/>
            <a:ext cx="11305256" cy="864096"/>
          </a:xfrm>
        </p:spPr>
        <p:txBody>
          <a:bodyPr/>
          <a:lstStyle/>
          <a:p>
            <a:r>
              <a:rPr lang="de-DE" sz="2800"/>
              <a:t>Gruppenarbeit «Gefährdungen» Beispiel aus dem eigenen Betrieb</a:t>
            </a:r>
            <a:endParaRPr lang="de-CH" sz="2800" dirty="0"/>
          </a:p>
        </p:txBody>
      </p:sp>
      <p:sp>
        <p:nvSpPr>
          <p:cNvPr id="4" name="Datumsplatzhalter 3">
            <a:extLst>
              <a:ext uri="{FF2B5EF4-FFF2-40B4-BE49-F238E27FC236}">
                <a16:creationId xmlns:a16="http://schemas.microsoft.com/office/drawing/2014/main" id="{7AD45691-002E-4D9F-87E3-10E918CDA2F9}"/>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5" name="Fußzeilenplatzhalter 4">
            <a:extLst>
              <a:ext uri="{FF2B5EF4-FFF2-40B4-BE49-F238E27FC236}">
                <a16:creationId xmlns:a16="http://schemas.microsoft.com/office/drawing/2014/main" id="{700777B5-2E93-43E9-981A-9BE714181FE4}"/>
              </a:ext>
            </a:extLst>
          </p:cNvPr>
          <p:cNvSpPr>
            <a:spLocks noGrp="1"/>
          </p:cNvSpPr>
          <p:nvPr>
            <p:ph type="ftr" sz="quarter" idx="11"/>
          </p:nvPr>
        </p:nvSpPr>
        <p:spPr/>
        <p:txBody>
          <a:bodyPr/>
          <a:lstStyle/>
          <a:p>
            <a:r>
              <a:rPr lang="de-CH"/>
              <a:t>Sichere Instandhaltung betrifft uns alle!</a:t>
            </a:r>
            <a:endParaRPr lang="de-CH" dirty="0"/>
          </a:p>
        </p:txBody>
      </p:sp>
      <p:sp>
        <p:nvSpPr>
          <p:cNvPr id="6" name="Foliennummernplatzhalter 5">
            <a:extLst>
              <a:ext uri="{FF2B5EF4-FFF2-40B4-BE49-F238E27FC236}">
                <a16:creationId xmlns:a16="http://schemas.microsoft.com/office/drawing/2014/main" id="{FED623AB-CBD8-4264-83B3-6E53551B2626}"/>
              </a:ext>
            </a:extLst>
          </p:cNvPr>
          <p:cNvSpPr>
            <a:spLocks noGrp="1"/>
          </p:cNvSpPr>
          <p:nvPr>
            <p:ph type="sldNum" sz="quarter" idx="12"/>
          </p:nvPr>
        </p:nvSpPr>
        <p:spPr/>
        <p:txBody>
          <a:bodyPr/>
          <a:lstStyle/>
          <a:p>
            <a:fld id="{86FBE615-59AB-43FA-AD56-B2490B7B2CB2}" type="slidenum">
              <a:rPr lang="de-CH" smtClean="0"/>
              <a:pPr/>
              <a:t>20</a:t>
            </a:fld>
            <a:endParaRPr lang="de-CH" dirty="0"/>
          </a:p>
        </p:txBody>
      </p:sp>
      <p:sp>
        <p:nvSpPr>
          <p:cNvPr id="7" name="Inhaltsplatzhalter 3">
            <a:extLst>
              <a:ext uri="{FF2B5EF4-FFF2-40B4-BE49-F238E27FC236}">
                <a16:creationId xmlns:a16="http://schemas.microsoft.com/office/drawing/2014/main" id="{5F1BAACE-16F8-4877-9006-5AD1DD8489D2}"/>
              </a:ext>
            </a:extLst>
          </p:cNvPr>
          <p:cNvSpPr txBox="1">
            <a:spLocks/>
          </p:cNvSpPr>
          <p:nvPr/>
        </p:nvSpPr>
        <p:spPr>
          <a:xfrm>
            <a:off x="551384" y="1336007"/>
            <a:ext cx="6696744" cy="3749177"/>
          </a:xfrm>
          <a:prstGeom prst="rect">
            <a:avLst/>
          </a:prstGeom>
        </p:spPr>
        <p:txBody>
          <a:bodyPr>
            <a:normAutofit/>
          </a:bodyPr>
          <a:lstStyle>
            <a:lvl1pPr marL="179388" indent="-1793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449263"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719138"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987425" indent="-2682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257300"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1522413" indent="-2651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792288"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062163"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33045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CH" sz="2400" b="1" dirty="0"/>
              <a:t>Situation:</a:t>
            </a:r>
          </a:p>
          <a:p>
            <a:pPr marL="0" indent="0">
              <a:buNone/>
            </a:pPr>
            <a:r>
              <a:rPr lang="de-CH" sz="2400" dirty="0"/>
              <a:t>Beschreiben Sie die erforderliche Instandhaltungsarbeit. </a:t>
            </a:r>
          </a:p>
          <a:p>
            <a:endParaRPr lang="de-CH" sz="2400" dirty="0"/>
          </a:p>
          <a:p>
            <a:pPr marL="0" indent="0">
              <a:buNone/>
            </a:pPr>
            <a:r>
              <a:rPr lang="de-CH" sz="2400" b="1" dirty="0"/>
              <a:t>Aufgabe:</a:t>
            </a:r>
          </a:p>
          <a:p>
            <a:pPr marL="0" indent="0">
              <a:spcAft>
                <a:spcPts val="2400"/>
              </a:spcAft>
              <a:buNone/>
            </a:pPr>
            <a:r>
              <a:rPr lang="de-CH" sz="2400" dirty="0"/>
              <a:t>Welche Gefährdungen erkennen Sie, die bei dieser Instandhaltungsarbeit auftreten können?</a:t>
            </a:r>
            <a:endParaRPr lang="de-CH" dirty="0"/>
          </a:p>
          <a:p>
            <a:pPr marL="0" indent="0">
              <a:spcAft>
                <a:spcPts val="2400"/>
              </a:spcAft>
              <a:buNone/>
            </a:pPr>
            <a:r>
              <a:rPr lang="de-CH" sz="1600" dirty="0"/>
              <a:t>Nutzen Sie dazu den «Gefährdungskatalog sichere Instandhaltung».</a:t>
            </a:r>
          </a:p>
        </p:txBody>
      </p:sp>
      <p:pic>
        <p:nvPicPr>
          <p:cNvPr id="8" name="Picture 3" descr="P:\Ablagen\ProLiv_Kampagnen\300107_Maintenance\20 Aus Unfällen lernen\Teilprojekt_Aus Unfällen lernen\Unfallbeispiele\Unfallbeispiele für Regel4_Hebebühne\_Archiv\Fotos Hebebühne\Hebebühne oben2_Querformat_1000.jpeg">
            <a:extLst>
              <a:ext uri="{FF2B5EF4-FFF2-40B4-BE49-F238E27FC236}">
                <a16:creationId xmlns:a16="http://schemas.microsoft.com/office/drawing/2014/main" id="{8C147CBB-D3AC-4DC8-B01C-154ED0F0DC8C}"/>
              </a:ext>
            </a:extLst>
          </p:cNvPr>
          <p:cNvPicPr>
            <a:picLocks/>
          </p:cNvPicPr>
          <p:nvPr/>
        </p:nvPicPr>
        <p:blipFill>
          <a:blip r:embed="rId3" cstate="email">
            <a:lum bright="76000"/>
          </a:blip>
          <a:srcRect/>
          <a:stretch>
            <a:fillRect/>
          </a:stretch>
        </p:blipFill>
        <p:spPr>
          <a:xfrm>
            <a:off x="7608168" y="1340768"/>
            <a:ext cx="4143375" cy="4783138"/>
          </a:xfrm>
          <a:prstGeom prst="rect">
            <a:avLst/>
          </a:prstGeom>
        </p:spPr>
      </p:pic>
    </p:spTree>
    <p:extLst>
      <p:ext uri="{BB962C8B-B14F-4D97-AF65-F5344CB8AC3E}">
        <p14:creationId xmlns:p14="http://schemas.microsoft.com/office/powerpoint/2010/main" val="3445147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EBEBBB-24D2-4DE2-9EF9-63E8F79FD71A}"/>
              </a:ext>
            </a:extLst>
          </p:cNvPr>
          <p:cNvSpPr>
            <a:spLocks noGrp="1"/>
          </p:cNvSpPr>
          <p:nvPr>
            <p:ph type="title"/>
          </p:nvPr>
        </p:nvSpPr>
        <p:spPr/>
        <p:txBody>
          <a:bodyPr/>
          <a:lstStyle/>
          <a:p>
            <a:r>
              <a:rPr lang="de-CH" sz="2800"/>
              <a:t>Tragischer Unfall</a:t>
            </a:r>
            <a:br>
              <a:rPr lang="de-CH" sz="2800"/>
            </a:br>
            <a:r>
              <a:rPr lang="de-CH" sz="2800"/>
              <a:t>Betroffener und Beteiligte blicken zurück</a:t>
            </a:r>
            <a:endParaRPr lang="de-CH" sz="2800" dirty="0"/>
          </a:p>
        </p:txBody>
      </p:sp>
      <p:sp>
        <p:nvSpPr>
          <p:cNvPr id="4" name="Datumsplatzhalter 3">
            <a:extLst>
              <a:ext uri="{FF2B5EF4-FFF2-40B4-BE49-F238E27FC236}">
                <a16:creationId xmlns:a16="http://schemas.microsoft.com/office/drawing/2014/main" id="{93CF30BA-9EF7-4C2F-A48B-8D6FCBA7C492}"/>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5" name="Fußzeilenplatzhalter 4">
            <a:extLst>
              <a:ext uri="{FF2B5EF4-FFF2-40B4-BE49-F238E27FC236}">
                <a16:creationId xmlns:a16="http://schemas.microsoft.com/office/drawing/2014/main" id="{94AD3499-6CE0-45DE-BEFF-F746B6C4369F}"/>
              </a:ext>
            </a:extLst>
          </p:cNvPr>
          <p:cNvSpPr>
            <a:spLocks noGrp="1"/>
          </p:cNvSpPr>
          <p:nvPr>
            <p:ph type="ftr" sz="quarter" idx="11"/>
          </p:nvPr>
        </p:nvSpPr>
        <p:spPr/>
        <p:txBody>
          <a:bodyPr/>
          <a:lstStyle/>
          <a:p>
            <a:r>
              <a:rPr lang="de-CH"/>
              <a:t>Sichere Instandhaltung betrifft uns alle!</a:t>
            </a:r>
            <a:endParaRPr lang="de-CH" dirty="0"/>
          </a:p>
        </p:txBody>
      </p:sp>
      <p:sp>
        <p:nvSpPr>
          <p:cNvPr id="6" name="Foliennummernplatzhalter 5">
            <a:extLst>
              <a:ext uri="{FF2B5EF4-FFF2-40B4-BE49-F238E27FC236}">
                <a16:creationId xmlns:a16="http://schemas.microsoft.com/office/drawing/2014/main" id="{589AD247-CA45-4721-AD1A-7DC526633C55}"/>
              </a:ext>
            </a:extLst>
          </p:cNvPr>
          <p:cNvSpPr>
            <a:spLocks noGrp="1"/>
          </p:cNvSpPr>
          <p:nvPr>
            <p:ph type="sldNum" sz="quarter" idx="12"/>
          </p:nvPr>
        </p:nvSpPr>
        <p:spPr/>
        <p:txBody>
          <a:bodyPr/>
          <a:lstStyle/>
          <a:p>
            <a:fld id="{86FBE615-59AB-43FA-AD56-B2490B7B2CB2}" type="slidenum">
              <a:rPr lang="de-CH" smtClean="0"/>
              <a:pPr/>
              <a:t>21</a:t>
            </a:fld>
            <a:endParaRPr lang="de-CH" dirty="0"/>
          </a:p>
        </p:txBody>
      </p:sp>
      <p:pic>
        <p:nvPicPr>
          <p:cNvPr id="7" name="Picture 2">
            <a:extLst>
              <a:ext uri="{FF2B5EF4-FFF2-40B4-BE49-F238E27FC236}">
                <a16:creationId xmlns:a16="http://schemas.microsoft.com/office/drawing/2014/main" id="{80B658AB-6077-4A20-B097-8A20D7DE6162}"/>
              </a:ext>
            </a:extLst>
          </p:cNvPr>
          <p:cNvPicPr>
            <a:picLocks noChangeAspect="1" noChangeArrowheads="1"/>
          </p:cNvPicPr>
          <p:nvPr/>
        </p:nvPicPr>
        <p:blipFill>
          <a:blip r:embed="rId2" cstate="print"/>
          <a:srcRect t="12274" b="12274"/>
          <a:stretch>
            <a:fillRect/>
          </a:stretch>
        </p:blipFill>
        <p:spPr bwMode="auto">
          <a:xfrm>
            <a:off x="551384" y="1511491"/>
            <a:ext cx="8469313" cy="4766477"/>
          </a:xfrm>
          <a:prstGeom prst="rect">
            <a:avLst/>
          </a:prstGeom>
          <a:noFill/>
          <a:ln w="9525">
            <a:noFill/>
            <a:miter lim="800000"/>
            <a:headEnd/>
            <a:tailEnd/>
          </a:ln>
          <a:effectLst/>
        </p:spPr>
      </p:pic>
    </p:spTree>
    <p:extLst>
      <p:ext uri="{BB962C8B-B14F-4D97-AF65-F5344CB8AC3E}">
        <p14:creationId xmlns:p14="http://schemas.microsoft.com/office/powerpoint/2010/main" val="32743067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2D4D0D-E646-437A-82F4-A1A3DF3B5A4F}"/>
              </a:ext>
            </a:extLst>
          </p:cNvPr>
          <p:cNvSpPr>
            <a:spLocks noGrp="1"/>
          </p:cNvSpPr>
          <p:nvPr>
            <p:ph type="title"/>
          </p:nvPr>
        </p:nvSpPr>
        <p:spPr/>
        <p:txBody>
          <a:bodyPr/>
          <a:lstStyle/>
          <a:p>
            <a:r>
              <a:rPr lang="de-DE" sz="2800" dirty="0"/>
              <a:t>Schützen Sie sich: Mit den acht lebenswichtigen Regeln</a:t>
            </a:r>
            <a:endParaRPr lang="de-CH" sz="2800" dirty="0"/>
          </a:p>
        </p:txBody>
      </p:sp>
      <p:sp>
        <p:nvSpPr>
          <p:cNvPr id="4" name="Datumsplatzhalter 3">
            <a:extLst>
              <a:ext uri="{FF2B5EF4-FFF2-40B4-BE49-F238E27FC236}">
                <a16:creationId xmlns:a16="http://schemas.microsoft.com/office/drawing/2014/main" id="{B06BFA2D-399B-47F6-9CDC-A17FD496FC32}"/>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5" name="Fußzeilenplatzhalter 4">
            <a:extLst>
              <a:ext uri="{FF2B5EF4-FFF2-40B4-BE49-F238E27FC236}">
                <a16:creationId xmlns:a16="http://schemas.microsoft.com/office/drawing/2014/main" id="{7673483D-969B-46A4-B2C3-1B8F94E28B04}"/>
              </a:ext>
            </a:extLst>
          </p:cNvPr>
          <p:cNvSpPr>
            <a:spLocks noGrp="1"/>
          </p:cNvSpPr>
          <p:nvPr>
            <p:ph type="ftr" sz="quarter" idx="11"/>
          </p:nvPr>
        </p:nvSpPr>
        <p:spPr/>
        <p:txBody>
          <a:bodyPr/>
          <a:lstStyle/>
          <a:p>
            <a:r>
              <a:rPr lang="de-CH"/>
              <a:t>Sichere Instandhaltung betrifft uns alle!</a:t>
            </a:r>
            <a:endParaRPr lang="de-CH" dirty="0"/>
          </a:p>
        </p:txBody>
      </p:sp>
      <p:sp>
        <p:nvSpPr>
          <p:cNvPr id="6" name="Foliennummernplatzhalter 5">
            <a:extLst>
              <a:ext uri="{FF2B5EF4-FFF2-40B4-BE49-F238E27FC236}">
                <a16:creationId xmlns:a16="http://schemas.microsoft.com/office/drawing/2014/main" id="{CDE5C625-D19D-4314-910E-E757C4B66FBF}"/>
              </a:ext>
            </a:extLst>
          </p:cNvPr>
          <p:cNvSpPr>
            <a:spLocks noGrp="1"/>
          </p:cNvSpPr>
          <p:nvPr>
            <p:ph type="sldNum" sz="quarter" idx="12"/>
          </p:nvPr>
        </p:nvSpPr>
        <p:spPr/>
        <p:txBody>
          <a:bodyPr/>
          <a:lstStyle/>
          <a:p>
            <a:fld id="{86FBE615-59AB-43FA-AD56-B2490B7B2CB2}" type="slidenum">
              <a:rPr lang="de-CH" smtClean="0"/>
              <a:pPr/>
              <a:t>22</a:t>
            </a:fld>
            <a:endParaRPr lang="de-CH" dirty="0"/>
          </a:p>
        </p:txBody>
      </p:sp>
      <p:grpSp>
        <p:nvGrpSpPr>
          <p:cNvPr id="23" name="Gruppieren 22">
            <a:extLst>
              <a:ext uri="{FF2B5EF4-FFF2-40B4-BE49-F238E27FC236}">
                <a16:creationId xmlns:a16="http://schemas.microsoft.com/office/drawing/2014/main" id="{EE5A54EA-7FB6-445F-9F81-B2353F4A0F18}"/>
              </a:ext>
            </a:extLst>
          </p:cNvPr>
          <p:cNvGrpSpPr/>
          <p:nvPr/>
        </p:nvGrpSpPr>
        <p:grpSpPr>
          <a:xfrm>
            <a:off x="551384" y="1323002"/>
            <a:ext cx="5124400" cy="4874766"/>
            <a:chOff x="395536" y="1335651"/>
            <a:chExt cx="2751938" cy="4874766"/>
          </a:xfrm>
        </p:grpSpPr>
        <p:sp>
          <p:nvSpPr>
            <p:cNvPr id="7" name="Richtungspfeil 4">
              <a:extLst>
                <a:ext uri="{FF2B5EF4-FFF2-40B4-BE49-F238E27FC236}">
                  <a16:creationId xmlns:a16="http://schemas.microsoft.com/office/drawing/2014/main" id="{AD123C3D-D66B-42B5-84A9-A5D02D322F8F}"/>
                </a:ext>
              </a:extLst>
            </p:cNvPr>
            <p:cNvSpPr/>
            <p:nvPr/>
          </p:nvSpPr>
          <p:spPr>
            <a:xfrm>
              <a:off x="395536" y="1335651"/>
              <a:ext cx="2751938" cy="968748"/>
            </a:xfrm>
            <a:prstGeom prst="homePlate">
              <a:avLst>
                <a:gd name="adj" fmla="val 30657"/>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800" b="1" dirty="0"/>
                <a:t>Hauptgefährdungen</a:t>
              </a:r>
            </a:p>
          </p:txBody>
        </p:sp>
        <p:sp>
          <p:nvSpPr>
            <p:cNvPr id="8" name="Richtungspfeil 5">
              <a:extLst>
                <a:ext uri="{FF2B5EF4-FFF2-40B4-BE49-F238E27FC236}">
                  <a16:creationId xmlns:a16="http://schemas.microsoft.com/office/drawing/2014/main" id="{1E072AAA-3ED1-45AC-A304-6FFB60707F38}"/>
                </a:ext>
              </a:extLst>
            </p:cNvPr>
            <p:cNvSpPr/>
            <p:nvPr/>
          </p:nvSpPr>
          <p:spPr>
            <a:xfrm>
              <a:off x="404717" y="2348880"/>
              <a:ext cx="2715630" cy="905351"/>
            </a:xfrm>
            <a:prstGeom prst="homePlate">
              <a:avLst>
                <a:gd name="adj" fmla="val 29303"/>
              </a:avLst>
            </a:prstGeom>
            <a:solidFill>
              <a:schemeClr val="accent2">
                <a:lumMod val="60000"/>
                <a:lumOff val="40000"/>
                <a:alpha val="27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dirty="0">
                  <a:solidFill>
                    <a:schemeClr val="tx1"/>
                  </a:solidFill>
                </a:rPr>
                <a:t>Mangelhafte Organisation</a:t>
              </a:r>
            </a:p>
          </p:txBody>
        </p:sp>
        <p:sp>
          <p:nvSpPr>
            <p:cNvPr id="9" name="Richtungspfeil 6">
              <a:extLst>
                <a:ext uri="{FF2B5EF4-FFF2-40B4-BE49-F238E27FC236}">
                  <a16:creationId xmlns:a16="http://schemas.microsoft.com/office/drawing/2014/main" id="{85520673-FA0E-4952-8C7D-CAD90DA5859F}"/>
                </a:ext>
              </a:extLst>
            </p:cNvPr>
            <p:cNvSpPr/>
            <p:nvPr/>
          </p:nvSpPr>
          <p:spPr>
            <a:xfrm>
              <a:off x="404717" y="3311590"/>
              <a:ext cx="2715630" cy="909497"/>
            </a:xfrm>
            <a:prstGeom prst="homePlate">
              <a:avLst>
                <a:gd name="adj" fmla="val 2775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dirty="0">
                  <a:solidFill>
                    <a:schemeClr val="tx1"/>
                  </a:solidFill>
                </a:rPr>
                <a:t>Mechanische Gefährdungen</a:t>
              </a:r>
            </a:p>
          </p:txBody>
        </p:sp>
        <p:sp>
          <p:nvSpPr>
            <p:cNvPr id="10" name="Richtungspfeil 7">
              <a:extLst>
                <a:ext uri="{FF2B5EF4-FFF2-40B4-BE49-F238E27FC236}">
                  <a16:creationId xmlns:a16="http://schemas.microsoft.com/office/drawing/2014/main" id="{74EF7CA3-0464-44AA-BA54-781BF5EEACB3}"/>
                </a:ext>
              </a:extLst>
            </p:cNvPr>
            <p:cNvSpPr/>
            <p:nvPr/>
          </p:nvSpPr>
          <p:spPr>
            <a:xfrm>
              <a:off x="399379" y="4280471"/>
              <a:ext cx="2715630" cy="462891"/>
            </a:xfrm>
            <a:prstGeom prst="homePlat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dirty="0">
                  <a:solidFill>
                    <a:schemeClr val="tx1"/>
                  </a:solidFill>
                </a:rPr>
                <a:t>Absturz</a:t>
              </a:r>
            </a:p>
          </p:txBody>
        </p:sp>
        <p:sp>
          <p:nvSpPr>
            <p:cNvPr id="11" name="Richtungspfeil 8">
              <a:extLst>
                <a:ext uri="{FF2B5EF4-FFF2-40B4-BE49-F238E27FC236}">
                  <a16:creationId xmlns:a16="http://schemas.microsoft.com/office/drawing/2014/main" id="{BF5C3D4E-10B6-43EF-A501-7CF300124105}"/>
                </a:ext>
              </a:extLst>
            </p:cNvPr>
            <p:cNvSpPr/>
            <p:nvPr/>
          </p:nvSpPr>
          <p:spPr>
            <a:xfrm>
              <a:off x="404717" y="5314134"/>
              <a:ext cx="2715630" cy="896283"/>
            </a:xfrm>
            <a:prstGeom prst="homePlate">
              <a:avLst>
                <a:gd name="adj" fmla="val 24077"/>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dirty="0">
                  <a:solidFill>
                    <a:schemeClr val="tx1"/>
                  </a:solidFill>
                </a:rPr>
                <a:t>Gefährliche Atmosphäre</a:t>
              </a:r>
            </a:p>
          </p:txBody>
        </p:sp>
        <p:sp>
          <p:nvSpPr>
            <p:cNvPr id="12" name="Richtungspfeil 9">
              <a:extLst>
                <a:ext uri="{FF2B5EF4-FFF2-40B4-BE49-F238E27FC236}">
                  <a16:creationId xmlns:a16="http://schemas.microsoft.com/office/drawing/2014/main" id="{3649CFF3-A6DC-4089-B3F3-D8479418C8A3}"/>
                </a:ext>
              </a:extLst>
            </p:cNvPr>
            <p:cNvSpPr/>
            <p:nvPr/>
          </p:nvSpPr>
          <p:spPr>
            <a:xfrm>
              <a:off x="404475" y="4795557"/>
              <a:ext cx="2715630" cy="462891"/>
            </a:xfrm>
            <a:prstGeom prst="homePlat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dirty="0">
                  <a:solidFill>
                    <a:schemeClr val="tx1"/>
                  </a:solidFill>
                </a:rPr>
                <a:t>Elektrizität</a:t>
              </a:r>
            </a:p>
          </p:txBody>
        </p:sp>
      </p:grpSp>
      <p:grpSp>
        <p:nvGrpSpPr>
          <p:cNvPr id="22" name="Gruppieren 21">
            <a:extLst>
              <a:ext uri="{FF2B5EF4-FFF2-40B4-BE49-F238E27FC236}">
                <a16:creationId xmlns:a16="http://schemas.microsoft.com/office/drawing/2014/main" id="{5D1B1ADB-5A91-4F37-ABFF-9972795705CE}"/>
              </a:ext>
            </a:extLst>
          </p:cNvPr>
          <p:cNvGrpSpPr/>
          <p:nvPr/>
        </p:nvGrpSpPr>
        <p:grpSpPr>
          <a:xfrm>
            <a:off x="5859874" y="1335651"/>
            <a:ext cx="5780742" cy="4862117"/>
            <a:chOff x="3195794" y="1344168"/>
            <a:chExt cx="5780742" cy="4862117"/>
          </a:xfrm>
        </p:grpSpPr>
        <p:sp>
          <p:nvSpPr>
            <p:cNvPr id="13" name="Richtungspfeil 10">
              <a:extLst>
                <a:ext uri="{FF2B5EF4-FFF2-40B4-BE49-F238E27FC236}">
                  <a16:creationId xmlns:a16="http://schemas.microsoft.com/office/drawing/2014/main" id="{D942EF15-2D8D-4B4A-9EB9-9183EA7598EB}"/>
                </a:ext>
              </a:extLst>
            </p:cNvPr>
            <p:cNvSpPr/>
            <p:nvPr/>
          </p:nvSpPr>
          <p:spPr>
            <a:xfrm>
              <a:off x="3195794" y="1344168"/>
              <a:ext cx="5724579" cy="969264"/>
            </a:xfrm>
            <a:prstGeom prst="homePlate">
              <a:avLst>
                <a:gd name="adj" fmla="val 22935"/>
              </a:avLst>
            </a:prstGeom>
            <a:solidFill>
              <a:srgbClr val="80A545">
                <a:alpha val="9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800" b="1" dirty="0"/>
                <a:t>Acht lebenswichtige Regeln</a:t>
              </a:r>
            </a:p>
          </p:txBody>
        </p:sp>
        <p:sp>
          <p:nvSpPr>
            <p:cNvPr id="14" name="Richtungspfeil 11">
              <a:extLst>
                <a:ext uri="{FF2B5EF4-FFF2-40B4-BE49-F238E27FC236}">
                  <a16:creationId xmlns:a16="http://schemas.microsoft.com/office/drawing/2014/main" id="{E252A905-F47D-4377-97EA-203ECFC14B86}"/>
                </a:ext>
              </a:extLst>
            </p:cNvPr>
            <p:cNvSpPr/>
            <p:nvPr/>
          </p:nvSpPr>
          <p:spPr>
            <a:xfrm>
              <a:off x="3203848" y="2348880"/>
              <a:ext cx="5720911" cy="408672"/>
            </a:xfrm>
            <a:prstGeom prst="homePlate">
              <a:avLst/>
            </a:prstGeom>
            <a:solidFill>
              <a:srgbClr val="92D050">
                <a:alpha val="26000"/>
              </a:srgbClr>
            </a:solidFill>
            <a:ln>
              <a:solidFill>
                <a:srgbClr val="98AD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7188" lvl="0" indent="-357188">
                <a:buClr>
                  <a:srgbClr val="E3362B"/>
                </a:buClr>
                <a:buSzPct val="60000"/>
                <a:defRPr/>
              </a:pPr>
              <a:r>
                <a:rPr lang="de-CH" sz="2400" dirty="0">
                  <a:solidFill>
                    <a:schemeClr val="tx1"/>
                  </a:solidFill>
                </a:rPr>
                <a:t>Arbeiten sorgfältig planen.</a:t>
              </a:r>
            </a:p>
          </p:txBody>
        </p:sp>
        <p:sp>
          <p:nvSpPr>
            <p:cNvPr id="15" name="Richtungspfeil 12">
              <a:extLst>
                <a:ext uri="{FF2B5EF4-FFF2-40B4-BE49-F238E27FC236}">
                  <a16:creationId xmlns:a16="http://schemas.microsoft.com/office/drawing/2014/main" id="{D92E0E27-6633-4825-9BB4-F166556DC1E0}"/>
                </a:ext>
              </a:extLst>
            </p:cNvPr>
            <p:cNvSpPr/>
            <p:nvPr/>
          </p:nvSpPr>
          <p:spPr>
            <a:xfrm>
              <a:off x="3206102" y="2840490"/>
              <a:ext cx="5720911" cy="417062"/>
            </a:xfrm>
            <a:prstGeom prst="homePlate">
              <a:avLst/>
            </a:prstGeom>
            <a:solidFill>
              <a:srgbClr val="92D050">
                <a:alpha val="26000"/>
              </a:srgbClr>
            </a:solidFill>
            <a:ln>
              <a:solidFill>
                <a:srgbClr val="98AD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7188" indent="-357188">
                <a:buClr>
                  <a:srgbClr val="E3362B"/>
                </a:buClr>
                <a:buSzPct val="60000"/>
                <a:defRPr/>
              </a:pPr>
              <a:r>
                <a:rPr lang="de-CH" sz="2400" dirty="0">
                  <a:solidFill>
                    <a:schemeClr val="tx1"/>
                  </a:solidFill>
                </a:rPr>
                <a:t>Nicht improvisieren!</a:t>
              </a:r>
            </a:p>
          </p:txBody>
        </p:sp>
        <p:sp>
          <p:nvSpPr>
            <p:cNvPr id="16" name="Richtungspfeil 13">
              <a:extLst>
                <a:ext uri="{FF2B5EF4-FFF2-40B4-BE49-F238E27FC236}">
                  <a16:creationId xmlns:a16="http://schemas.microsoft.com/office/drawing/2014/main" id="{E4A0C558-2AFF-482B-98A4-B30C59B6DDC7}"/>
                </a:ext>
              </a:extLst>
            </p:cNvPr>
            <p:cNvSpPr/>
            <p:nvPr/>
          </p:nvSpPr>
          <p:spPr>
            <a:xfrm>
              <a:off x="3209044" y="4311889"/>
              <a:ext cx="5720911" cy="397384"/>
            </a:xfrm>
            <a:prstGeom prst="homePlate">
              <a:avLst/>
            </a:prstGeom>
            <a:noFill/>
            <a:ln>
              <a:solidFill>
                <a:srgbClr val="98AD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7188" indent="-357188">
                <a:buClr>
                  <a:srgbClr val="E3362B"/>
                </a:buClr>
                <a:buSzPct val="60000"/>
                <a:defRPr/>
              </a:pPr>
              <a:r>
                <a:rPr lang="de-CH" sz="2400" dirty="0">
                  <a:solidFill>
                    <a:schemeClr val="tx1"/>
                  </a:solidFill>
                </a:rPr>
                <a:t>Keine Absturzrisiken eingehen.</a:t>
              </a:r>
            </a:p>
          </p:txBody>
        </p:sp>
        <p:sp>
          <p:nvSpPr>
            <p:cNvPr id="17" name="Richtungspfeil 14">
              <a:extLst>
                <a:ext uri="{FF2B5EF4-FFF2-40B4-BE49-F238E27FC236}">
                  <a16:creationId xmlns:a16="http://schemas.microsoft.com/office/drawing/2014/main" id="{BF7B6080-E2A4-4B6C-80C8-4A61EC6CC7E9}"/>
                </a:ext>
              </a:extLst>
            </p:cNvPr>
            <p:cNvSpPr/>
            <p:nvPr/>
          </p:nvSpPr>
          <p:spPr>
            <a:xfrm>
              <a:off x="3197174" y="3825435"/>
              <a:ext cx="5695306" cy="395653"/>
            </a:xfrm>
            <a:prstGeom prst="homePlate">
              <a:avLst/>
            </a:prstGeom>
            <a:noFill/>
            <a:ln>
              <a:solidFill>
                <a:srgbClr val="98AD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7188" indent="-357188">
                <a:buClr>
                  <a:srgbClr val="E3362B"/>
                </a:buClr>
                <a:buSzPct val="60000"/>
                <a:defRPr/>
              </a:pPr>
              <a:r>
                <a:rPr lang="de-CH" sz="2400" dirty="0">
                  <a:solidFill>
                    <a:schemeClr val="tx1"/>
                  </a:solidFill>
                </a:rPr>
                <a:t>Gespeicherte Energien sichern.</a:t>
              </a:r>
            </a:p>
          </p:txBody>
        </p:sp>
        <p:sp>
          <p:nvSpPr>
            <p:cNvPr id="18" name="Richtungspfeil 15">
              <a:extLst>
                <a:ext uri="{FF2B5EF4-FFF2-40B4-BE49-F238E27FC236}">
                  <a16:creationId xmlns:a16="http://schemas.microsoft.com/office/drawing/2014/main" id="{D2AB5B59-0259-4329-9EDB-9C201D2CE3D6}"/>
                </a:ext>
              </a:extLst>
            </p:cNvPr>
            <p:cNvSpPr/>
            <p:nvPr/>
          </p:nvSpPr>
          <p:spPr>
            <a:xfrm>
              <a:off x="3210585" y="3329954"/>
              <a:ext cx="5681895" cy="417587"/>
            </a:xfrm>
            <a:prstGeom prst="homePlate">
              <a:avLst/>
            </a:prstGeom>
            <a:noFill/>
            <a:ln>
              <a:solidFill>
                <a:srgbClr val="98AD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7188" indent="-357188">
                <a:buClr>
                  <a:srgbClr val="E3362B"/>
                </a:buClr>
                <a:buSzPct val="60000"/>
                <a:defRPr/>
              </a:pPr>
              <a:r>
                <a:rPr lang="de-CH" sz="2400" dirty="0">
                  <a:solidFill>
                    <a:schemeClr val="tx1"/>
                  </a:solidFill>
                </a:rPr>
                <a:t>Anlage ausschalten und sichern.</a:t>
              </a:r>
            </a:p>
          </p:txBody>
        </p:sp>
        <p:sp>
          <p:nvSpPr>
            <p:cNvPr id="19" name="Richtungspfeil 16">
              <a:extLst>
                <a:ext uri="{FF2B5EF4-FFF2-40B4-BE49-F238E27FC236}">
                  <a16:creationId xmlns:a16="http://schemas.microsoft.com/office/drawing/2014/main" id="{E4865B0C-6A5A-4998-8B0A-C0EC63B3F560}"/>
                </a:ext>
              </a:extLst>
            </p:cNvPr>
            <p:cNvSpPr/>
            <p:nvPr/>
          </p:nvSpPr>
          <p:spPr>
            <a:xfrm>
              <a:off x="3209044" y="4819338"/>
              <a:ext cx="5720911" cy="408213"/>
            </a:xfrm>
            <a:prstGeom prst="homePlate">
              <a:avLst/>
            </a:prstGeom>
            <a:noFill/>
            <a:ln>
              <a:solidFill>
                <a:srgbClr val="98AD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7188" indent="-357188">
                <a:spcBef>
                  <a:spcPct val="20000"/>
                </a:spcBef>
                <a:buClr>
                  <a:srgbClr val="E3362B"/>
                </a:buClr>
                <a:buSzPct val="60000"/>
                <a:defRPr/>
              </a:pPr>
              <a:r>
                <a:rPr lang="de-CH" sz="2400" dirty="0">
                  <a:solidFill>
                    <a:schemeClr val="tx1"/>
                  </a:solidFill>
                </a:rPr>
                <a:t>Für Elektroarbeiten Profis einsetzen.</a:t>
              </a:r>
              <a:endParaRPr lang="de-CH" sz="2400" kern="0" dirty="0">
                <a:solidFill>
                  <a:srgbClr val="000000"/>
                </a:solidFill>
              </a:endParaRPr>
            </a:p>
          </p:txBody>
        </p:sp>
        <p:sp>
          <p:nvSpPr>
            <p:cNvPr id="20" name="Richtungspfeil 17">
              <a:extLst>
                <a:ext uri="{FF2B5EF4-FFF2-40B4-BE49-F238E27FC236}">
                  <a16:creationId xmlns:a16="http://schemas.microsoft.com/office/drawing/2014/main" id="{EFC71D4E-14D4-4A7B-841C-8F63B8E429D2}"/>
                </a:ext>
              </a:extLst>
            </p:cNvPr>
            <p:cNvSpPr/>
            <p:nvPr/>
          </p:nvSpPr>
          <p:spPr>
            <a:xfrm>
              <a:off x="3208555" y="5319138"/>
              <a:ext cx="5743885" cy="414117"/>
            </a:xfrm>
            <a:prstGeom prst="homePlate">
              <a:avLst/>
            </a:prstGeom>
            <a:noFill/>
            <a:ln>
              <a:solidFill>
                <a:srgbClr val="98AD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7188" indent="-357188">
                <a:buClr>
                  <a:srgbClr val="E3362B"/>
                </a:buClr>
                <a:buSzPct val="60000"/>
                <a:defRPr/>
              </a:pPr>
              <a:r>
                <a:rPr lang="de-CH" sz="2400" dirty="0">
                  <a:solidFill>
                    <a:schemeClr val="tx1"/>
                  </a:solidFill>
                </a:rPr>
                <a:t>Brand/Explosion vermeiden.</a:t>
              </a:r>
            </a:p>
          </p:txBody>
        </p:sp>
        <p:sp>
          <p:nvSpPr>
            <p:cNvPr id="21" name="Richtungspfeil 18">
              <a:extLst>
                <a:ext uri="{FF2B5EF4-FFF2-40B4-BE49-F238E27FC236}">
                  <a16:creationId xmlns:a16="http://schemas.microsoft.com/office/drawing/2014/main" id="{FEB155E1-1008-4EA6-949C-CDC8E047248E}"/>
                </a:ext>
              </a:extLst>
            </p:cNvPr>
            <p:cNvSpPr/>
            <p:nvPr/>
          </p:nvSpPr>
          <p:spPr>
            <a:xfrm>
              <a:off x="3204935" y="5786976"/>
              <a:ext cx="5771601" cy="419309"/>
            </a:xfrm>
            <a:prstGeom prst="homePlate">
              <a:avLst/>
            </a:prstGeom>
            <a:noFill/>
            <a:ln>
              <a:solidFill>
                <a:srgbClr val="98AD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7188" indent="-357188">
                <a:buClr>
                  <a:srgbClr val="E3362B"/>
                </a:buClr>
                <a:buSzPct val="60000"/>
                <a:defRPr/>
              </a:pPr>
              <a:r>
                <a:rPr lang="de-CH" sz="2400" dirty="0">
                  <a:solidFill>
                    <a:schemeClr val="tx1"/>
                  </a:solidFill>
                </a:rPr>
                <a:t>In engen Räumen für gute Luft sorgen.</a:t>
              </a:r>
            </a:p>
          </p:txBody>
        </p:sp>
      </p:grpSp>
    </p:spTree>
    <p:extLst>
      <p:ext uri="{BB962C8B-B14F-4D97-AF65-F5344CB8AC3E}">
        <p14:creationId xmlns:p14="http://schemas.microsoft.com/office/powerpoint/2010/main" val="21481658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C2FF2F-E686-42E1-8F26-DC67FB9EBAA4}"/>
              </a:ext>
            </a:extLst>
          </p:cNvPr>
          <p:cNvSpPr>
            <a:spLocks noGrp="1"/>
          </p:cNvSpPr>
          <p:nvPr>
            <p:ph type="title"/>
          </p:nvPr>
        </p:nvSpPr>
        <p:spPr/>
        <p:txBody>
          <a:bodyPr/>
          <a:lstStyle/>
          <a:p>
            <a:r>
              <a:rPr lang="de-DE" sz="2800" dirty="0"/>
              <a:t>Die acht lebenswichtigen Regeln gibt’s als Broschüre</a:t>
            </a:r>
            <a:endParaRPr lang="de-CH" sz="2800" dirty="0"/>
          </a:p>
        </p:txBody>
      </p:sp>
      <p:sp>
        <p:nvSpPr>
          <p:cNvPr id="4" name="Datumsplatzhalter 3">
            <a:extLst>
              <a:ext uri="{FF2B5EF4-FFF2-40B4-BE49-F238E27FC236}">
                <a16:creationId xmlns:a16="http://schemas.microsoft.com/office/drawing/2014/main" id="{BC8E69F2-644D-4951-8DC8-E84CA067B6B0}"/>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5" name="Fußzeilenplatzhalter 4">
            <a:extLst>
              <a:ext uri="{FF2B5EF4-FFF2-40B4-BE49-F238E27FC236}">
                <a16:creationId xmlns:a16="http://schemas.microsoft.com/office/drawing/2014/main" id="{399EE2A1-74D8-4F0A-B7A7-B8507A8B3C37}"/>
              </a:ext>
            </a:extLst>
          </p:cNvPr>
          <p:cNvSpPr>
            <a:spLocks noGrp="1"/>
          </p:cNvSpPr>
          <p:nvPr>
            <p:ph type="ftr" sz="quarter" idx="11"/>
          </p:nvPr>
        </p:nvSpPr>
        <p:spPr/>
        <p:txBody>
          <a:bodyPr/>
          <a:lstStyle/>
          <a:p>
            <a:r>
              <a:rPr lang="de-CH"/>
              <a:t>Sichere Instandhaltung betrifft uns alle!</a:t>
            </a:r>
            <a:endParaRPr lang="de-CH" dirty="0"/>
          </a:p>
        </p:txBody>
      </p:sp>
      <p:sp>
        <p:nvSpPr>
          <p:cNvPr id="6" name="Foliennummernplatzhalter 5">
            <a:extLst>
              <a:ext uri="{FF2B5EF4-FFF2-40B4-BE49-F238E27FC236}">
                <a16:creationId xmlns:a16="http://schemas.microsoft.com/office/drawing/2014/main" id="{C0DC36E3-9532-4DB9-A1E8-A904F83907CB}"/>
              </a:ext>
            </a:extLst>
          </p:cNvPr>
          <p:cNvSpPr>
            <a:spLocks noGrp="1"/>
          </p:cNvSpPr>
          <p:nvPr>
            <p:ph type="sldNum" sz="quarter" idx="12"/>
          </p:nvPr>
        </p:nvSpPr>
        <p:spPr/>
        <p:txBody>
          <a:bodyPr/>
          <a:lstStyle/>
          <a:p>
            <a:fld id="{86FBE615-59AB-43FA-AD56-B2490B7B2CB2}" type="slidenum">
              <a:rPr lang="de-CH" smtClean="0"/>
              <a:pPr/>
              <a:t>23</a:t>
            </a:fld>
            <a:endParaRPr lang="de-CH" dirty="0"/>
          </a:p>
        </p:txBody>
      </p:sp>
      <p:sp>
        <p:nvSpPr>
          <p:cNvPr id="7" name="Inhaltsplatzhalter 3">
            <a:extLst>
              <a:ext uri="{FF2B5EF4-FFF2-40B4-BE49-F238E27FC236}">
                <a16:creationId xmlns:a16="http://schemas.microsoft.com/office/drawing/2014/main" id="{562B103A-574F-4BC9-A8FC-70AB81336FA7}"/>
              </a:ext>
            </a:extLst>
          </p:cNvPr>
          <p:cNvSpPr txBox="1">
            <a:spLocks/>
          </p:cNvSpPr>
          <p:nvPr/>
        </p:nvSpPr>
        <p:spPr>
          <a:xfrm>
            <a:off x="548358" y="1340768"/>
            <a:ext cx="5763666" cy="3600400"/>
          </a:xfrm>
          <a:prstGeom prst="rect">
            <a:avLst/>
          </a:prstGeom>
        </p:spPr>
        <p:txBody>
          <a:bodyPr/>
          <a:lstStyle>
            <a:lvl1pPr marL="179388" indent="-1793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449263"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719138"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987425" indent="-2682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257300"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1522413" indent="-2651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792288"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062163"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33045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400" dirty="0"/>
              <a:t>Niemand lernt die acht lebenswichtigen Regeln im Handumdrehen. Deshalb gibt’s eine praktische Broschüre zum Nachlesen. </a:t>
            </a:r>
          </a:p>
          <a:p>
            <a:pPr marL="0" indent="0">
              <a:buNone/>
            </a:pPr>
            <a:endParaRPr lang="de-DE" sz="2400" dirty="0"/>
          </a:p>
          <a:p>
            <a:pPr marL="0" indent="0">
              <a:buNone/>
            </a:pPr>
            <a:r>
              <a:rPr lang="de-DE" sz="2400" b="1" dirty="0"/>
              <a:t>Wichtig ist:</a:t>
            </a:r>
          </a:p>
          <a:p>
            <a:pPr marL="0" indent="0">
              <a:buNone/>
            </a:pPr>
            <a:r>
              <a:rPr lang="de-DE" sz="2400" dirty="0"/>
              <a:t>Sie sind verantwortlich, Sie müssen alle kennen und umsetzen.</a:t>
            </a:r>
            <a:endParaRPr lang="de-CH" sz="2400" dirty="0"/>
          </a:p>
          <a:p>
            <a:endParaRPr lang="de-CH" dirty="0"/>
          </a:p>
        </p:txBody>
      </p:sp>
      <p:grpSp>
        <p:nvGrpSpPr>
          <p:cNvPr id="8" name="Bildplatzhalter 19">
            <a:extLst>
              <a:ext uri="{FF2B5EF4-FFF2-40B4-BE49-F238E27FC236}">
                <a16:creationId xmlns:a16="http://schemas.microsoft.com/office/drawing/2014/main" id="{C2E8A468-B714-4410-A2E1-F95B2C049A10}"/>
              </a:ext>
            </a:extLst>
          </p:cNvPr>
          <p:cNvGrpSpPr>
            <a:grpSpLocks noGrp="1"/>
          </p:cNvGrpSpPr>
          <p:nvPr/>
        </p:nvGrpSpPr>
        <p:grpSpPr>
          <a:xfrm>
            <a:off x="7032106" y="1847982"/>
            <a:ext cx="4608510" cy="4278313"/>
            <a:chOff x="4789862" y="2348880"/>
            <a:chExt cx="3975985" cy="3816424"/>
          </a:xfrm>
        </p:grpSpPr>
        <p:pic>
          <p:nvPicPr>
            <p:cNvPr id="9" name="Picture 3">
              <a:extLst>
                <a:ext uri="{FF2B5EF4-FFF2-40B4-BE49-F238E27FC236}">
                  <a16:creationId xmlns:a16="http://schemas.microsoft.com/office/drawing/2014/main" id="{04B156DE-62ED-4121-BD06-25533E3855C4}"/>
                </a:ext>
              </a:extLst>
            </p:cNvPr>
            <p:cNvPicPr>
              <a:picLocks noChangeAspect="1" noChangeArrowheads="1"/>
            </p:cNvPicPr>
            <p:nvPr/>
          </p:nvPicPr>
          <p:blipFill>
            <a:blip r:embed="rId3" cstate="email"/>
            <a:srcRect/>
            <a:stretch>
              <a:fillRect/>
            </a:stretch>
          </p:blipFill>
          <p:spPr bwMode="auto">
            <a:xfrm>
              <a:off x="4789862" y="2348880"/>
              <a:ext cx="1956924" cy="3816424"/>
            </a:xfrm>
            <a:prstGeom prst="rect">
              <a:avLst/>
            </a:prstGeom>
            <a:noFill/>
            <a:ln w="9525">
              <a:solidFill>
                <a:srgbClr val="002060">
                  <a:alpha val="37000"/>
                </a:srgbClr>
              </a:solidFill>
              <a:miter lim="800000"/>
              <a:headEnd/>
              <a:tailEnd/>
            </a:ln>
            <a:effectLst>
              <a:outerShdw blurRad="50800" dist="50800" dir="5400000" algn="ctr" rotWithShape="0">
                <a:srgbClr val="000000">
                  <a:alpha val="40000"/>
                </a:srgbClr>
              </a:outerShdw>
            </a:effectLst>
          </p:spPr>
        </p:pic>
        <p:pic>
          <p:nvPicPr>
            <p:cNvPr id="10" name="Picture 6">
              <a:extLst>
                <a:ext uri="{FF2B5EF4-FFF2-40B4-BE49-F238E27FC236}">
                  <a16:creationId xmlns:a16="http://schemas.microsoft.com/office/drawing/2014/main" id="{7DA8306F-10ED-4BFD-A43F-D84E6025D158}"/>
                </a:ext>
              </a:extLst>
            </p:cNvPr>
            <p:cNvPicPr>
              <a:picLocks noChangeAspect="1" noChangeArrowheads="1"/>
            </p:cNvPicPr>
            <p:nvPr/>
          </p:nvPicPr>
          <p:blipFill>
            <a:blip r:embed="rId4" cstate="email"/>
            <a:srcRect/>
            <a:stretch>
              <a:fillRect/>
            </a:stretch>
          </p:blipFill>
          <p:spPr bwMode="auto">
            <a:xfrm>
              <a:off x="6846343" y="2348880"/>
              <a:ext cx="1732663" cy="2448272"/>
            </a:xfrm>
            <a:prstGeom prst="rect">
              <a:avLst/>
            </a:prstGeom>
            <a:noFill/>
            <a:ln w="9525">
              <a:solidFill>
                <a:srgbClr val="002060">
                  <a:alpha val="37000"/>
                </a:srgbClr>
              </a:solidFill>
              <a:miter lim="800000"/>
              <a:headEnd/>
              <a:tailEnd/>
            </a:ln>
            <a:effectLst>
              <a:outerShdw blurRad="50800" dist="50800" dir="5400000" algn="ctr" rotWithShape="0">
                <a:srgbClr val="000000">
                  <a:alpha val="40000"/>
                </a:srgbClr>
              </a:outerShdw>
            </a:effectLst>
          </p:spPr>
        </p:pic>
        <p:sp>
          <p:nvSpPr>
            <p:cNvPr id="11" name="Textfeld 10">
              <a:extLst>
                <a:ext uri="{FF2B5EF4-FFF2-40B4-BE49-F238E27FC236}">
                  <a16:creationId xmlns:a16="http://schemas.microsoft.com/office/drawing/2014/main" id="{F4C19671-1DCC-49EF-A40B-62EA68942EF3}"/>
                </a:ext>
              </a:extLst>
            </p:cNvPr>
            <p:cNvSpPr txBox="1"/>
            <p:nvPr/>
          </p:nvSpPr>
          <p:spPr>
            <a:xfrm rot="21049902">
              <a:off x="4944059" y="5162366"/>
              <a:ext cx="3821788" cy="631462"/>
            </a:xfrm>
            <a:prstGeom prst="rect">
              <a:avLst/>
            </a:prstGeom>
            <a:solidFill>
              <a:schemeClr val="accent1">
                <a:lumMod val="60000"/>
                <a:lumOff val="40000"/>
              </a:schemeClr>
            </a:solidFill>
            <a:ln>
              <a:solidFill>
                <a:srgbClr val="666699"/>
              </a:solidFill>
            </a:ln>
          </p:spPr>
          <p:txBody>
            <a:bodyPr wrap="square" rtlCol="0">
              <a:spAutoFit/>
            </a:bodyPr>
            <a:lstStyle/>
            <a:p>
              <a:pPr algn="ctr"/>
              <a:r>
                <a:rPr lang="de-CH" sz="2000" dirty="0">
                  <a:latin typeface="+mn-lt"/>
                </a:rPr>
                <a:t>Regelmässig 5-10 Min. Kurzinstruktion am Arbeitsplatz</a:t>
              </a:r>
            </a:p>
          </p:txBody>
        </p:sp>
      </p:grpSp>
      <p:sp>
        <p:nvSpPr>
          <p:cNvPr id="12" name="Textfeld 11">
            <a:extLst>
              <a:ext uri="{FF2B5EF4-FFF2-40B4-BE49-F238E27FC236}">
                <a16:creationId xmlns:a16="http://schemas.microsoft.com/office/drawing/2014/main" id="{94A6984D-233A-4786-80FB-E48E4FF440B5}"/>
              </a:ext>
            </a:extLst>
          </p:cNvPr>
          <p:cNvSpPr txBox="1"/>
          <p:nvPr/>
        </p:nvSpPr>
        <p:spPr>
          <a:xfrm>
            <a:off x="7497241" y="1343157"/>
            <a:ext cx="3822529" cy="461665"/>
          </a:xfrm>
          <a:prstGeom prst="rect">
            <a:avLst/>
          </a:prstGeom>
          <a:noFill/>
        </p:spPr>
        <p:txBody>
          <a:bodyPr wrap="square" rtlCol="0">
            <a:spAutoFit/>
          </a:bodyPr>
          <a:lstStyle/>
          <a:p>
            <a:r>
              <a:rPr lang="de-CH" sz="2400" dirty="0"/>
              <a:t>Regeln &amp; Instruktionshilfe</a:t>
            </a:r>
          </a:p>
        </p:txBody>
      </p:sp>
    </p:spTree>
    <p:extLst>
      <p:ext uri="{BB962C8B-B14F-4D97-AF65-F5344CB8AC3E}">
        <p14:creationId xmlns:p14="http://schemas.microsoft.com/office/powerpoint/2010/main" val="16817424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ichtungspfeil 13">
            <a:extLst>
              <a:ext uri="{FF2B5EF4-FFF2-40B4-BE49-F238E27FC236}">
                <a16:creationId xmlns:a16="http://schemas.microsoft.com/office/drawing/2014/main" id="{308C0DE4-4D76-493B-8583-904EC5AC05F2}"/>
              </a:ext>
            </a:extLst>
          </p:cNvPr>
          <p:cNvSpPr/>
          <p:nvPr/>
        </p:nvSpPr>
        <p:spPr bwMode="auto">
          <a:xfrm>
            <a:off x="7884612" y="2204864"/>
            <a:ext cx="3607986" cy="1512168"/>
          </a:xfrm>
          <a:prstGeom prst="homePlate">
            <a:avLst/>
          </a:prstGeom>
          <a:solidFill>
            <a:srgbClr val="FF0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2000" eaLnBrk="0" fontAlgn="base" hangingPunct="0">
              <a:lnSpc>
                <a:spcPct val="150000"/>
              </a:lnSpc>
              <a:spcAft>
                <a:spcPct val="0"/>
              </a:spcAft>
            </a:pPr>
            <a:r>
              <a:rPr lang="de-CH" sz="2400" b="1" dirty="0">
                <a:solidFill>
                  <a:schemeClr val="bg1"/>
                </a:solidFill>
                <a:latin typeface="Arial" charset="0"/>
                <a:ea typeface="ＭＳ Ｐゴシック" pitchFamily="-32" charset="-128"/>
              </a:rPr>
              <a:t>Auf besondere</a:t>
            </a:r>
          </a:p>
          <a:p>
            <a:pPr marL="72000" eaLnBrk="0" fontAlgn="base" hangingPunct="0">
              <a:spcAft>
                <a:spcPct val="0"/>
              </a:spcAft>
            </a:pPr>
            <a:r>
              <a:rPr lang="de-CH" sz="2400" b="1" dirty="0">
                <a:solidFill>
                  <a:schemeClr val="bg1"/>
                </a:solidFill>
                <a:latin typeface="Arial" charset="0"/>
                <a:ea typeface="ＭＳ Ｐゴシック" pitchFamily="-32" charset="-128"/>
              </a:rPr>
              <a:t>Gefährdungen achten</a:t>
            </a:r>
          </a:p>
        </p:txBody>
      </p:sp>
      <p:sp>
        <p:nvSpPr>
          <p:cNvPr id="2" name="Titel 1">
            <a:extLst>
              <a:ext uri="{FF2B5EF4-FFF2-40B4-BE49-F238E27FC236}">
                <a16:creationId xmlns:a16="http://schemas.microsoft.com/office/drawing/2014/main" id="{A582667B-1506-45F6-BACC-D4668359626E}"/>
              </a:ext>
            </a:extLst>
          </p:cNvPr>
          <p:cNvSpPr>
            <a:spLocks noGrp="1"/>
          </p:cNvSpPr>
          <p:nvPr>
            <p:ph type="title"/>
          </p:nvPr>
        </p:nvSpPr>
        <p:spPr/>
        <p:txBody>
          <a:bodyPr/>
          <a:lstStyle/>
          <a:p>
            <a:r>
              <a:rPr lang="de-DE" sz="2800" dirty="0"/>
              <a:t>Von der Theorie zur Praxis: Die Umsetzung in unserem Betrieb</a:t>
            </a:r>
            <a:endParaRPr lang="de-CH" sz="2800" dirty="0"/>
          </a:p>
        </p:txBody>
      </p:sp>
      <p:sp>
        <p:nvSpPr>
          <p:cNvPr id="4" name="Datumsplatzhalter 3">
            <a:extLst>
              <a:ext uri="{FF2B5EF4-FFF2-40B4-BE49-F238E27FC236}">
                <a16:creationId xmlns:a16="http://schemas.microsoft.com/office/drawing/2014/main" id="{130505AA-6584-40CF-A2F9-D902CD68A5E0}"/>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5" name="Fußzeilenplatzhalter 4">
            <a:extLst>
              <a:ext uri="{FF2B5EF4-FFF2-40B4-BE49-F238E27FC236}">
                <a16:creationId xmlns:a16="http://schemas.microsoft.com/office/drawing/2014/main" id="{9D4F7F73-202F-4E56-99AC-71BE964A5771}"/>
              </a:ext>
            </a:extLst>
          </p:cNvPr>
          <p:cNvSpPr>
            <a:spLocks noGrp="1"/>
          </p:cNvSpPr>
          <p:nvPr>
            <p:ph type="ftr" sz="quarter" idx="11"/>
          </p:nvPr>
        </p:nvSpPr>
        <p:spPr/>
        <p:txBody>
          <a:bodyPr/>
          <a:lstStyle/>
          <a:p>
            <a:r>
              <a:rPr lang="de-CH" dirty="0"/>
              <a:t>Sichere Instandhaltung betrifft uns alle!</a:t>
            </a:r>
          </a:p>
        </p:txBody>
      </p:sp>
      <p:sp>
        <p:nvSpPr>
          <p:cNvPr id="6" name="Foliennummernplatzhalter 5">
            <a:extLst>
              <a:ext uri="{FF2B5EF4-FFF2-40B4-BE49-F238E27FC236}">
                <a16:creationId xmlns:a16="http://schemas.microsoft.com/office/drawing/2014/main" id="{16E8D6E9-5376-43F3-8908-E7EC6B9FED06}"/>
              </a:ext>
            </a:extLst>
          </p:cNvPr>
          <p:cNvSpPr>
            <a:spLocks noGrp="1"/>
          </p:cNvSpPr>
          <p:nvPr>
            <p:ph type="sldNum" sz="quarter" idx="12"/>
          </p:nvPr>
        </p:nvSpPr>
        <p:spPr/>
        <p:txBody>
          <a:bodyPr/>
          <a:lstStyle/>
          <a:p>
            <a:fld id="{86FBE615-59AB-43FA-AD56-B2490B7B2CB2}" type="slidenum">
              <a:rPr lang="de-CH" smtClean="0"/>
              <a:pPr/>
              <a:t>24</a:t>
            </a:fld>
            <a:endParaRPr lang="de-CH" dirty="0"/>
          </a:p>
        </p:txBody>
      </p:sp>
      <p:sp>
        <p:nvSpPr>
          <p:cNvPr id="7" name="Textplatzhalter 2">
            <a:extLst>
              <a:ext uri="{FF2B5EF4-FFF2-40B4-BE49-F238E27FC236}">
                <a16:creationId xmlns:a16="http://schemas.microsoft.com/office/drawing/2014/main" id="{5D0D4FE6-D9EE-4555-B895-B85E527C7A87}"/>
              </a:ext>
            </a:extLst>
          </p:cNvPr>
          <p:cNvSpPr txBox="1">
            <a:spLocks/>
          </p:cNvSpPr>
          <p:nvPr/>
        </p:nvSpPr>
        <p:spPr>
          <a:xfrm>
            <a:off x="534115" y="1340768"/>
            <a:ext cx="11089232" cy="4778375"/>
          </a:xfrm>
          <a:prstGeom prst="rect">
            <a:avLst/>
          </a:prstGeom>
        </p:spPr>
        <p:txBody>
          <a:bodyPr/>
          <a:lstStyle/>
          <a:p>
            <a:pPr marL="342900" marR="0" lvl="0" indent="-342900" algn="l" defTabSz="914400" rtl="0" eaLnBrk="1" fontAlgn="auto" latinLnBrk="0" hangingPunct="1">
              <a:lnSpc>
                <a:spcPct val="100000"/>
              </a:lnSpc>
              <a:spcBef>
                <a:spcPts val="0"/>
              </a:spcBef>
              <a:spcAft>
                <a:spcPts val="600"/>
              </a:spcAft>
              <a:buClr>
                <a:srgbClr val="E3362B"/>
              </a:buClr>
              <a:buSzPct val="60000"/>
              <a:tabLst>
                <a:tab pos="341313" algn="l"/>
              </a:tabLst>
              <a:defRPr/>
            </a:pPr>
            <a:r>
              <a:rPr kumimoji="0" lang="de-DE" sz="2400" b="0" i="0" u="none" strike="noStrike" kern="1200" cap="none" spc="0" normalizeH="0" baseline="0" noProof="0" dirty="0">
                <a:ln>
                  <a:noFill/>
                </a:ln>
                <a:solidFill>
                  <a:schemeClr val="tx1"/>
                </a:solidFill>
                <a:effectLst/>
                <a:uLnTx/>
                <a:uFillTx/>
                <a:ea typeface="+mn-ea"/>
                <a:cs typeface="Arial" pitchFamily="34" charset="0"/>
              </a:rPr>
              <a:t>Die acht lebenswichtigen Regeln lassen sich in folgende 3 Kategorien einteilen:</a:t>
            </a:r>
            <a:endParaRPr kumimoji="0" lang="de-CH" sz="2400" b="0" i="0" u="none" strike="noStrike" kern="1200" cap="none" spc="0" normalizeH="0" baseline="0" noProof="0" dirty="0">
              <a:ln>
                <a:noFill/>
              </a:ln>
              <a:solidFill>
                <a:schemeClr val="tx1"/>
              </a:solidFill>
              <a:effectLst/>
              <a:uLnTx/>
              <a:uFillTx/>
              <a:ea typeface="+mn-ea"/>
              <a:cs typeface="Arial" pitchFamily="34" charset="0"/>
            </a:endParaRPr>
          </a:p>
          <a:p>
            <a:pPr marL="342900" marR="0" lvl="0" indent="-342900" algn="l" defTabSz="914400" rtl="0" eaLnBrk="1" fontAlgn="auto" latinLnBrk="0" hangingPunct="1">
              <a:lnSpc>
                <a:spcPct val="100000"/>
              </a:lnSpc>
              <a:spcBef>
                <a:spcPts val="0"/>
              </a:spcBef>
              <a:spcAft>
                <a:spcPts val="600"/>
              </a:spcAft>
              <a:buClr>
                <a:srgbClr val="E3362B"/>
              </a:buClr>
              <a:buSzPct val="60000"/>
              <a:buFont typeface="Wingdings 2" pitchFamily="18" charset="2"/>
              <a:buChar char="¿"/>
              <a:tabLst>
                <a:tab pos="341313" algn="l"/>
              </a:tabLst>
              <a:defRPr/>
            </a:pPr>
            <a:endParaRPr kumimoji="0" lang="de-CH" sz="2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8" name="Richtungspfeil 12">
            <a:extLst>
              <a:ext uri="{FF2B5EF4-FFF2-40B4-BE49-F238E27FC236}">
                <a16:creationId xmlns:a16="http://schemas.microsoft.com/office/drawing/2014/main" id="{9D6555D1-FE59-45C5-9248-BB82EBFBFBF4}"/>
              </a:ext>
            </a:extLst>
          </p:cNvPr>
          <p:cNvSpPr/>
          <p:nvPr/>
        </p:nvSpPr>
        <p:spPr bwMode="auto">
          <a:xfrm>
            <a:off x="606094" y="2204864"/>
            <a:ext cx="3504900" cy="1512168"/>
          </a:xfrm>
          <a:prstGeom prst="homePlate">
            <a:avLst/>
          </a:prstGeom>
          <a:solidFill>
            <a:srgbClr val="00B05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dirty="0">
              <a:ln>
                <a:noFill/>
              </a:ln>
              <a:solidFill>
                <a:schemeClr val="bg1"/>
              </a:solidFill>
              <a:effectLst/>
              <a:latin typeface="Arial" charset="0"/>
              <a:ea typeface="ＭＳ Ｐゴシック" pitchFamily="-32" charset="-128"/>
            </a:endParaRPr>
          </a:p>
          <a:p>
            <a:pPr marL="0" marR="0" indent="0" defTabSz="914400" rtl="0" eaLnBrk="0" fontAlgn="base" latinLnBrk="0" hangingPunct="0">
              <a:lnSpc>
                <a:spcPct val="150000"/>
              </a:lnSpc>
              <a:spcBef>
                <a:spcPct val="0"/>
              </a:spcBef>
              <a:spcAft>
                <a:spcPct val="0"/>
              </a:spcAft>
              <a:buClrTx/>
              <a:buSzTx/>
              <a:buFontTx/>
              <a:buNone/>
              <a:tabLst/>
            </a:pPr>
            <a:r>
              <a:rPr kumimoji="0" lang="de-CH" sz="2400" b="1" i="0" u="none" strike="noStrike" cap="none" normalizeH="0" baseline="0" dirty="0">
                <a:ln>
                  <a:noFill/>
                </a:ln>
                <a:solidFill>
                  <a:schemeClr val="bg1"/>
                </a:solidFill>
                <a:effectLst/>
                <a:latin typeface="Arial" charset="0"/>
                <a:ea typeface="ＭＳ Ｐゴシック" pitchFamily="-32" charset="-128"/>
              </a:rPr>
              <a:t>Sorgfältig </a:t>
            </a:r>
            <a:r>
              <a:rPr lang="de-CH" sz="2400" b="1" dirty="0">
                <a:solidFill>
                  <a:schemeClr val="bg1"/>
                </a:solidFill>
              </a:rPr>
              <a:t>planen</a:t>
            </a:r>
            <a:endParaRPr kumimoji="0" lang="de-CH" sz="2400" b="1" i="0" u="none" strike="noStrike" cap="none" normalizeH="0" baseline="0" dirty="0">
              <a:ln>
                <a:noFill/>
              </a:ln>
              <a:solidFill>
                <a:schemeClr val="bg1"/>
              </a:solidFill>
              <a:effectLst/>
              <a:latin typeface="Arial" charset="0"/>
              <a:ea typeface="ＭＳ Ｐゴシック" pitchFamily="-32" charset="-128"/>
            </a:endParaRPr>
          </a:p>
        </p:txBody>
      </p:sp>
      <p:sp>
        <p:nvSpPr>
          <p:cNvPr id="10" name="Richtungspfeil 14">
            <a:extLst>
              <a:ext uri="{FF2B5EF4-FFF2-40B4-BE49-F238E27FC236}">
                <a16:creationId xmlns:a16="http://schemas.microsoft.com/office/drawing/2014/main" id="{D9E481AE-D546-47B7-8693-54B4B303B27B}"/>
              </a:ext>
            </a:extLst>
          </p:cNvPr>
          <p:cNvSpPr/>
          <p:nvPr/>
        </p:nvSpPr>
        <p:spPr bwMode="auto">
          <a:xfrm>
            <a:off x="4239489" y="2204864"/>
            <a:ext cx="3504900" cy="1512168"/>
          </a:xfrm>
          <a:prstGeom prst="homePlate">
            <a:avLst/>
          </a:prstGeom>
          <a:solidFill>
            <a:srgbClr val="0070C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dirty="0">
              <a:ln>
                <a:noFill/>
              </a:ln>
              <a:solidFill>
                <a:schemeClr val="bg1"/>
              </a:solidFill>
              <a:effectLst/>
              <a:latin typeface="Arial" charset="0"/>
              <a:ea typeface="ＭＳ Ｐゴシック" pitchFamily="-32" charset="-128"/>
            </a:endParaRPr>
          </a:p>
          <a:p>
            <a:pPr marL="0" marR="0" indent="0" defTabSz="914400" rtl="0" eaLnBrk="0" fontAlgn="base" latinLnBrk="0" hangingPunct="0">
              <a:lnSpc>
                <a:spcPct val="150000"/>
              </a:lnSpc>
              <a:spcBef>
                <a:spcPct val="0"/>
              </a:spcBef>
              <a:spcAft>
                <a:spcPct val="0"/>
              </a:spcAft>
              <a:buClrTx/>
              <a:buSzTx/>
              <a:buFontTx/>
              <a:buNone/>
              <a:tabLst/>
            </a:pPr>
            <a:r>
              <a:rPr kumimoji="0" lang="de-CH" sz="2400" b="1" i="0" u="none" strike="noStrike" cap="none" normalizeH="0" baseline="0" dirty="0">
                <a:ln>
                  <a:noFill/>
                </a:ln>
                <a:solidFill>
                  <a:schemeClr val="bg1"/>
                </a:solidFill>
                <a:effectLst/>
                <a:latin typeface="Arial" charset="0"/>
                <a:ea typeface="ＭＳ Ｐゴシック" pitchFamily="-32" charset="-128"/>
              </a:rPr>
              <a:t>Nicht improvisieren</a:t>
            </a:r>
          </a:p>
        </p:txBody>
      </p:sp>
      <p:sp>
        <p:nvSpPr>
          <p:cNvPr id="11" name="Rechteck 10">
            <a:extLst>
              <a:ext uri="{FF2B5EF4-FFF2-40B4-BE49-F238E27FC236}">
                <a16:creationId xmlns:a16="http://schemas.microsoft.com/office/drawing/2014/main" id="{7C3F0AB9-405F-4185-9162-F2AC5AC934F8}"/>
              </a:ext>
            </a:extLst>
          </p:cNvPr>
          <p:cNvSpPr/>
          <p:nvPr/>
        </p:nvSpPr>
        <p:spPr bwMode="auto">
          <a:xfrm>
            <a:off x="602014" y="3947912"/>
            <a:ext cx="2474047" cy="504056"/>
          </a:xfrm>
          <a:prstGeom prst="rect">
            <a:avLst/>
          </a:prstGeom>
          <a:solidFill>
            <a:srgbClr val="00B05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CH" sz="2400" b="1" i="0" u="none" strike="noStrike" cap="none" normalizeH="0" baseline="0" dirty="0">
                <a:ln>
                  <a:noFill/>
                </a:ln>
                <a:solidFill>
                  <a:schemeClr val="bg1"/>
                </a:solidFill>
                <a:effectLst/>
                <a:latin typeface="Arial" charset="0"/>
                <a:ea typeface="ＭＳ Ｐゴシック" pitchFamily="-32" charset="-128"/>
              </a:rPr>
              <a:t>Regel 1</a:t>
            </a:r>
          </a:p>
        </p:txBody>
      </p:sp>
      <p:sp>
        <p:nvSpPr>
          <p:cNvPr id="12" name="Rechteck 11">
            <a:extLst>
              <a:ext uri="{FF2B5EF4-FFF2-40B4-BE49-F238E27FC236}">
                <a16:creationId xmlns:a16="http://schemas.microsoft.com/office/drawing/2014/main" id="{149BCF5B-FF41-4673-B7B3-29A7A717634C}"/>
              </a:ext>
            </a:extLst>
          </p:cNvPr>
          <p:cNvSpPr/>
          <p:nvPr/>
        </p:nvSpPr>
        <p:spPr bwMode="auto">
          <a:xfrm>
            <a:off x="7901982" y="3947912"/>
            <a:ext cx="2474047" cy="504056"/>
          </a:xfrm>
          <a:prstGeom prst="rect">
            <a:avLst/>
          </a:prstGeom>
          <a:solidFill>
            <a:srgbClr val="FF0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CH" sz="2400" b="1" i="0" u="none" strike="noStrike" cap="none" normalizeH="0" baseline="0" dirty="0">
                <a:ln>
                  <a:noFill/>
                </a:ln>
                <a:solidFill>
                  <a:schemeClr val="bg1"/>
                </a:solidFill>
                <a:effectLst/>
                <a:latin typeface="Arial" charset="0"/>
                <a:ea typeface="ＭＳ Ｐゴシック" pitchFamily="-32" charset="-128"/>
              </a:rPr>
              <a:t>Regel 3…8</a:t>
            </a:r>
          </a:p>
        </p:txBody>
      </p:sp>
      <p:sp>
        <p:nvSpPr>
          <p:cNvPr id="13" name="Rechteck 12">
            <a:extLst>
              <a:ext uri="{FF2B5EF4-FFF2-40B4-BE49-F238E27FC236}">
                <a16:creationId xmlns:a16="http://schemas.microsoft.com/office/drawing/2014/main" id="{97E64C80-C5DB-468D-91FD-B3DD254F855F}"/>
              </a:ext>
            </a:extLst>
          </p:cNvPr>
          <p:cNvSpPr/>
          <p:nvPr/>
        </p:nvSpPr>
        <p:spPr bwMode="auto">
          <a:xfrm>
            <a:off x="4237738" y="3947912"/>
            <a:ext cx="2474047" cy="504056"/>
          </a:xfrm>
          <a:prstGeom prst="rect">
            <a:avLst/>
          </a:prstGeom>
          <a:solidFill>
            <a:srgbClr val="0070C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CH" sz="2400" b="1" i="0" u="none" strike="noStrike" cap="none" normalizeH="0" baseline="0" dirty="0">
                <a:ln>
                  <a:noFill/>
                </a:ln>
                <a:solidFill>
                  <a:schemeClr val="bg1"/>
                </a:solidFill>
                <a:effectLst/>
                <a:latin typeface="Arial" charset="0"/>
                <a:ea typeface="ＭＳ Ｐゴシック" pitchFamily="-32" charset="-128"/>
              </a:rPr>
              <a:t>Regel 2</a:t>
            </a:r>
          </a:p>
        </p:txBody>
      </p:sp>
      <p:sp>
        <p:nvSpPr>
          <p:cNvPr id="14" name="Textplatzhalter 2">
            <a:extLst>
              <a:ext uri="{FF2B5EF4-FFF2-40B4-BE49-F238E27FC236}">
                <a16:creationId xmlns:a16="http://schemas.microsoft.com/office/drawing/2014/main" id="{0935832D-9679-47D9-A893-3AC60B68A3A9}"/>
              </a:ext>
            </a:extLst>
          </p:cNvPr>
          <p:cNvSpPr txBox="1">
            <a:spLocks/>
          </p:cNvSpPr>
          <p:nvPr/>
        </p:nvSpPr>
        <p:spPr>
          <a:xfrm>
            <a:off x="609809" y="5013176"/>
            <a:ext cx="11102815" cy="703089"/>
          </a:xfrm>
          <a:prstGeom prst="rect">
            <a:avLst/>
          </a:prstGeom>
        </p:spPr>
        <p:txBody>
          <a:bodyPr lIns="0" tIns="0" rIns="0" bIns="0"/>
          <a:lstStyle/>
          <a:p>
            <a:r>
              <a:rPr lang="de-DE" sz="2400" dirty="0"/>
              <a:t>So gehen wir in unserem Betrieb immer vor. Konsequent.</a:t>
            </a:r>
            <a:endParaRPr lang="de-CH" sz="2400" dirty="0"/>
          </a:p>
          <a:p>
            <a:r>
              <a:rPr lang="de-DE" sz="2400" dirty="0"/>
              <a:t>1. und 2. Regel; je nach Gefährdung Regeln 3 bis 8.</a:t>
            </a:r>
            <a:endParaRPr lang="de-CH" sz="2400" dirty="0"/>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de-CH" sz="2400" b="0" i="0" u="none" strike="noStrike" kern="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4663813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07B65B-78BA-43EE-B7D6-DF1A4DB0CA9B}"/>
              </a:ext>
            </a:extLst>
          </p:cNvPr>
          <p:cNvSpPr>
            <a:spLocks noGrp="1"/>
          </p:cNvSpPr>
          <p:nvPr>
            <p:ph type="title"/>
          </p:nvPr>
        </p:nvSpPr>
        <p:spPr/>
        <p:txBody>
          <a:bodyPr/>
          <a:lstStyle/>
          <a:p>
            <a:r>
              <a:rPr lang="de-DE" sz="2800" dirty="0"/>
              <a:t>Regel 1: Wir planen Instandhaltungsarbeiten sorgfältig</a:t>
            </a:r>
            <a:endParaRPr lang="de-CH" sz="2800" dirty="0"/>
          </a:p>
        </p:txBody>
      </p:sp>
      <p:sp>
        <p:nvSpPr>
          <p:cNvPr id="4" name="Datumsplatzhalter 3">
            <a:extLst>
              <a:ext uri="{FF2B5EF4-FFF2-40B4-BE49-F238E27FC236}">
                <a16:creationId xmlns:a16="http://schemas.microsoft.com/office/drawing/2014/main" id="{B42CCE30-1AD8-4125-87B8-E4EEBE0E48F6}"/>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5" name="Fußzeilenplatzhalter 4">
            <a:extLst>
              <a:ext uri="{FF2B5EF4-FFF2-40B4-BE49-F238E27FC236}">
                <a16:creationId xmlns:a16="http://schemas.microsoft.com/office/drawing/2014/main" id="{6E2006B8-B527-4490-AA61-B07910E9142E}"/>
              </a:ext>
            </a:extLst>
          </p:cNvPr>
          <p:cNvSpPr>
            <a:spLocks noGrp="1"/>
          </p:cNvSpPr>
          <p:nvPr>
            <p:ph type="ftr" sz="quarter" idx="11"/>
          </p:nvPr>
        </p:nvSpPr>
        <p:spPr/>
        <p:txBody>
          <a:bodyPr/>
          <a:lstStyle/>
          <a:p>
            <a:r>
              <a:rPr lang="de-CH"/>
              <a:t>Sichere Instandhaltung betrifft uns alle!</a:t>
            </a:r>
            <a:endParaRPr lang="de-CH" dirty="0"/>
          </a:p>
        </p:txBody>
      </p:sp>
      <p:sp>
        <p:nvSpPr>
          <p:cNvPr id="6" name="Foliennummernplatzhalter 5">
            <a:extLst>
              <a:ext uri="{FF2B5EF4-FFF2-40B4-BE49-F238E27FC236}">
                <a16:creationId xmlns:a16="http://schemas.microsoft.com/office/drawing/2014/main" id="{98B20A95-F798-43F7-99E0-7EFE47FB07A9}"/>
              </a:ext>
            </a:extLst>
          </p:cNvPr>
          <p:cNvSpPr>
            <a:spLocks noGrp="1"/>
          </p:cNvSpPr>
          <p:nvPr>
            <p:ph type="sldNum" sz="quarter" idx="12"/>
          </p:nvPr>
        </p:nvSpPr>
        <p:spPr/>
        <p:txBody>
          <a:bodyPr/>
          <a:lstStyle/>
          <a:p>
            <a:fld id="{86FBE615-59AB-43FA-AD56-B2490B7B2CB2}" type="slidenum">
              <a:rPr lang="de-CH" smtClean="0"/>
              <a:pPr/>
              <a:t>25</a:t>
            </a:fld>
            <a:endParaRPr lang="de-CH" dirty="0"/>
          </a:p>
        </p:txBody>
      </p:sp>
      <p:sp>
        <p:nvSpPr>
          <p:cNvPr id="8" name="Inhaltsplatzhalter 3">
            <a:extLst>
              <a:ext uri="{FF2B5EF4-FFF2-40B4-BE49-F238E27FC236}">
                <a16:creationId xmlns:a16="http://schemas.microsoft.com/office/drawing/2014/main" id="{4F7CB63A-D775-4A9C-87A4-966C58D3B022}"/>
              </a:ext>
            </a:extLst>
          </p:cNvPr>
          <p:cNvSpPr txBox="1">
            <a:spLocks/>
          </p:cNvSpPr>
          <p:nvPr/>
        </p:nvSpPr>
        <p:spPr>
          <a:xfrm>
            <a:off x="5382616" y="1337832"/>
            <a:ext cx="6264696" cy="4792661"/>
          </a:xfrm>
          <a:prstGeom prst="rect">
            <a:avLst/>
          </a:prstGeom>
        </p:spPr>
        <p:txBody>
          <a:bodyPr/>
          <a:lstStyle>
            <a:lvl1pPr marL="179388" indent="-1793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449263"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719138"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987425" indent="-2682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257300"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1522413" indent="-2651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792288"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062163"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33045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de-CH" sz="2400" b="1" dirty="0"/>
              <a:t>Als Vorgesetzter:</a:t>
            </a:r>
          </a:p>
          <a:p>
            <a:pPr>
              <a:buFont typeface="Arial" panose="020B0604020202020204" pitchFamily="34" charset="0"/>
              <a:buNone/>
            </a:pPr>
            <a:endParaRPr lang="de-CH" sz="2400" b="1" dirty="0"/>
          </a:p>
          <a:p>
            <a:r>
              <a:rPr lang="de-CH" sz="2400" dirty="0"/>
              <a:t>kläre ich ab, welche Gefahren bei den vorgesehen Arbeiten auftreten können</a:t>
            </a:r>
          </a:p>
          <a:p>
            <a:pPr marL="0" indent="0">
              <a:buNone/>
            </a:pPr>
            <a:endParaRPr lang="de-CH" sz="2400" dirty="0"/>
          </a:p>
          <a:p>
            <a:r>
              <a:rPr lang="de-CH" sz="2400" dirty="0"/>
              <a:t>sorge ich für ein geplantes Vorgehen!</a:t>
            </a:r>
          </a:p>
        </p:txBody>
      </p:sp>
      <p:pic>
        <p:nvPicPr>
          <p:cNvPr id="9" name="Picture 2">
            <a:extLst>
              <a:ext uri="{FF2B5EF4-FFF2-40B4-BE49-F238E27FC236}">
                <a16:creationId xmlns:a16="http://schemas.microsoft.com/office/drawing/2014/main" id="{C1BE4901-BD67-48A6-92D1-81ABC1CDB201}"/>
              </a:ext>
            </a:extLst>
          </p:cNvPr>
          <p:cNvPicPr>
            <a:picLocks/>
          </p:cNvPicPr>
          <p:nvPr/>
        </p:nvPicPr>
        <p:blipFill>
          <a:blip r:embed="rId3" cstate="email"/>
          <a:srcRect/>
          <a:stretch>
            <a:fillRect/>
          </a:stretch>
        </p:blipFill>
        <p:spPr>
          <a:xfrm>
            <a:off x="551384" y="1340768"/>
            <a:ext cx="4143375" cy="4783138"/>
          </a:xfrm>
          <a:prstGeom prst="rect">
            <a:avLst/>
          </a:prstGeom>
        </p:spPr>
      </p:pic>
    </p:spTree>
    <p:extLst>
      <p:ext uri="{BB962C8B-B14F-4D97-AF65-F5344CB8AC3E}">
        <p14:creationId xmlns:p14="http://schemas.microsoft.com/office/powerpoint/2010/main" val="8772180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07B65B-78BA-43EE-B7D6-DF1A4DB0CA9B}"/>
              </a:ext>
            </a:extLst>
          </p:cNvPr>
          <p:cNvSpPr>
            <a:spLocks noGrp="1"/>
          </p:cNvSpPr>
          <p:nvPr>
            <p:ph type="title"/>
          </p:nvPr>
        </p:nvSpPr>
        <p:spPr/>
        <p:txBody>
          <a:bodyPr/>
          <a:lstStyle/>
          <a:p>
            <a:r>
              <a:rPr lang="de-DE" sz="2800" dirty="0"/>
              <a:t>Regel 1: Wir planen Instandhaltungsarbeiten sorgfältig</a:t>
            </a:r>
            <a:endParaRPr lang="de-CH" sz="2800" dirty="0"/>
          </a:p>
        </p:txBody>
      </p:sp>
      <p:sp>
        <p:nvSpPr>
          <p:cNvPr id="4" name="Datumsplatzhalter 3">
            <a:extLst>
              <a:ext uri="{FF2B5EF4-FFF2-40B4-BE49-F238E27FC236}">
                <a16:creationId xmlns:a16="http://schemas.microsoft.com/office/drawing/2014/main" id="{B42CCE30-1AD8-4125-87B8-E4EEBE0E48F6}"/>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5" name="Fußzeilenplatzhalter 4">
            <a:extLst>
              <a:ext uri="{FF2B5EF4-FFF2-40B4-BE49-F238E27FC236}">
                <a16:creationId xmlns:a16="http://schemas.microsoft.com/office/drawing/2014/main" id="{6E2006B8-B527-4490-AA61-B07910E9142E}"/>
              </a:ext>
            </a:extLst>
          </p:cNvPr>
          <p:cNvSpPr>
            <a:spLocks noGrp="1"/>
          </p:cNvSpPr>
          <p:nvPr>
            <p:ph type="ftr" sz="quarter" idx="11"/>
          </p:nvPr>
        </p:nvSpPr>
        <p:spPr/>
        <p:txBody>
          <a:bodyPr/>
          <a:lstStyle/>
          <a:p>
            <a:r>
              <a:rPr lang="de-CH" dirty="0"/>
              <a:t>Sichere Instandhaltung betrifft uns alle!</a:t>
            </a:r>
          </a:p>
        </p:txBody>
      </p:sp>
      <p:sp>
        <p:nvSpPr>
          <p:cNvPr id="6" name="Foliennummernplatzhalter 5">
            <a:extLst>
              <a:ext uri="{FF2B5EF4-FFF2-40B4-BE49-F238E27FC236}">
                <a16:creationId xmlns:a16="http://schemas.microsoft.com/office/drawing/2014/main" id="{98B20A95-F798-43F7-99E0-7EFE47FB07A9}"/>
              </a:ext>
            </a:extLst>
          </p:cNvPr>
          <p:cNvSpPr>
            <a:spLocks noGrp="1"/>
          </p:cNvSpPr>
          <p:nvPr>
            <p:ph type="sldNum" sz="quarter" idx="12"/>
          </p:nvPr>
        </p:nvSpPr>
        <p:spPr/>
        <p:txBody>
          <a:bodyPr/>
          <a:lstStyle/>
          <a:p>
            <a:fld id="{86FBE615-59AB-43FA-AD56-B2490B7B2CB2}" type="slidenum">
              <a:rPr lang="de-CH" smtClean="0"/>
              <a:pPr/>
              <a:t>26</a:t>
            </a:fld>
            <a:endParaRPr lang="de-CH" dirty="0"/>
          </a:p>
        </p:txBody>
      </p:sp>
      <p:sp>
        <p:nvSpPr>
          <p:cNvPr id="8" name="Inhaltsplatzhalter 3">
            <a:extLst>
              <a:ext uri="{FF2B5EF4-FFF2-40B4-BE49-F238E27FC236}">
                <a16:creationId xmlns:a16="http://schemas.microsoft.com/office/drawing/2014/main" id="{4F7CB63A-D775-4A9C-87A4-966C58D3B022}"/>
              </a:ext>
            </a:extLst>
          </p:cNvPr>
          <p:cNvSpPr txBox="1">
            <a:spLocks/>
          </p:cNvSpPr>
          <p:nvPr/>
        </p:nvSpPr>
        <p:spPr>
          <a:xfrm>
            <a:off x="5375920" y="1345337"/>
            <a:ext cx="6264696" cy="4792661"/>
          </a:xfrm>
          <a:prstGeom prst="rect">
            <a:avLst/>
          </a:prstGeom>
        </p:spPr>
        <p:txBody>
          <a:bodyPr/>
          <a:lstStyle>
            <a:lvl1pPr marL="179388" indent="-1793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449263"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719138"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987425" indent="-2682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257300"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1522413" indent="-2651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792288"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062163"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33045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de-CH" sz="2400" b="1" dirty="0"/>
              <a:t>Als Mitarbeiter:</a:t>
            </a:r>
          </a:p>
          <a:p>
            <a:pPr>
              <a:buNone/>
            </a:pPr>
            <a:endParaRPr lang="de-CH" sz="2400" b="1" dirty="0"/>
          </a:p>
          <a:p>
            <a:r>
              <a:rPr lang="de-CH" sz="2400" dirty="0"/>
              <a:t>bringe ich meine Erkenntnisse und  Erfahrungen ein, die unserer Sicherheit dienen</a:t>
            </a:r>
          </a:p>
        </p:txBody>
      </p:sp>
      <p:pic>
        <p:nvPicPr>
          <p:cNvPr id="9" name="Picture 2">
            <a:extLst>
              <a:ext uri="{FF2B5EF4-FFF2-40B4-BE49-F238E27FC236}">
                <a16:creationId xmlns:a16="http://schemas.microsoft.com/office/drawing/2014/main" id="{C1BE4901-BD67-48A6-92D1-81ABC1CDB201}"/>
              </a:ext>
            </a:extLst>
          </p:cNvPr>
          <p:cNvPicPr>
            <a:picLocks/>
          </p:cNvPicPr>
          <p:nvPr/>
        </p:nvPicPr>
        <p:blipFill>
          <a:blip r:embed="rId3" cstate="email"/>
          <a:srcRect/>
          <a:stretch>
            <a:fillRect/>
          </a:stretch>
        </p:blipFill>
        <p:spPr>
          <a:xfrm>
            <a:off x="551384" y="1340768"/>
            <a:ext cx="4143375" cy="4783138"/>
          </a:xfrm>
          <a:prstGeom prst="rect">
            <a:avLst/>
          </a:prstGeom>
        </p:spPr>
      </p:pic>
    </p:spTree>
    <p:extLst>
      <p:ext uri="{BB962C8B-B14F-4D97-AF65-F5344CB8AC3E}">
        <p14:creationId xmlns:p14="http://schemas.microsoft.com/office/powerpoint/2010/main" val="40816701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45E050-A3BF-4AC1-876C-520A85AC590C}"/>
              </a:ext>
            </a:extLst>
          </p:cNvPr>
          <p:cNvSpPr>
            <a:spLocks noGrp="1"/>
          </p:cNvSpPr>
          <p:nvPr>
            <p:ph type="title"/>
          </p:nvPr>
        </p:nvSpPr>
        <p:spPr/>
        <p:txBody>
          <a:bodyPr/>
          <a:lstStyle/>
          <a:p>
            <a:r>
              <a:rPr lang="de-DE" sz="2800" dirty="0"/>
              <a:t>Als Vorgesetzter sorge ich für ein geplantes Vorgehen</a:t>
            </a:r>
            <a:endParaRPr lang="de-CH" sz="2800" dirty="0"/>
          </a:p>
        </p:txBody>
      </p:sp>
      <p:sp>
        <p:nvSpPr>
          <p:cNvPr id="4" name="Datumsplatzhalter 3">
            <a:extLst>
              <a:ext uri="{FF2B5EF4-FFF2-40B4-BE49-F238E27FC236}">
                <a16:creationId xmlns:a16="http://schemas.microsoft.com/office/drawing/2014/main" id="{716BA378-A9A6-4F72-9F2A-BD0EFF666FF8}"/>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5" name="Fußzeilenplatzhalter 4">
            <a:extLst>
              <a:ext uri="{FF2B5EF4-FFF2-40B4-BE49-F238E27FC236}">
                <a16:creationId xmlns:a16="http://schemas.microsoft.com/office/drawing/2014/main" id="{BD249CC4-B610-4688-97DD-BF04CB214E23}"/>
              </a:ext>
            </a:extLst>
          </p:cNvPr>
          <p:cNvSpPr>
            <a:spLocks noGrp="1"/>
          </p:cNvSpPr>
          <p:nvPr>
            <p:ph type="ftr" sz="quarter" idx="11"/>
          </p:nvPr>
        </p:nvSpPr>
        <p:spPr/>
        <p:txBody>
          <a:bodyPr/>
          <a:lstStyle/>
          <a:p>
            <a:r>
              <a:rPr lang="de-CH"/>
              <a:t>Sichere Instandhaltung betrifft uns alle!</a:t>
            </a:r>
            <a:endParaRPr lang="de-CH" dirty="0"/>
          </a:p>
        </p:txBody>
      </p:sp>
      <p:sp>
        <p:nvSpPr>
          <p:cNvPr id="6" name="Foliennummernplatzhalter 5">
            <a:extLst>
              <a:ext uri="{FF2B5EF4-FFF2-40B4-BE49-F238E27FC236}">
                <a16:creationId xmlns:a16="http://schemas.microsoft.com/office/drawing/2014/main" id="{CA4547F6-6B3D-4997-B42C-97C841E7C7E9}"/>
              </a:ext>
            </a:extLst>
          </p:cNvPr>
          <p:cNvSpPr>
            <a:spLocks noGrp="1"/>
          </p:cNvSpPr>
          <p:nvPr>
            <p:ph type="sldNum" sz="quarter" idx="12"/>
          </p:nvPr>
        </p:nvSpPr>
        <p:spPr/>
        <p:txBody>
          <a:bodyPr/>
          <a:lstStyle/>
          <a:p>
            <a:fld id="{86FBE615-59AB-43FA-AD56-B2490B7B2CB2}" type="slidenum">
              <a:rPr lang="de-CH" smtClean="0"/>
              <a:pPr/>
              <a:t>27</a:t>
            </a:fld>
            <a:endParaRPr lang="de-CH" dirty="0"/>
          </a:p>
        </p:txBody>
      </p:sp>
      <p:sp>
        <p:nvSpPr>
          <p:cNvPr id="7" name="Inhaltsplatzhalter 2">
            <a:extLst>
              <a:ext uri="{FF2B5EF4-FFF2-40B4-BE49-F238E27FC236}">
                <a16:creationId xmlns:a16="http://schemas.microsoft.com/office/drawing/2014/main" id="{142EB6C9-90C9-46FC-9920-5427940C52A3}"/>
              </a:ext>
            </a:extLst>
          </p:cNvPr>
          <p:cNvSpPr>
            <a:spLocks noGrp="1"/>
          </p:cNvSpPr>
          <p:nvPr>
            <p:ph idx="1"/>
          </p:nvPr>
        </p:nvSpPr>
        <p:spPr>
          <a:xfrm>
            <a:off x="551384" y="1268760"/>
            <a:ext cx="11233248" cy="4320480"/>
          </a:xfrm>
        </p:spPr>
        <p:txBody>
          <a:bodyPr/>
          <a:lstStyle/>
          <a:p>
            <a:pPr marL="342900" lvl="1" indent="-342900">
              <a:lnSpc>
                <a:spcPct val="200000"/>
              </a:lnSpc>
              <a:spcAft>
                <a:spcPts val="0"/>
              </a:spcAft>
              <a:buSzPct val="60000"/>
              <a:buFont typeface="Wingdings 2" pitchFamily="18" charset="2"/>
              <a:buChar char="¿"/>
              <a:tabLst>
                <a:tab pos="341313" algn="l"/>
              </a:tabLst>
            </a:pPr>
            <a:r>
              <a:rPr lang="de-DE" dirty="0"/>
              <a:t>Ich ermittle Gefährdungen.</a:t>
            </a:r>
          </a:p>
          <a:p>
            <a:pPr marL="342900" lvl="1" indent="-342900">
              <a:spcAft>
                <a:spcPts val="0"/>
              </a:spcAft>
              <a:buSzPct val="60000"/>
              <a:buFont typeface="Wingdings 2" pitchFamily="18" charset="2"/>
              <a:buChar char="¿"/>
              <a:tabLst>
                <a:tab pos="341313" algn="l"/>
              </a:tabLst>
            </a:pPr>
            <a:r>
              <a:rPr lang="de-DE" dirty="0"/>
              <a:t>Ich erkläre die anzuwenden Regeln meinen Mitarbeitern.</a:t>
            </a:r>
            <a:br>
              <a:rPr lang="de-DE" dirty="0"/>
            </a:br>
            <a:r>
              <a:rPr lang="de-DE" dirty="0">
                <a:sym typeface="Wingdings"/>
              </a:rPr>
              <a:t></a:t>
            </a:r>
            <a:r>
              <a:rPr lang="de-DE" dirty="0"/>
              <a:t> Ich erstelle bei Bedarf ergänzende Arbeitsanweisungen.</a:t>
            </a:r>
          </a:p>
          <a:p>
            <a:pPr marL="342900" lvl="1" indent="-342900">
              <a:lnSpc>
                <a:spcPct val="150000"/>
              </a:lnSpc>
              <a:spcAft>
                <a:spcPts val="0"/>
              </a:spcAft>
              <a:buSzPct val="60000"/>
              <a:buFont typeface="Wingdings 2" pitchFamily="18" charset="2"/>
              <a:buChar char="¿"/>
              <a:tabLst>
                <a:tab pos="341313" algn="l"/>
              </a:tabLst>
            </a:pPr>
            <a:r>
              <a:rPr lang="de-DE" dirty="0"/>
              <a:t>Ich stelle Hilfsmittel und PSA zur Verfügung.</a:t>
            </a:r>
          </a:p>
          <a:p>
            <a:pPr marL="342900" lvl="1" indent="-342900">
              <a:lnSpc>
                <a:spcPct val="150000"/>
              </a:lnSpc>
              <a:spcAft>
                <a:spcPts val="0"/>
              </a:spcAft>
              <a:buSzPct val="60000"/>
              <a:buFont typeface="Wingdings 2" pitchFamily="18" charset="2"/>
              <a:buChar char="¿"/>
              <a:tabLst>
                <a:tab pos="341313" algn="l"/>
              </a:tabLst>
            </a:pPr>
            <a:r>
              <a:rPr lang="de-DE" dirty="0"/>
              <a:t>Ich lege das Arbeitsprogramm fest.</a:t>
            </a:r>
          </a:p>
          <a:p>
            <a:pPr marL="342900" lvl="1" indent="-342900">
              <a:lnSpc>
                <a:spcPct val="150000"/>
              </a:lnSpc>
              <a:spcAft>
                <a:spcPts val="0"/>
              </a:spcAft>
              <a:buSzPct val="60000"/>
              <a:buFont typeface="Wingdings 2" pitchFamily="18" charset="2"/>
              <a:buChar char="¿"/>
              <a:tabLst>
                <a:tab pos="341313" algn="l"/>
              </a:tabLst>
            </a:pPr>
            <a:r>
              <a:rPr lang="de-DE" dirty="0"/>
              <a:t>Ich regle Zuständigkeiten und Verantwortlichkeiten.</a:t>
            </a:r>
          </a:p>
          <a:p>
            <a:pPr marL="342900" lvl="1" indent="-342900">
              <a:lnSpc>
                <a:spcPct val="150000"/>
              </a:lnSpc>
              <a:spcAft>
                <a:spcPts val="0"/>
              </a:spcAft>
              <a:buSzPct val="60000"/>
              <a:buFont typeface="Wingdings 2" pitchFamily="18" charset="2"/>
              <a:buChar char="¿"/>
              <a:tabLst>
                <a:tab pos="341313" algn="l"/>
              </a:tabLst>
            </a:pPr>
            <a:r>
              <a:rPr lang="de-DE" dirty="0"/>
              <a:t>Ich setze nur qualifizierte Personen ein.</a:t>
            </a:r>
          </a:p>
          <a:p>
            <a:pPr marL="342900" lvl="1" indent="-342900">
              <a:lnSpc>
                <a:spcPct val="150000"/>
              </a:lnSpc>
              <a:spcAft>
                <a:spcPts val="0"/>
              </a:spcAft>
              <a:buSzPct val="60000"/>
              <a:buFont typeface="Wingdings 2" pitchFamily="18" charset="2"/>
              <a:buChar char="¿"/>
              <a:tabLst>
                <a:tab pos="341313" algn="l"/>
              </a:tabLst>
            </a:pPr>
            <a:r>
              <a:rPr lang="de-DE" dirty="0"/>
              <a:t>Ich halte Ersatzteile immer vorrätig.</a:t>
            </a:r>
            <a:endParaRPr lang="de-CH" dirty="0"/>
          </a:p>
          <a:p>
            <a:endParaRPr lang="de-CH" dirty="0"/>
          </a:p>
        </p:txBody>
      </p:sp>
    </p:spTree>
    <p:extLst>
      <p:ext uri="{BB962C8B-B14F-4D97-AF65-F5344CB8AC3E}">
        <p14:creationId xmlns:p14="http://schemas.microsoft.com/office/powerpoint/2010/main" val="2612051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64E81A-9B81-4312-B5B6-2D6C3167B20E}"/>
              </a:ext>
            </a:extLst>
          </p:cNvPr>
          <p:cNvSpPr>
            <a:spLocks noGrp="1"/>
          </p:cNvSpPr>
          <p:nvPr>
            <p:ph type="title"/>
          </p:nvPr>
        </p:nvSpPr>
        <p:spPr/>
        <p:txBody>
          <a:bodyPr/>
          <a:lstStyle/>
          <a:p>
            <a:r>
              <a:rPr lang="de-DE" sz="2800" dirty="0"/>
              <a:t>Regel 2: Wir verzichten auf Improvisationen - auch beim Beheben von Störungen</a:t>
            </a:r>
            <a:endParaRPr lang="de-CH" sz="2800" dirty="0"/>
          </a:p>
        </p:txBody>
      </p:sp>
      <p:sp>
        <p:nvSpPr>
          <p:cNvPr id="4" name="Datumsplatzhalter 3">
            <a:extLst>
              <a:ext uri="{FF2B5EF4-FFF2-40B4-BE49-F238E27FC236}">
                <a16:creationId xmlns:a16="http://schemas.microsoft.com/office/drawing/2014/main" id="{78D111B0-1E38-49D9-9E36-83D170D1CDAE}"/>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5" name="Fußzeilenplatzhalter 4">
            <a:extLst>
              <a:ext uri="{FF2B5EF4-FFF2-40B4-BE49-F238E27FC236}">
                <a16:creationId xmlns:a16="http://schemas.microsoft.com/office/drawing/2014/main" id="{C1EFA53C-DB18-4EAF-BA8C-AD625968A83F}"/>
              </a:ext>
            </a:extLst>
          </p:cNvPr>
          <p:cNvSpPr>
            <a:spLocks noGrp="1"/>
          </p:cNvSpPr>
          <p:nvPr>
            <p:ph type="ftr" sz="quarter" idx="11"/>
          </p:nvPr>
        </p:nvSpPr>
        <p:spPr/>
        <p:txBody>
          <a:bodyPr/>
          <a:lstStyle/>
          <a:p>
            <a:r>
              <a:rPr lang="de-CH" dirty="0"/>
              <a:t>Sichere Instandhaltung betrifft uns alle!</a:t>
            </a:r>
          </a:p>
        </p:txBody>
      </p:sp>
      <p:sp>
        <p:nvSpPr>
          <p:cNvPr id="6" name="Foliennummernplatzhalter 5">
            <a:extLst>
              <a:ext uri="{FF2B5EF4-FFF2-40B4-BE49-F238E27FC236}">
                <a16:creationId xmlns:a16="http://schemas.microsoft.com/office/drawing/2014/main" id="{FE5C259B-53E5-4CD1-8FB9-124C1A7C0C9B}"/>
              </a:ext>
            </a:extLst>
          </p:cNvPr>
          <p:cNvSpPr>
            <a:spLocks noGrp="1"/>
          </p:cNvSpPr>
          <p:nvPr>
            <p:ph type="sldNum" sz="quarter" idx="12"/>
          </p:nvPr>
        </p:nvSpPr>
        <p:spPr/>
        <p:txBody>
          <a:bodyPr/>
          <a:lstStyle/>
          <a:p>
            <a:fld id="{86FBE615-59AB-43FA-AD56-B2490B7B2CB2}" type="slidenum">
              <a:rPr lang="de-CH" smtClean="0"/>
              <a:pPr/>
              <a:t>28</a:t>
            </a:fld>
            <a:endParaRPr lang="de-CH" dirty="0"/>
          </a:p>
        </p:txBody>
      </p:sp>
      <p:sp>
        <p:nvSpPr>
          <p:cNvPr id="7" name="Inhaltsplatzhalter 3">
            <a:extLst>
              <a:ext uri="{FF2B5EF4-FFF2-40B4-BE49-F238E27FC236}">
                <a16:creationId xmlns:a16="http://schemas.microsoft.com/office/drawing/2014/main" id="{7C7634AF-4D46-45BF-8905-5505D4E548A5}"/>
              </a:ext>
            </a:extLst>
          </p:cNvPr>
          <p:cNvSpPr txBox="1">
            <a:spLocks/>
          </p:cNvSpPr>
          <p:nvPr/>
        </p:nvSpPr>
        <p:spPr>
          <a:xfrm>
            <a:off x="5384085" y="1495152"/>
            <a:ext cx="6264696" cy="3734047"/>
          </a:xfrm>
          <a:prstGeom prst="rect">
            <a:avLst/>
          </a:prstGeom>
        </p:spPr>
        <p:txBody>
          <a:bodyPr/>
          <a:lstStyle>
            <a:lvl1pPr marL="179388" indent="-1793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449263"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719138"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987425" indent="-2682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257300"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1522413" indent="-2651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792288"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062163"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33045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de-DE" sz="2400" b="1" dirty="0"/>
              <a:t>Als Vorgesetzter:</a:t>
            </a:r>
          </a:p>
          <a:p>
            <a:pPr>
              <a:buFont typeface="Arial" panose="020B0604020202020204" pitchFamily="34" charset="0"/>
              <a:buNone/>
            </a:pPr>
            <a:endParaRPr lang="de-DE" sz="2400" b="1" dirty="0"/>
          </a:p>
          <a:p>
            <a:r>
              <a:rPr lang="de-CH" sz="2400" dirty="0"/>
              <a:t>dulde ich keine Improvisationen</a:t>
            </a:r>
          </a:p>
          <a:p>
            <a:pPr marL="0" indent="0">
              <a:buNone/>
            </a:pPr>
            <a:endParaRPr lang="de-CH" sz="2400" dirty="0"/>
          </a:p>
          <a:p>
            <a:r>
              <a:rPr lang="de-CH" sz="2400" dirty="0"/>
              <a:t>reagiere ich sofort auf  Mängel</a:t>
            </a:r>
          </a:p>
          <a:p>
            <a:pPr marL="0" indent="0">
              <a:buNone/>
            </a:pPr>
            <a:endParaRPr lang="de-CH" sz="2400" dirty="0"/>
          </a:p>
          <a:p>
            <a:r>
              <a:rPr lang="de-CH" sz="2400" dirty="0"/>
              <a:t>kontrolliere ich regelmässig, ob meine Mitarbeitenden die Sicherheitsregeln einhalten.</a:t>
            </a:r>
          </a:p>
        </p:txBody>
      </p:sp>
      <p:pic>
        <p:nvPicPr>
          <p:cNvPr id="8" name="Bildplatzhalter 6" descr="Clipboard11.jpg">
            <a:extLst>
              <a:ext uri="{FF2B5EF4-FFF2-40B4-BE49-F238E27FC236}">
                <a16:creationId xmlns:a16="http://schemas.microsoft.com/office/drawing/2014/main" id="{04FECB69-420B-4AD3-95A5-7D4F33A5AB89}"/>
              </a:ext>
            </a:extLst>
          </p:cNvPr>
          <p:cNvPicPr>
            <a:picLocks noChangeAspect="1"/>
          </p:cNvPicPr>
          <p:nvPr/>
        </p:nvPicPr>
        <p:blipFill>
          <a:blip r:embed="rId3" cstate="screen"/>
          <a:srcRect/>
          <a:stretch>
            <a:fillRect/>
          </a:stretch>
        </p:blipFill>
        <p:spPr>
          <a:xfrm>
            <a:off x="551384" y="1498398"/>
            <a:ext cx="4104705" cy="4792663"/>
          </a:xfrm>
          <a:prstGeom prst="rect">
            <a:avLst/>
          </a:prstGeom>
        </p:spPr>
      </p:pic>
    </p:spTree>
    <p:extLst>
      <p:ext uri="{BB962C8B-B14F-4D97-AF65-F5344CB8AC3E}">
        <p14:creationId xmlns:p14="http://schemas.microsoft.com/office/powerpoint/2010/main" val="11146111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64E81A-9B81-4312-B5B6-2D6C3167B20E}"/>
              </a:ext>
            </a:extLst>
          </p:cNvPr>
          <p:cNvSpPr>
            <a:spLocks noGrp="1"/>
          </p:cNvSpPr>
          <p:nvPr>
            <p:ph type="title"/>
          </p:nvPr>
        </p:nvSpPr>
        <p:spPr/>
        <p:txBody>
          <a:bodyPr/>
          <a:lstStyle/>
          <a:p>
            <a:r>
              <a:rPr lang="de-DE" sz="2800" dirty="0"/>
              <a:t>Regel 2: Wir verzichten auf Improvisationen - auch beim Beheben von Störungen</a:t>
            </a:r>
            <a:endParaRPr lang="de-CH" sz="2800" dirty="0"/>
          </a:p>
        </p:txBody>
      </p:sp>
      <p:sp>
        <p:nvSpPr>
          <p:cNvPr id="4" name="Datumsplatzhalter 3">
            <a:extLst>
              <a:ext uri="{FF2B5EF4-FFF2-40B4-BE49-F238E27FC236}">
                <a16:creationId xmlns:a16="http://schemas.microsoft.com/office/drawing/2014/main" id="{78D111B0-1E38-49D9-9E36-83D170D1CDAE}"/>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5" name="Fußzeilenplatzhalter 4">
            <a:extLst>
              <a:ext uri="{FF2B5EF4-FFF2-40B4-BE49-F238E27FC236}">
                <a16:creationId xmlns:a16="http://schemas.microsoft.com/office/drawing/2014/main" id="{C1EFA53C-DB18-4EAF-BA8C-AD625968A83F}"/>
              </a:ext>
            </a:extLst>
          </p:cNvPr>
          <p:cNvSpPr>
            <a:spLocks noGrp="1"/>
          </p:cNvSpPr>
          <p:nvPr>
            <p:ph type="ftr" sz="quarter" idx="11"/>
          </p:nvPr>
        </p:nvSpPr>
        <p:spPr/>
        <p:txBody>
          <a:bodyPr/>
          <a:lstStyle/>
          <a:p>
            <a:r>
              <a:rPr lang="de-CH"/>
              <a:t>Sichere Instandhaltung betrifft uns alle!</a:t>
            </a:r>
            <a:endParaRPr lang="de-CH" dirty="0"/>
          </a:p>
        </p:txBody>
      </p:sp>
      <p:sp>
        <p:nvSpPr>
          <p:cNvPr id="6" name="Foliennummernplatzhalter 5">
            <a:extLst>
              <a:ext uri="{FF2B5EF4-FFF2-40B4-BE49-F238E27FC236}">
                <a16:creationId xmlns:a16="http://schemas.microsoft.com/office/drawing/2014/main" id="{FE5C259B-53E5-4CD1-8FB9-124C1A7C0C9B}"/>
              </a:ext>
            </a:extLst>
          </p:cNvPr>
          <p:cNvSpPr>
            <a:spLocks noGrp="1"/>
          </p:cNvSpPr>
          <p:nvPr>
            <p:ph type="sldNum" sz="quarter" idx="12"/>
          </p:nvPr>
        </p:nvSpPr>
        <p:spPr/>
        <p:txBody>
          <a:bodyPr/>
          <a:lstStyle/>
          <a:p>
            <a:fld id="{86FBE615-59AB-43FA-AD56-B2490B7B2CB2}" type="slidenum">
              <a:rPr lang="de-CH" smtClean="0"/>
              <a:pPr/>
              <a:t>29</a:t>
            </a:fld>
            <a:endParaRPr lang="de-CH" dirty="0"/>
          </a:p>
        </p:txBody>
      </p:sp>
      <p:pic>
        <p:nvPicPr>
          <p:cNvPr id="8" name="Bildplatzhalter 6" descr="Clipboard11.jpg">
            <a:extLst>
              <a:ext uri="{FF2B5EF4-FFF2-40B4-BE49-F238E27FC236}">
                <a16:creationId xmlns:a16="http://schemas.microsoft.com/office/drawing/2014/main" id="{04FECB69-420B-4AD3-95A5-7D4F33A5AB89}"/>
              </a:ext>
            </a:extLst>
          </p:cNvPr>
          <p:cNvPicPr>
            <a:picLocks noChangeAspect="1"/>
          </p:cNvPicPr>
          <p:nvPr/>
        </p:nvPicPr>
        <p:blipFill>
          <a:blip r:embed="rId2" cstate="screen"/>
          <a:srcRect/>
          <a:stretch>
            <a:fillRect/>
          </a:stretch>
        </p:blipFill>
        <p:spPr>
          <a:xfrm>
            <a:off x="551384" y="1498398"/>
            <a:ext cx="4104705" cy="4792663"/>
          </a:xfrm>
          <a:prstGeom prst="rect">
            <a:avLst/>
          </a:prstGeom>
        </p:spPr>
      </p:pic>
      <p:sp>
        <p:nvSpPr>
          <p:cNvPr id="9" name="Inhaltsplatzhalter 3">
            <a:extLst>
              <a:ext uri="{FF2B5EF4-FFF2-40B4-BE49-F238E27FC236}">
                <a16:creationId xmlns:a16="http://schemas.microsoft.com/office/drawing/2014/main" id="{88CB677A-A643-458F-B8F2-64A61F5CD5DB}"/>
              </a:ext>
            </a:extLst>
          </p:cNvPr>
          <p:cNvSpPr txBox="1">
            <a:spLocks/>
          </p:cNvSpPr>
          <p:nvPr/>
        </p:nvSpPr>
        <p:spPr>
          <a:xfrm>
            <a:off x="5384084" y="1498400"/>
            <a:ext cx="6264696" cy="4792661"/>
          </a:xfrm>
          <a:prstGeom prst="rect">
            <a:avLst/>
          </a:prstGeom>
        </p:spPr>
        <p:txBody>
          <a:bodyPr/>
          <a:lstStyle>
            <a:lvl1pPr marL="179388" indent="-1793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449263"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719138"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987425" indent="-2682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257300"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1522413" indent="-2651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792288"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062163"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33045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de-DE" sz="2400" b="1" dirty="0"/>
              <a:t>Als Mitarbeiter:</a:t>
            </a:r>
          </a:p>
          <a:p>
            <a:pPr>
              <a:buFont typeface="Arial" panose="020B0604020202020204" pitchFamily="34" charset="0"/>
              <a:buNone/>
            </a:pPr>
            <a:endParaRPr lang="de-DE" sz="2400" b="1" dirty="0"/>
          </a:p>
          <a:p>
            <a:r>
              <a:rPr lang="de-DE" sz="2400" dirty="0"/>
              <a:t>arbeite ich nach Plan</a:t>
            </a:r>
            <a:br>
              <a:rPr lang="de-DE" sz="2400" dirty="0"/>
            </a:br>
            <a:endParaRPr lang="de-DE" sz="2400" dirty="0"/>
          </a:p>
          <a:p>
            <a:r>
              <a:rPr lang="de-DE" sz="2400" dirty="0"/>
              <a:t>verwende ich die richtigen Hilfsmittel</a:t>
            </a:r>
            <a:br>
              <a:rPr lang="de-DE" sz="2400" dirty="0"/>
            </a:br>
            <a:endParaRPr lang="de-DE" sz="2400" dirty="0"/>
          </a:p>
          <a:p>
            <a:r>
              <a:rPr lang="de-DE" sz="2400" dirty="0"/>
              <a:t>trage ich meine persönliche</a:t>
            </a:r>
            <a:br>
              <a:rPr lang="de-DE" sz="2400" dirty="0"/>
            </a:br>
            <a:r>
              <a:rPr lang="de-DE" sz="2400" dirty="0"/>
              <a:t>Schutzausrüstung</a:t>
            </a:r>
            <a:br>
              <a:rPr lang="de-DE" sz="2400" dirty="0"/>
            </a:br>
            <a:endParaRPr lang="de-CH" sz="2400" dirty="0"/>
          </a:p>
          <a:p>
            <a:pPr marL="0" indent="0">
              <a:buFont typeface="Arial" panose="020B0604020202020204" pitchFamily="34" charset="0"/>
              <a:buNone/>
            </a:pPr>
            <a:r>
              <a:rPr lang="de-DE" sz="2400" b="1" dirty="0">
                <a:solidFill>
                  <a:srgbClr val="FF8200"/>
                </a:solidFill>
              </a:rPr>
              <a:t>Bei gefährlichen Situationen sage ich STOPP und informiere umgehend meinen Vorgesetzten.</a:t>
            </a:r>
            <a:endParaRPr lang="de-CH" sz="2400" dirty="0">
              <a:solidFill>
                <a:srgbClr val="FF8200"/>
              </a:solidFill>
            </a:endParaRPr>
          </a:p>
        </p:txBody>
      </p:sp>
    </p:spTree>
    <p:extLst>
      <p:ext uri="{BB962C8B-B14F-4D97-AF65-F5344CB8AC3E}">
        <p14:creationId xmlns:p14="http://schemas.microsoft.com/office/powerpoint/2010/main" val="299777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57DDB2-BC6F-40C0-BA5C-45F98254A6B4}"/>
              </a:ext>
            </a:extLst>
          </p:cNvPr>
          <p:cNvSpPr>
            <a:spLocks noGrp="1"/>
          </p:cNvSpPr>
          <p:nvPr>
            <p:ph type="title"/>
          </p:nvPr>
        </p:nvSpPr>
        <p:spPr/>
        <p:txBody>
          <a:bodyPr/>
          <a:lstStyle/>
          <a:p>
            <a:r>
              <a:rPr lang="de-CH" sz="2800" dirty="0"/>
              <a:t>Muster-S</a:t>
            </a:r>
            <a:r>
              <a:rPr lang="de-CH" sz="2800" dirty="0">
                <a:solidFill>
                  <a:srgbClr val="FF8200"/>
                </a:solidFill>
              </a:rPr>
              <a:t>chulungsprogr</a:t>
            </a:r>
            <a:r>
              <a:rPr lang="de-CH" sz="2800" dirty="0"/>
              <a:t>amm</a:t>
            </a:r>
          </a:p>
        </p:txBody>
      </p:sp>
      <p:sp>
        <p:nvSpPr>
          <p:cNvPr id="4" name="Datumsplatzhalter 3">
            <a:extLst>
              <a:ext uri="{FF2B5EF4-FFF2-40B4-BE49-F238E27FC236}">
                <a16:creationId xmlns:a16="http://schemas.microsoft.com/office/drawing/2014/main" id="{5C6A76EA-48C8-4EAF-8F0F-C337764E6EBF}"/>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5" name="Fußzeilenplatzhalter 4">
            <a:extLst>
              <a:ext uri="{FF2B5EF4-FFF2-40B4-BE49-F238E27FC236}">
                <a16:creationId xmlns:a16="http://schemas.microsoft.com/office/drawing/2014/main" id="{E3E6D4EF-A940-402F-9CDB-F64DE8A8CC0D}"/>
              </a:ext>
            </a:extLst>
          </p:cNvPr>
          <p:cNvSpPr>
            <a:spLocks noGrp="1"/>
          </p:cNvSpPr>
          <p:nvPr>
            <p:ph type="ftr" sz="quarter" idx="11"/>
          </p:nvPr>
        </p:nvSpPr>
        <p:spPr/>
        <p:txBody>
          <a:bodyPr/>
          <a:lstStyle/>
          <a:p>
            <a:r>
              <a:rPr lang="de-CH" dirty="0"/>
              <a:t>Sichere Instandhaltung betrifft uns alle!</a:t>
            </a:r>
          </a:p>
        </p:txBody>
      </p:sp>
      <p:sp>
        <p:nvSpPr>
          <p:cNvPr id="6" name="Foliennummernplatzhalter 5">
            <a:extLst>
              <a:ext uri="{FF2B5EF4-FFF2-40B4-BE49-F238E27FC236}">
                <a16:creationId xmlns:a16="http://schemas.microsoft.com/office/drawing/2014/main" id="{54C77DB4-5DC7-49F8-BACD-F462C3C98D69}"/>
              </a:ext>
            </a:extLst>
          </p:cNvPr>
          <p:cNvSpPr>
            <a:spLocks noGrp="1"/>
          </p:cNvSpPr>
          <p:nvPr>
            <p:ph type="sldNum" sz="quarter" idx="12"/>
          </p:nvPr>
        </p:nvSpPr>
        <p:spPr/>
        <p:txBody>
          <a:bodyPr/>
          <a:lstStyle/>
          <a:p>
            <a:fld id="{86FBE615-59AB-43FA-AD56-B2490B7B2CB2}" type="slidenum">
              <a:rPr lang="de-CH" smtClean="0"/>
              <a:pPr/>
              <a:t>3</a:t>
            </a:fld>
            <a:endParaRPr lang="de-CH" dirty="0"/>
          </a:p>
        </p:txBody>
      </p:sp>
      <p:sp>
        <p:nvSpPr>
          <p:cNvPr id="7" name="Inhaltsplatzhalter 9">
            <a:extLst>
              <a:ext uri="{FF2B5EF4-FFF2-40B4-BE49-F238E27FC236}">
                <a16:creationId xmlns:a16="http://schemas.microsoft.com/office/drawing/2014/main" id="{015FB58F-0E66-428A-905B-5C1917FBBBA2}"/>
              </a:ext>
            </a:extLst>
          </p:cNvPr>
          <p:cNvSpPr>
            <a:spLocks noGrp="1"/>
          </p:cNvSpPr>
          <p:nvPr>
            <p:ph idx="1"/>
          </p:nvPr>
        </p:nvSpPr>
        <p:spPr/>
        <p:txBody>
          <a:bodyPr/>
          <a:lstStyle/>
          <a:p>
            <a:pPr marL="0" indent="0">
              <a:lnSpc>
                <a:spcPts val="3200"/>
              </a:lnSpc>
              <a:buNone/>
              <a:tabLst>
                <a:tab pos="2606675" algn="l"/>
              </a:tabLst>
            </a:pPr>
            <a:r>
              <a:rPr lang="de-CH" dirty="0"/>
              <a:t>13.30 - 13.40	Begrüssung, Einführung</a:t>
            </a:r>
          </a:p>
          <a:p>
            <a:pPr marL="0" indent="0">
              <a:lnSpc>
                <a:spcPts val="3200"/>
              </a:lnSpc>
              <a:buNone/>
              <a:tabLst>
                <a:tab pos="2606675" algn="l"/>
              </a:tabLst>
            </a:pPr>
            <a:r>
              <a:rPr lang="de-CH" dirty="0"/>
              <a:t>13.40 - 13.50	Film «Schwarzer Freitag» (optional)</a:t>
            </a:r>
          </a:p>
          <a:p>
            <a:pPr marL="0" indent="0">
              <a:lnSpc>
                <a:spcPts val="3200"/>
              </a:lnSpc>
              <a:buNone/>
              <a:tabLst>
                <a:tab pos="2606675" algn="l"/>
              </a:tabLst>
            </a:pPr>
            <a:r>
              <a:rPr lang="de-CH" dirty="0"/>
              <a:t>13.50 - 14.00	Unfallbeispiele, Unfallschwerpunkte</a:t>
            </a:r>
          </a:p>
          <a:p>
            <a:pPr marL="0" indent="0">
              <a:lnSpc>
                <a:spcPts val="3200"/>
              </a:lnSpc>
              <a:buNone/>
              <a:tabLst>
                <a:tab pos="2606675" algn="l"/>
              </a:tabLst>
            </a:pPr>
            <a:r>
              <a:rPr lang="de-CH" dirty="0"/>
              <a:t>14.00 - 14.30	Gefährdungen</a:t>
            </a:r>
          </a:p>
          <a:p>
            <a:pPr marL="0" indent="0">
              <a:lnSpc>
                <a:spcPts val="3200"/>
              </a:lnSpc>
              <a:buNone/>
              <a:tabLst>
                <a:tab pos="2606675" algn="l"/>
              </a:tabLst>
            </a:pPr>
            <a:r>
              <a:rPr lang="de-CH" dirty="0"/>
              <a:t>	Gruppenarbeit (20 Minuten)</a:t>
            </a:r>
          </a:p>
          <a:p>
            <a:pPr marL="0" indent="0">
              <a:lnSpc>
                <a:spcPts val="3200"/>
              </a:lnSpc>
              <a:buNone/>
              <a:tabLst>
                <a:tab pos="2606675" algn="l"/>
              </a:tabLst>
            </a:pPr>
            <a:r>
              <a:rPr lang="de-CH" dirty="0"/>
              <a:t>14.35 - 15.15	</a:t>
            </a:r>
            <a:r>
              <a:rPr lang="de-CH" dirty="0">
                <a:solidFill>
                  <a:srgbClr val="FF8200"/>
                </a:solidFill>
              </a:rPr>
              <a:t>«Acht lebenswichtige Regeln»</a:t>
            </a:r>
          </a:p>
          <a:p>
            <a:pPr marL="0" indent="0">
              <a:lnSpc>
                <a:spcPts val="3200"/>
              </a:lnSpc>
              <a:buNone/>
              <a:tabLst>
                <a:tab pos="2606675" algn="l"/>
              </a:tabLst>
            </a:pPr>
            <a:r>
              <a:rPr lang="de-CH" dirty="0"/>
              <a:t>15.15 - 15.30	Pause</a:t>
            </a:r>
          </a:p>
          <a:p>
            <a:pPr marL="0" indent="0">
              <a:lnSpc>
                <a:spcPts val="3200"/>
              </a:lnSpc>
              <a:buNone/>
              <a:tabLst>
                <a:tab pos="2606675" algn="l"/>
              </a:tabLst>
            </a:pPr>
            <a:r>
              <a:rPr lang="de-CH" dirty="0"/>
              <a:t>15.30 - 16.00	Massnahmen</a:t>
            </a:r>
          </a:p>
          <a:p>
            <a:pPr marL="0" indent="0">
              <a:lnSpc>
                <a:spcPts val="3200"/>
              </a:lnSpc>
              <a:buNone/>
              <a:tabLst>
                <a:tab pos="2606675" algn="l"/>
              </a:tabLst>
            </a:pPr>
            <a:r>
              <a:rPr lang="de-CH" dirty="0"/>
              <a:t>	Gruppenarbeit (20 Minuten)</a:t>
            </a:r>
          </a:p>
          <a:p>
            <a:pPr marL="0" indent="0">
              <a:lnSpc>
                <a:spcPts val="3200"/>
              </a:lnSpc>
              <a:buNone/>
              <a:tabLst>
                <a:tab pos="2606675" algn="l"/>
              </a:tabLst>
            </a:pPr>
            <a:r>
              <a:rPr lang="de-CH" dirty="0"/>
              <a:t>16.00 - 16.30	Gesetzliche Grundlagen</a:t>
            </a:r>
            <a:br>
              <a:rPr lang="de-CH" dirty="0"/>
            </a:br>
            <a:r>
              <a:rPr lang="de-CH" dirty="0"/>
              <a:t>	Abschluss</a:t>
            </a:r>
          </a:p>
          <a:p>
            <a:pPr marL="0" indent="0">
              <a:lnSpc>
                <a:spcPts val="3200"/>
              </a:lnSpc>
              <a:buNone/>
            </a:pPr>
            <a:endParaRPr lang="de-CH" dirty="0"/>
          </a:p>
        </p:txBody>
      </p:sp>
    </p:spTree>
    <p:extLst>
      <p:ext uri="{BB962C8B-B14F-4D97-AF65-F5344CB8AC3E}">
        <p14:creationId xmlns:p14="http://schemas.microsoft.com/office/powerpoint/2010/main" val="17662337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52A91C-1FD2-4B75-A59A-9E04109E79A1}"/>
              </a:ext>
            </a:extLst>
          </p:cNvPr>
          <p:cNvSpPr>
            <a:spLocks noGrp="1"/>
          </p:cNvSpPr>
          <p:nvPr>
            <p:ph type="title"/>
          </p:nvPr>
        </p:nvSpPr>
        <p:spPr/>
        <p:txBody>
          <a:bodyPr/>
          <a:lstStyle/>
          <a:p>
            <a:r>
              <a:rPr lang="de-DE" sz="2800" dirty="0"/>
              <a:t>Was </a:t>
            </a:r>
            <a:r>
              <a:rPr lang="de-CH" sz="2800" dirty="0"/>
              <a:t>heisst</a:t>
            </a:r>
            <a:r>
              <a:rPr lang="de-DE" sz="2800" dirty="0"/>
              <a:t> das konkret?</a:t>
            </a:r>
            <a:endParaRPr lang="de-CH" sz="2800" dirty="0"/>
          </a:p>
        </p:txBody>
      </p:sp>
      <p:sp>
        <p:nvSpPr>
          <p:cNvPr id="4" name="Datumsplatzhalter 3">
            <a:extLst>
              <a:ext uri="{FF2B5EF4-FFF2-40B4-BE49-F238E27FC236}">
                <a16:creationId xmlns:a16="http://schemas.microsoft.com/office/drawing/2014/main" id="{A01448A2-B8F3-4D9A-B47B-21BA75509453}"/>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5" name="Fußzeilenplatzhalter 4">
            <a:extLst>
              <a:ext uri="{FF2B5EF4-FFF2-40B4-BE49-F238E27FC236}">
                <a16:creationId xmlns:a16="http://schemas.microsoft.com/office/drawing/2014/main" id="{A88524E8-3A8D-4D2C-990B-470C160303CD}"/>
              </a:ext>
            </a:extLst>
          </p:cNvPr>
          <p:cNvSpPr>
            <a:spLocks noGrp="1"/>
          </p:cNvSpPr>
          <p:nvPr>
            <p:ph type="ftr" sz="quarter" idx="11"/>
          </p:nvPr>
        </p:nvSpPr>
        <p:spPr/>
        <p:txBody>
          <a:bodyPr/>
          <a:lstStyle/>
          <a:p>
            <a:r>
              <a:rPr lang="de-CH"/>
              <a:t>Sichere Instandhaltung betrifft uns alle!</a:t>
            </a:r>
            <a:endParaRPr lang="de-CH" dirty="0"/>
          </a:p>
        </p:txBody>
      </p:sp>
      <p:sp>
        <p:nvSpPr>
          <p:cNvPr id="6" name="Foliennummernplatzhalter 5">
            <a:extLst>
              <a:ext uri="{FF2B5EF4-FFF2-40B4-BE49-F238E27FC236}">
                <a16:creationId xmlns:a16="http://schemas.microsoft.com/office/drawing/2014/main" id="{570F0CFF-7690-4737-B4AF-E5C94A7FEA5B}"/>
              </a:ext>
            </a:extLst>
          </p:cNvPr>
          <p:cNvSpPr>
            <a:spLocks noGrp="1"/>
          </p:cNvSpPr>
          <p:nvPr>
            <p:ph type="sldNum" sz="quarter" idx="12"/>
          </p:nvPr>
        </p:nvSpPr>
        <p:spPr/>
        <p:txBody>
          <a:bodyPr/>
          <a:lstStyle/>
          <a:p>
            <a:fld id="{86FBE615-59AB-43FA-AD56-B2490B7B2CB2}" type="slidenum">
              <a:rPr lang="de-CH" smtClean="0"/>
              <a:pPr/>
              <a:t>30</a:t>
            </a:fld>
            <a:endParaRPr lang="de-CH" dirty="0"/>
          </a:p>
        </p:txBody>
      </p:sp>
      <p:sp>
        <p:nvSpPr>
          <p:cNvPr id="7" name="Inhaltsplatzhalter 2">
            <a:extLst>
              <a:ext uri="{FF2B5EF4-FFF2-40B4-BE49-F238E27FC236}">
                <a16:creationId xmlns:a16="http://schemas.microsoft.com/office/drawing/2014/main" id="{DDBD22E5-1A8F-4B7D-AD94-8B09D01D2208}"/>
              </a:ext>
            </a:extLst>
          </p:cNvPr>
          <p:cNvSpPr>
            <a:spLocks noGrp="1"/>
          </p:cNvSpPr>
          <p:nvPr>
            <p:ph idx="1"/>
          </p:nvPr>
        </p:nvSpPr>
        <p:spPr>
          <a:xfrm>
            <a:off x="551385" y="1264115"/>
            <a:ext cx="11089232" cy="4829181"/>
          </a:xfrm>
        </p:spPr>
        <p:txBody>
          <a:bodyPr/>
          <a:lstStyle/>
          <a:p>
            <a:pPr>
              <a:buNone/>
            </a:pPr>
            <a:r>
              <a:rPr lang="de-CH" b="1" dirty="0"/>
              <a:t>Wir improvisieren nie!</a:t>
            </a:r>
          </a:p>
          <a:p>
            <a:pPr>
              <a:buNone/>
            </a:pPr>
            <a:endParaRPr lang="de-CH" b="1" dirty="0"/>
          </a:p>
          <a:p>
            <a:pPr>
              <a:buNone/>
            </a:pPr>
            <a:r>
              <a:rPr lang="de-CH" dirty="0"/>
              <a:t>Ich sorge für die </a:t>
            </a:r>
            <a:r>
              <a:rPr lang="de-CH" dirty="0">
                <a:solidFill>
                  <a:srgbClr val="FF8200"/>
                </a:solidFill>
              </a:rPr>
              <a:t>sichere Ausführung </a:t>
            </a:r>
            <a:r>
              <a:rPr lang="de-CH" dirty="0"/>
              <a:t>indem ich:</a:t>
            </a:r>
          </a:p>
          <a:p>
            <a:pPr marL="0" indent="0">
              <a:buNone/>
            </a:pPr>
            <a:endParaRPr lang="de-CH" dirty="0"/>
          </a:p>
          <a:p>
            <a:r>
              <a:rPr lang="de-CH" dirty="0"/>
              <a:t>die verantwortliche Person bestimme</a:t>
            </a:r>
          </a:p>
          <a:p>
            <a:r>
              <a:rPr lang="de-CH" dirty="0"/>
              <a:t>das Arbeitsprogramm und die Sicherheitsmassnahmen mit den Beteiligten bespreche</a:t>
            </a:r>
          </a:p>
          <a:p>
            <a:r>
              <a:rPr lang="de-CH" dirty="0"/>
              <a:t>das Fremdpersonal instruiere</a:t>
            </a:r>
          </a:p>
          <a:p>
            <a:r>
              <a:rPr lang="de-CH" dirty="0"/>
              <a:t>die Erste Hilfe sicherstelle</a:t>
            </a:r>
          </a:p>
          <a:p>
            <a:r>
              <a:rPr lang="de-CH" dirty="0"/>
              <a:t>vorgeschriebene Hilfsmittel und PSA (</a:t>
            </a:r>
            <a:r>
              <a:rPr lang="de-CH" b="1" dirty="0"/>
              <a:t>P</a:t>
            </a:r>
            <a:r>
              <a:rPr lang="de-CH" dirty="0"/>
              <a:t>ersönliche </a:t>
            </a:r>
            <a:r>
              <a:rPr lang="de-CH" b="1" dirty="0"/>
              <a:t>S</a:t>
            </a:r>
            <a:r>
              <a:rPr lang="de-CH" dirty="0"/>
              <a:t>chutz</a:t>
            </a:r>
            <a:r>
              <a:rPr lang="de-CH" b="1" dirty="0"/>
              <a:t>a</a:t>
            </a:r>
            <a:r>
              <a:rPr lang="de-CH" dirty="0"/>
              <a:t>usrüstung) benutze</a:t>
            </a:r>
          </a:p>
          <a:p>
            <a:r>
              <a:rPr lang="de-CH" dirty="0"/>
              <a:t>bei unerwarteten Situationen sofort</a:t>
            </a:r>
            <a:r>
              <a:rPr lang="de-CH" dirty="0">
                <a:solidFill>
                  <a:srgbClr val="FF0000"/>
                </a:solidFill>
              </a:rPr>
              <a:t> </a:t>
            </a:r>
            <a:r>
              <a:rPr lang="de-CH" b="1" dirty="0">
                <a:solidFill>
                  <a:srgbClr val="FF8200"/>
                </a:solidFill>
              </a:rPr>
              <a:t>STOPP</a:t>
            </a:r>
            <a:r>
              <a:rPr lang="de-CH" dirty="0">
                <a:solidFill>
                  <a:srgbClr val="FF0000"/>
                </a:solidFill>
              </a:rPr>
              <a:t> </a:t>
            </a:r>
            <a:r>
              <a:rPr lang="de-CH" dirty="0"/>
              <a:t>sage.</a:t>
            </a:r>
          </a:p>
        </p:txBody>
      </p:sp>
    </p:spTree>
    <p:extLst>
      <p:ext uri="{BB962C8B-B14F-4D97-AF65-F5344CB8AC3E}">
        <p14:creationId xmlns:p14="http://schemas.microsoft.com/office/powerpoint/2010/main" val="40921897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B7CD03-6D92-484D-80BC-E2D89ACC43FC}"/>
              </a:ext>
            </a:extLst>
          </p:cNvPr>
          <p:cNvSpPr>
            <a:spLocks noGrp="1"/>
          </p:cNvSpPr>
          <p:nvPr>
            <p:ph type="title"/>
          </p:nvPr>
        </p:nvSpPr>
        <p:spPr/>
        <p:txBody>
          <a:bodyPr/>
          <a:lstStyle/>
          <a:p>
            <a:r>
              <a:rPr lang="de-DE" sz="2800" dirty="0"/>
              <a:t>Regel 3: Vor Beginn der Arbeit schalten wir die Anlage aus und sichern sie</a:t>
            </a:r>
            <a:endParaRPr lang="de-CH" sz="2800" dirty="0"/>
          </a:p>
        </p:txBody>
      </p:sp>
      <p:sp>
        <p:nvSpPr>
          <p:cNvPr id="4" name="Datumsplatzhalter 3">
            <a:extLst>
              <a:ext uri="{FF2B5EF4-FFF2-40B4-BE49-F238E27FC236}">
                <a16:creationId xmlns:a16="http://schemas.microsoft.com/office/drawing/2014/main" id="{2E991819-64B9-4FBE-818E-F829444D53E3}"/>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5" name="Fußzeilenplatzhalter 4">
            <a:extLst>
              <a:ext uri="{FF2B5EF4-FFF2-40B4-BE49-F238E27FC236}">
                <a16:creationId xmlns:a16="http://schemas.microsoft.com/office/drawing/2014/main" id="{5122D059-C111-4777-B73A-DDBE556CADF2}"/>
              </a:ext>
            </a:extLst>
          </p:cNvPr>
          <p:cNvSpPr>
            <a:spLocks noGrp="1"/>
          </p:cNvSpPr>
          <p:nvPr>
            <p:ph type="ftr" sz="quarter" idx="11"/>
          </p:nvPr>
        </p:nvSpPr>
        <p:spPr/>
        <p:txBody>
          <a:bodyPr/>
          <a:lstStyle/>
          <a:p>
            <a:r>
              <a:rPr lang="de-CH"/>
              <a:t>Sichere Instandhaltung betrifft uns alle!</a:t>
            </a:r>
            <a:endParaRPr lang="de-CH" dirty="0"/>
          </a:p>
        </p:txBody>
      </p:sp>
      <p:sp>
        <p:nvSpPr>
          <p:cNvPr id="6" name="Foliennummernplatzhalter 5">
            <a:extLst>
              <a:ext uri="{FF2B5EF4-FFF2-40B4-BE49-F238E27FC236}">
                <a16:creationId xmlns:a16="http://schemas.microsoft.com/office/drawing/2014/main" id="{B4C64C87-A851-4360-AA4F-C900460D98B8}"/>
              </a:ext>
            </a:extLst>
          </p:cNvPr>
          <p:cNvSpPr>
            <a:spLocks noGrp="1"/>
          </p:cNvSpPr>
          <p:nvPr>
            <p:ph type="sldNum" sz="quarter" idx="12"/>
          </p:nvPr>
        </p:nvSpPr>
        <p:spPr/>
        <p:txBody>
          <a:bodyPr/>
          <a:lstStyle/>
          <a:p>
            <a:fld id="{86FBE615-59AB-43FA-AD56-B2490B7B2CB2}" type="slidenum">
              <a:rPr lang="de-CH" smtClean="0"/>
              <a:pPr/>
              <a:t>31</a:t>
            </a:fld>
            <a:endParaRPr lang="de-CH" dirty="0"/>
          </a:p>
        </p:txBody>
      </p:sp>
      <p:pic>
        <p:nvPicPr>
          <p:cNvPr id="7" name="Picture 2">
            <a:extLst>
              <a:ext uri="{FF2B5EF4-FFF2-40B4-BE49-F238E27FC236}">
                <a16:creationId xmlns:a16="http://schemas.microsoft.com/office/drawing/2014/main" id="{963BF63D-667A-4054-BCE7-FBCCCCCED8E4}"/>
              </a:ext>
            </a:extLst>
          </p:cNvPr>
          <p:cNvPicPr>
            <a:picLocks/>
          </p:cNvPicPr>
          <p:nvPr/>
        </p:nvPicPr>
        <p:blipFill>
          <a:blip r:embed="rId3" cstate="email"/>
          <a:srcRect t="9486" b="9486"/>
          <a:stretch>
            <a:fillRect/>
          </a:stretch>
        </p:blipFill>
        <p:spPr>
          <a:xfrm>
            <a:off x="551384" y="1525832"/>
            <a:ext cx="4104705" cy="4792663"/>
          </a:xfrm>
          <a:prstGeom prst="rect">
            <a:avLst/>
          </a:prstGeom>
        </p:spPr>
      </p:pic>
      <p:sp>
        <p:nvSpPr>
          <p:cNvPr id="8" name="Inhaltsplatzhalter 3">
            <a:extLst>
              <a:ext uri="{FF2B5EF4-FFF2-40B4-BE49-F238E27FC236}">
                <a16:creationId xmlns:a16="http://schemas.microsoft.com/office/drawing/2014/main" id="{DAD65A22-8B65-4D56-BFD3-0627F81FC5D9}"/>
              </a:ext>
            </a:extLst>
          </p:cNvPr>
          <p:cNvSpPr txBox="1">
            <a:spLocks/>
          </p:cNvSpPr>
          <p:nvPr/>
        </p:nvSpPr>
        <p:spPr>
          <a:xfrm>
            <a:off x="5384084" y="1656031"/>
            <a:ext cx="6256532" cy="3789194"/>
          </a:xfrm>
          <a:prstGeom prst="rect">
            <a:avLst/>
          </a:prstGeom>
        </p:spPr>
        <p:txBody>
          <a:bodyPr/>
          <a:lstStyle>
            <a:lvl1pPr marL="179388" indent="-1793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449263"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719138"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987425" indent="-2682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257300"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1522413" indent="-2651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792288"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062163"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33045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de-CH" sz="2400" b="1" dirty="0"/>
              <a:t>Als Vorgesetzter:</a:t>
            </a:r>
          </a:p>
          <a:p>
            <a:pPr>
              <a:buFont typeface="Arial" panose="020B0604020202020204" pitchFamily="34" charset="0"/>
              <a:buNone/>
            </a:pPr>
            <a:endParaRPr lang="de-CH" sz="2400" dirty="0"/>
          </a:p>
          <a:p>
            <a:r>
              <a:rPr lang="de-CH" sz="2400" dirty="0"/>
              <a:t>stelle ich sicher, dass geeignete Abschalteinrichtungen vorhanden sind und diese vorschriftsgemäss benutzt werden</a:t>
            </a:r>
          </a:p>
          <a:p>
            <a:endParaRPr lang="de-CH" sz="2400" dirty="0"/>
          </a:p>
        </p:txBody>
      </p:sp>
    </p:spTree>
    <p:extLst>
      <p:ext uri="{BB962C8B-B14F-4D97-AF65-F5344CB8AC3E}">
        <p14:creationId xmlns:p14="http://schemas.microsoft.com/office/powerpoint/2010/main" val="26041565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B7CD03-6D92-484D-80BC-E2D89ACC43FC}"/>
              </a:ext>
            </a:extLst>
          </p:cNvPr>
          <p:cNvSpPr>
            <a:spLocks noGrp="1"/>
          </p:cNvSpPr>
          <p:nvPr>
            <p:ph type="title"/>
          </p:nvPr>
        </p:nvSpPr>
        <p:spPr/>
        <p:txBody>
          <a:bodyPr/>
          <a:lstStyle/>
          <a:p>
            <a:r>
              <a:rPr lang="de-DE" sz="2800" dirty="0"/>
              <a:t>Regel 3: Vor Beginn der Arbeit schalten wir die Anlage aus und sichern sie</a:t>
            </a:r>
            <a:endParaRPr lang="de-CH" sz="2800" dirty="0"/>
          </a:p>
        </p:txBody>
      </p:sp>
      <p:sp>
        <p:nvSpPr>
          <p:cNvPr id="4" name="Datumsplatzhalter 3">
            <a:extLst>
              <a:ext uri="{FF2B5EF4-FFF2-40B4-BE49-F238E27FC236}">
                <a16:creationId xmlns:a16="http://schemas.microsoft.com/office/drawing/2014/main" id="{2E991819-64B9-4FBE-818E-F829444D53E3}"/>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5" name="Fußzeilenplatzhalter 4">
            <a:extLst>
              <a:ext uri="{FF2B5EF4-FFF2-40B4-BE49-F238E27FC236}">
                <a16:creationId xmlns:a16="http://schemas.microsoft.com/office/drawing/2014/main" id="{5122D059-C111-4777-B73A-DDBE556CADF2}"/>
              </a:ext>
            </a:extLst>
          </p:cNvPr>
          <p:cNvSpPr>
            <a:spLocks noGrp="1"/>
          </p:cNvSpPr>
          <p:nvPr>
            <p:ph type="ftr" sz="quarter" idx="11"/>
          </p:nvPr>
        </p:nvSpPr>
        <p:spPr/>
        <p:txBody>
          <a:bodyPr/>
          <a:lstStyle/>
          <a:p>
            <a:r>
              <a:rPr lang="de-CH"/>
              <a:t>Sichere Instandhaltung betrifft uns alle!</a:t>
            </a:r>
            <a:endParaRPr lang="de-CH" dirty="0"/>
          </a:p>
        </p:txBody>
      </p:sp>
      <p:sp>
        <p:nvSpPr>
          <p:cNvPr id="6" name="Foliennummernplatzhalter 5">
            <a:extLst>
              <a:ext uri="{FF2B5EF4-FFF2-40B4-BE49-F238E27FC236}">
                <a16:creationId xmlns:a16="http://schemas.microsoft.com/office/drawing/2014/main" id="{B4C64C87-A851-4360-AA4F-C900460D98B8}"/>
              </a:ext>
            </a:extLst>
          </p:cNvPr>
          <p:cNvSpPr>
            <a:spLocks noGrp="1"/>
          </p:cNvSpPr>
          <p:nvPr>
            <p:ph type="sldNum" sz="quarter" idx="12"/>
          </p:nvPr>
        </p:nvSpPr>
        <p:spPr/>
        <p:txBody>
          <a:bodyPr/>
          <a:lstStyle/>
          <a:p>
            <a:fld id="{86FBE615-59AB-43FA-AD56-B2490B7B2CB2}" type="slidenum">
              <a:rPr lang="de-CH" smtClean="0"/>
              <a:pPr/>
              <a:t>32</a:t>
            </a:fld>
            <a:endParaRPr lang="de-CH" dirty="0"/>
          </a:p>
        </p:txBody>
      </p:sp>
      <p:pic>
        <p:nvPicPr>
          <p:cNvPr id="7" name="Picture 2">
            <a:extLst>
              <a:ext uri="{FF2B5EF4-FFF2-40B4-BE49-F238E27FC236}">
                <a16:creationId xmlns:a16="http://schemas.microsoft.com/office/drawing/2014/main" id="{963BF63D-667A-4054-BCE7-FBCCCCCED8E4}"/>
              </a:ext>
            </a:extLst>
          </p:cNvPr>
          <p:cNvPicPr>
            <a:picLocks/>
          </p:cNvPicPr>
          <p:nvPr/>
        </p:nvPicPr>
        <p:blipFill>
          <a:blip r:embed="rId3" cstate="email"/>
          <a:srcRect t="9486" b="9486"/>
          <a:stretch>
            <a:fillRect/>
          </a:stretch>
        </p:blipFill>
        <p:spPr>
          <a:xfrm>
            <a:off x="551384" y="1525832"/>
            <a:ext cx="4104705" cy="4792663"/>
          </a:xfrm>
          <a:prstGeom prst="rect">
            <a:avLst/>
          </a:prstGeom>
        </p:spPr>
      </p:pic>
      <p:sp>
        <p:nvSpPr>
          <p:cNvPr id="8" name="Inhaltsplatzhalter 3">
            <a:extLst>
              <a:ext uri="{FF2B5EF4-FFF2-40B4-BE49-F238E27FC236}">
                <a16:creationId xmlns:a16="http://schemas.microsoft.com/office/drawing/2014/main" id="{DAD65A22-8B65-4D56-BFD3-0627F81FC5D9}"/>
              </a:ext>
            </a:extLst>
          </p:cNvPr>
          <p:cNvSpPr txBox="1">
            <a:spLocks/>
          </p:cNvSpPr>
          <p:nvPr/>
        </p:nvSpPr>
        <p:spPr>
          <a:xfrm>
            <a:off x="5384084" y="1656030"/>
            <a:ext cx="6256532" cy="4077225"/>
          </a:xfrm>
          <a:prstGeom prst="rect">
            <a:avLst/>
          </a:prstGeom>
        </p:spPr>
        <p:txBody>
          <a:bodyPr/>
          <a:lstStyle>
            <a:lvl1pPr marL="179388" indent="-1793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449263"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719138"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987425" indent="-2682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257300"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1522413" indent="-2651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792288"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062163"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33045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de-CH" sz="2400" b="1" dirty="0"/>
              <a:t>Als Mitarbeiter:</a:t>
            </a:r>
          </a:p>
          <a:p>
            <a:pPr>
              <a:spcAft>
                <a:spcPts val="0"/>
              </a:spcAft>
              <a:buNone/>
            </a:pPr>
            <a:endParaRPr lang="de-CH" sz="2400" b="1" dirty="0"/>
          </a:p>
          <a:p>
            <a:pPr>
              <a:spcAft>
                <a:spcPts val="0"/>
              </a:spcAft>
              <a:buNone/>
            </a:pPr>
            <a:r>
              <a:rPr lang="de-CH" sz="2400" dirty="0"/>
              <a:t>Bevor ich an der Anlage arbeite:</a:t>
            </a:r>
          </a:p>
          <a:p>
            <a:pPr>
              <a:buNone/>
            </a:pPr>
            <a:endParaRPr lang="de-CH" sz="2400" dirty="0"/>
          </a:p>
          <a:p>
            <a:r>
              <a:rPr lang="de-CH" sz="2400" dirty="0"/>
              <a:t>schalte ich alle Energiequellen und Materialströme aus</a:t>
            </a:r>
          </a:p>
          <a:p>
            <a:endParaRPr lang="de-CH" sz="2400" dirty="0"/>
          </a:p>
          <a:p>
            <a:r>
              <a:rPr lang="de-CH" sz="2400" dirty="0"/>
              <a:t>sichere ich die Anlage mit meinem persönlichen Vorhängeschloss.</a:t>
            </a:r>
          </a:p>
          <a:p>
            <a:endParaRPr lang="de-CH" sz="2400" dirty="0"/>
          </a:p>
        </p:txBody>
      </p:sp>
    </p:spTree>
    <p:extLst>
      <p:ext uri="{BB962C8B-B14F-4D97-AF65-F5344CB8AC3E}">
        <p14:creationId xmlns:p14="http://schemas.microsoft.com/office/powerpoint/2010/main" val="11144326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BB55CF-FABE-452B-9A7D-AA0A7F59B970}"/>
              </a:ext>
            </a:extLst>
          </p:cNvPr>
          <p:cNvSpPr>
            <a:spLocks noGrp="1"/>
          </p:cNvSpPr>
          <p:nvPr>
            <p:ph type="title"/>
          </p:nvPr>
        </p:nvSpPr>
        <p:spPr/>
        <p:txBody>
          <a:bodyPr/>
          <a:lstStyle/>
          <a:p>
            <a:r>
              <a:rPr lang="de-DE" sz="2800" dirty="0"/>
              <a:t>Regel 3: «</a:t>
            </a:r>
            <a:r>
              <a:rPr lang="de-DE" sz="2800" dirty="0" err="1"/>
              <a:t>Lockout</a:t>
            </a:r>
            <a:r>
              <a:rPr lang="de-DE" sz="2800" dirty="0"/>
              <a:t>» und «</a:t>
            </a:r>
            <a:r>
              <a:rPr lang="de-DE" sz="2800" dirty="0" err="1"/>
              <a:t>Tagout</a:t>
            </a:r>
            <a:r>
              <a:rPr lang="de-DE" sz="2800" dirty="0"/>
              <a:t>»</a:t>
            </a:r>
            <a:endParaRPr lang="de-CH" sz="2800" dirty="0"/>
          </a:p>
        </p:txBody>
      </p:sp>
      <p:sp>
        <p:nvSpPr>
          <p:cNvPr id="4" name="Datumsplatzhalter 3">
            <a:extLst>
              <a:ext uri="{FF2B5EF4-FFF2-40B4-BE49-F238E27FC236}">
                <a16:creationId xmlns:a16="http://schemas.microsoft.com/office/drawing/2014/main" id="{06B601DE-E425-4098-B7D7-8B6957028597}"/>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5" name="Fußzeilenplatzhalter 4">
            <a:extLst>
              <a:ext uri="{FF2B5EF4-FFF2-40B4-BE49-F238E27FC236}">
                <a16:creationId xmlns:a16="http://schemas.microsoft.com/office/drawing/2014/main" id="{78ED8996-5DFF-4B97-8776-0E3B9404AC4F}"/>
              </a:ext>
            </a:extLst>
          </p:cNvPr>
          <p:cNvSpPr>
            <a:spLocks noGrp="1"/>
          </p:cNvSpPr>
          <p:nvPr>
            <p:ph type="ftr" sz="quarter" idx="11"/>
          </p:nvPr>
        </p:nvSpPr>
        <p:spPr/>
        <p:txBody>
          <a:bodyPr/>
          <a:lstStyle/>
          <a:p>
            <a:r>
              <a:rPr lang="de-CH"/>
              <a:t>Sichere Instandhaltung betrifft uns alle!</a:t>
            </a:r>
            <a:endParaRPr lang="de-CH" dirty="0"/>
          </a:p>
        </p:txBody>
      </p:sp>
      <p:sp>
        <p:nvSpPr>
          <p:cNvPr id="6" name="Foliennummernplatzhalter 5">
            <a:extLst>
              <a:ext uri="{FF2B5EF4-FFF2-40B4-BE49-F238E27FC236}">
                <a16:creationId xmlns:a16="http://schemas.microsoft.com/office/drawing/2014/main" id="{198BE8ED-45F1-4136-8176-58608E5929CD}"/>
              </a:ext>
            </a:extLst>
          </p:cNvPr>
          <p:cNvSpPr>
            <a:spLocks noGrp="1"/>
          </p:cNvSpPr>
          <p:nvPr>
            <p:ph type="sldNum" sz="quarter" idx="12"/>
          </p:nvPr>
        </p:nvSpPr>
        <p:spPr/>
        <p:txBody>
          <a:bodyPr/>
          <a:lstStyle/>
          <a:p>
            <a:fld id="{86FBE615-59AB-43FA-AD56-B2490B7B2CB2}" type="slidenum">
              <a:rPr lang="de-CH" smtClean="0"/>
              <a:pPr/>
              <a:t>33</a:t>
            </a:fld>
            <a:endParaRPr lang="de-CH" dirty="0"/>
          </a:p>
        </p:txBody>
      </p:sp>
      <p:sp>
        <p:nvSpPr>
          <p:cNvPr id="8" name="Inhaltsplatzhalter 4">
            <a:extLst>
              <a:ext uri="{FF2B5EF4-FFF2-40B4-BE49-F238E27FC236}">
                <a16:creationId xmlns:a16="http://schemas.microsoft.com/office/drawing/2014/main" id="{030456D0-47EC-478E-9227-C610BDDFF82D}"/>
              </a:ext>
            </a:extLst>
          </p:cNvPr>
          <p:cNvSpPr>
            <a:spLocks noGrp="1"/>
          </p:cNvSpPr>
          <p:nvPr>
            <p:ph sz="half" idx="1"/>
          </p:nvPr>
        </p:nvSpPr>
        <p:spPr>
          <a:xfrm>
            <a:off x="551384" y="1340769"/>
            <a:ext cx="4824536" cy="1152128"/>
          </a:xfrm>
        </p:spPr>
        <p:txBody>
          <a:bodyPr/>
          <a:lstStyle/>
          <a:p>
            <a:pPr marL="0" lvl="0" indent="0">
              <a:buNone/>
            </a:pPr>
            <a:r>
              <a:rPr lang="de-DE" sz="2000" b="1" dirty="0"/>
              <a:t>«</a:t>
            </a:r>
            <a:r>
              <a:rPr lang="de-DE" sz="2000" b="1" dirty="0" err="1"/>
              <a:t>Lockout</a:t>
            </a:r>
            <a:r>
              <a:rPr lang="de-DE" sz="2000" b="1" dirty="0"/>
              <a:t>»:</a:t>
            </a:r>
            <a:br>
              <a:rPr lang="de-DE" sz="2000" dirty="0"/>
            </a:br>
            <a:r>
              <a:rPr lang="de-DE" sz="2000" dirty="0"/>
              <a:t>Das Absperren eines Revisionsschalters</a:t>
            </a:r>
            <a:endParaRPr lang="de-CH" sz="2000" dirty="0"/>
          </a:p>
        </p:txBody>
      </p:sp>
      <p:sp>
        <p:nvSpPr>
          <p:cNvPr id="10" name="Inhaltsplatzhalter 5">
            <a:extLst>
              <a:ext uri="{FF2B5EF4-FFF2-40B4-BE49-F238E27FC236}">
                <a16:creationId xmlns:a16="http://schemas.microsoft.com/office/drawing/2014/main" id="{111EE2E7-2ED9-47CC-84E8-451BDD9562B5}"/>
              </a:ext>
            </a:extLst>
          </p:cNvPr>
          <p:cNvSpPr txBox="1">
            <a:spLocks/>
          </p:cNvSpPr>
          <p:nvPr/>
        </p:nvSpPr>
        <p:spPr>
          <a:xfrm>
            <a:off x="6096000" y="1340768"/>
            <a:ext cx="5544616" cy="1152129"/>
          </a:xfrm>
          <a:prstGeom prst="rect">
            <a:avLst/>
          </a:prstGeom>
        </p:spPr>
        <p:txBody>
          <a:bodyPr/>
          <a:lstStyle>
            <a:lvl1pPr marL="179388" indent="-1793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449263"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719138"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987425" indent="-2682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257300"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1522413" indent="-2651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792288"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062163"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33045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b="1" dirty="0"/>
              <a:t>«</a:t>
            </a:r>
            <a:r>
              <a:rPr lang="de-DE" b="1" dirty="0" err="1"/>
              <a:t>Tagout</a:t>
            </a:r>
            <a:r>
              <a:rPr lang="de-DE" b="1" dirty="0"/>
              <a:t>»:</a:t>
            </a:r>
            <a:br>
              <a:rPr lang="de-DE" dirty="0"/>
            </a:br>
            <a:r>
              <a:rPr lang="de-DE" dirty="0"/>
              <a:t>Die Kennzeichnung mit einer Anhänge-Etikette</a:t>
            </a:r>
            <a:endParaRPr lang="de-CH" dirty="0"/>
          </a:p>
          <a:p>
            <a:endParaRPr lang="de-CH" dirty="0"/>
          </a:p>
        </p:txBody>
      </p:sp>
      <p:pic>
        <p:nvPicPr>
          <p:cNvPr id="12" name="Picture 3">
            <a:extLst>
              <a:ext uri="{FF2B5EF4-FFF2-40B4-BE49-F238E27FC236}">
                <a16:creationId xmlns:a16="http://schemas.microsoft.com/office/drawing/2014/main" id="{AF9A8098-7871-4AEC-9AFB-481AEF7F9F69}"/>
              </a:ext>
            </a:extLst>
          </p:cNvPr>
          <p:cNvPicPr>
            <a:picLocks noChangeAspect="1" noChangeArrowheads="1"/>
          </p:cNvPicPr>
          <p:nvPr/>
        </p:nvPicPr>
        <p:blipFill>
          <a:blip r:embed="rId3" cstate="email"/>
          <a:stretch>
            <a:fillRect/>
          </a:stretch>
        </p:blipFill>
        <p:spPr bwMode="auto">
          <a:xfrm>
            <a:off x="551383" y="2132856"/>
            <a:ext cx="3123233" cy="4032000"/>
          </a:xfrm>
          <a:prstGeom prst="rect">
            <a:avLst/>
          </a:prstGeom>
          <a:noFill/>
          <a:ln w="9525">
            <a:noFill/>
            <a:miter lim="800000"/>
            <a:headEnd/>
            <a:tailEnd/>
          </a:ln>
        </p:spPr>
      </p:pic>
      <p:pic>
        <p:nvPicPr>
          <p:cNvPr id="13" name="Grafik 12" descr="Clipboard06.jpg">
            <a:extLst>
              <a:ext uri="{FF2B5EF4-FFF2-40B4-BE49-F238E27FC236}">
                <a16:creationId xmlns:a16="http://schemas.microsoft.com/office/drawing/2014/main" id="{92544B68-4C94-4B89-BA93-82CDC1D8636A}"/>
              </a:ext>
            </a:extLst>
          </p:cNvPr>
          <p:cNvPicPr>
            <a:picLocks noChangeAspect="1"/>
          </p:cNvPicPr>
          <p:nvPr/>
        </p:nvPicPr>
        <p:blipFill>
          <a:blip r:embed="rId4" cstate="screen"/>
          <a:stretch>
            <a:fillRect/>
          </a:stretch>
        </p:blipFill>
        <p:spPr>
          <a:xfrm>
            <a:off x="6157766" y="2132856"/>
            <a:ext cx="3250602" cy="4032000"/>
          </a:xfrm>
          <a:prstGeom prst="rect">
            <a:avLst/>
          </a:prstGeom>
        </p:spPr>
      </p:pic>
    </p:spTree>
    <p:extLst>
      <p:ext uri="{BB962C8B-B14F-4D97-AF65-F5344CB8AC3E}">
        <p14:creationId xmlns:p14="http://schemas.microsoft.com/office/powerpoint/2010/main" val="30401559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2699F3-0E9C-4943-95DB-D29E4FC2CAAD}"/>
              </a:ext>
            </a:extLst>
          </p:cNvPr>
          <p:cNvSpPr>
            <a:spLocks noGrp="1"/>
          </p:cNvSpPr>
          <p:nvPr>
            <p:ph type="title"/>
          </p:nvPr>
        </p:nvSpPr>
        <p:spPr/>
        <p:txBody>
          <a:bodyPr/>
          <a:lstStyle/>
          <a:p>
            <a:r>
              <a:rPr lang="de-CH" sz="2800" dirty="0" err="1"/>
              <a:t>Napo</a:t>
            </a:r>
            <a:r>
              <a:rPr lang="de-CH" sz="2800" dirty="0"/>
              <a:t> Film </a:t>
            </a:r>
            <a:br>
              <a:rPr lang="de-CH" sz="2800" dirty="0"/>
            </a:br>
            <a:r>
              <a:rPr lang="de-DE" sz="2800" dirty="0"/>
              <a:t>«Verlass dich nicht auf andere!»</a:t>
            </a:r>
            <a:endParaRPr lang="de-CH" sz="2800" dirty="0"/>
          </a:p>
        </p:txBody>
      </p:sp>
      <p:sp>
        <p:nvSpPr>
          <p:cNvPr id="4" name="Datumsplatzhalter 3">
            <a:extLst>
              <a:ext uri="{FF2B5EF4-FFF2-40B4-BE49-F238E27FC236}">
                <a16:creationId xmlns:a16="http://schemas.microsoft.com/office/drawing/2014/main" id="{0C464F2C-5BB8-41F8-B82E-29CEDB0D105B}"/>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5" name="Fußzeilenplatzhalter 4">
            <a:extLst>
              <a:ext uri="{FF2B5EF4-FFF2-40B4-BE49-F238E27FC236}">
                <a16:creationId xmlns:a16="http://schemas.microsoft.com/office/drawing/2014/main" id="{07DD91B5-A6A9-4D17-99FF-AD24AD6EF991}"/>
              </a:ext>
            </a:extLst>
          </p:cNvPr>
          <p:cNvSpPr>
            <a:spLocks noGrp="1"/>
          </p:cNvSpPr>
          <p:nvPr>
            <p:ph type="ftr" sz="quarter" idx="11"/>
          </p:nvPr>
        </p:nvSpPr>
        <p:spPr/>
        <p:txBody>
          <a:bodyPr/>
          <a:lstStyle/>
          <a:p>
            <a:r>
              <a:rPr lang="de-CH"/>
              <a:t>Sichere Instandhaltung betrifft uns alle!</a:t>
            </a:r>
            <a:endParaRPr lang="de-CH" dirty="0"/>
          </a:p>
        </p:txBody>
      </p:sp>
      <p:sp>
        <p:nvSpPr>
          <p:cNvPr id="6" name="Foliennummernplatzhalter 5">
            <a:extLst>
              <a:ext uri="{FF2B5EF4-FFF2-40B4-BE49-F238E27FC236}">
                <a16:creationId xmlns:a16="http://schemas.microsoft.com/office/drawing/2014/main" id="{260AE6B2-FE40-43E4-96EC-3C4E7EAE9C3A}"/>
              </a:ext>
            </a:extLst>
          </p:cNvPr>
          <p:cNvSpPr>
            <a:spLocks noGrp="1"/>
          </p:cNvSpPr>
          <p:nvPr>
            <p:ph type="sldNum" sz="quarter" idx="12"/>
          </p:nvPr>
        </p:nvSpPr>
        <p:spPr/>
        <p:txBody>
          <a:bodyPr/>
          <a:lstStyle/>
          <a:p>
            <a:fld id="{86FBE615-59AB-43FA-AD56-B2490B7B2CB2}" type="slidenum">
              <a:rPr lang="de-CH" smtClean="0"/>
              <a:pPr/>
              <a:t>34</a:t>
            </a:fld>
            <a:endParaRPr lang="de-CH" dirty="0"/>
          </a:p>
        </p:txBody>
      </p:sp>
      <p:pic>
        <p:nvPicPr>
          <p:cNvPr id="7" name="Picture 3">
            <a:extLst>
              <a:ext uri="{FF2B5EF4-FFF2-40B4-BE49-F238E27FC236}">
                <a16:creationId xmlns:a16="http://schemas.microsoft.com/office/drawing/2014/main" id="{7ED8B021-9BE4-4662-80E5-AAFEB63E3809}"/>
              </a:ext>
            </a:extLst>
          </p:cNvPr>
          <p:cNvPicPr>
            <a:picLocks noChangeAspect="1" noChangeArrowheads="1"/>
          </p:cNvPicPr>
          <p:nvPr/>
        </p:nvPicPr>
        <p:blipFill rotWithShape="1">
          <a:blip r:embed="rId3" cstate="email"/>
          <a:srcRect l="855" t="5060" r="910" b="5060"/>
          <a:stretch/>
        </p:blipFill>
        <p:spPr bwMode="auto">
          <a:xfrm>
            <a:off x="551384" y="1514568"/>
            <a:ext cx="8470800" cy="4793720"/>
          </a:xfrm>
          <a:prstGeom prst="rect">
            <a:avLst/>
          </a:prstGeom>
          <a:noFill/>
          <a:ln w="9525">
            <a:noFill/>
            <a:miter lim="800000"/>
            <a:headEnd/>
            <a:tailEnd/>
          </a:ln>
        </p:spPr>
      </p:pic>
    </p:spTree>
    <p:extLst>
      <p:ext uri="{BB962C8B-B14F-4D97-AF65-F5344CB8AC3E}">
        <p14:creationId xmlns:p14="http://schemas.microsoft.com/office/powerpoint/2010/main" val="40742449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9BD6D5-8A53-458D-9AC3-A5BD43BB060E}"/>
              </a:ext>
            </a:extLst>
          </p:cNvPr>
          <p:cNvSpPr>
            <a:spLocks noGrp="1"/>
          </p:cNvSpPr>
          <p:nvPr>
            <p:ph type="title"/>
          </p:nvPr>
        </p:nvSpPr>
        <p:spPr/>
        <p:txBody>
          <a:bodyPr/>
          <a:lstStyle/>
          <a:p>
            <a:r>
              <a:rPr lang="de-DE" sz="2800" dirty="0"/>
              <a:t>Regel 3: Weitere Lockout-Systeme:</a:t>
            </a:r>
            <a:br>
              <a:rPr lang="de-CH" sz="2800" dirty="0"/>
            </a:br>
            <a:endParaRPr lang="de-CH" sz="2800" dirty="0"/>
          </a:p>
        </p:txBody>
      </p:sp>
      <p:sp>
        <p:nvSpPr>
          <p:cNvPr id="4" name="Datumsplatzhalter 3">
            <a:extLst>
              <a:ext uri="{FF2B5EF4-FFF2-40B4-BE49-F238E27FC236}">
                <a16:creationId xmlns:a16="http://schemas.microsoft.com/office/drawing/2014/main" id="{202C586D-B6A5-4018-967E-3052BD6C0B2D}"/>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5" name="Fußzeilenplatzhalter 4">
            <a:extLst>
              <a:ext uri="{FF2B5EF4-FFF2-40B4-BE49-F238E27FC236}">
                <a16:creationId xmlns:a16="http://schemas.microsoft.com/office/drawing/2014/main" id="{87F30530-1FC2-48D1-9B3C-F3D84A7D1E4E}"/>
              </a:ext>
            </a:extLst>
          </p:cNvPr>
          <p:cNvSpPr>
            <a:spLocks noGrp="1"/>
          </p:cNvSpPr>
          <p:nvPr>
            <p:ph type="ftr" sz="quarter" idx="11"/>
          </p:nvPr>
        </p:nvSpPr>
        <p:spPr/>
        <p:txBody>
          <a:bodyPr/>
          <a:lstStyle/>
          <a:p>
            <a:r>
              <a:rPr lang="de-CH"/>
              <a:t>Sichere Instandhaltung betrifft uns alle!</a:t>
            </a:r>
            <a:endParaRPr lang="de-CH" dirty="0"/>
          </a:p>
        </p:txBody>
      </p:sp>
      <p:sp>
        <p:nvSpPr>
          <p:cNvPr id="6" name="Foliennummernplatzhalter 5">
            <a:extLst>
              <a:ext uri="{FF2B5EF4-FFF2-40B4-BE49-F238E27FC236}">
                <a16:creationId xmlns:a16="http://schemas.microsoft.com/office/drawing/2014/main" id="{21839AA4-87B2-4316-B60D-E0B95F604175}"/>
              </a:ext>
            </a:extLst>
          </p:cNvPr>
          <p:cNvSpPr>
            <a:spLocks noGrp="1"/>
          </p:cNvSpPr>
          <p:nvPr>
            <p:ph type="sldNum" sz="quarter" idx="12"/>
          </p:nvPr>
        </p:nvSpPr>
        <p:spPr/>
        <p:txBody>
          <a:bodyPr/>
          <a:lstStyle/>
          <a:p>
            <a:fld id="{86FBE615-59AB-43FA-AD56-B2490B7B2CB2}" type="slidenum">
              <a:rPr lang="de-CH" smtClean="0"/>
              <a:pPr/>
              <a:t>35</a:t>
            </a:fld>
            <a:endParaRPr lang="de-CH" dirty="0"/>
          </a:p>
        </p:txBody>
      </p:sp>
      <p:sp>
        <p:nvSpPr>
          <p:cNvPr id="7" name="Inhaltsplatzhalter 4">
            <a:extLst>
              <a:ext uri="{FF2B5EF4-FFF2-40B4-BE49-F238E27FC236}">
                <a16:creationId xmlns:a16="http://schemas.microsoft.com/office/drawing/2014/main" id="{A22112A3-9097-42BE-93BC-61CBDB85B2A9}"/>
              </a:ext>
            </a:extLst>
          </p:cNvPr>
          <p:cNvSpPr>
            <a:spLocks noGrp="1"/>
          </p:cNvSpPr>
          <p:nvPr>
            <p:ph sz="half" idx="1"/>
          </p:nvPr>
        </p:nvSpPr>
        <p:spPr>
          <a:xfrm>
            <a:off x="551384" y="1340769"/>
            <a:ext cx="4824536" cy="1152128"/>
          </a:xfrm>
        </p:spPr>
        <p:txBody>
          <a:bodyPr/>
          <a:lstStyle/>
          <a:p>
            <a:pPr marL="0" lvl="0" indent="0">
              <a:buNone/>
            </a:pPr>
            <a:r>
              <a:rPr lang="de-DE" b="1" dirty="0"/>
              <a:t>«</a:t>
            </a:r>
            <a:r>
              <a:rPr lang="de-DE" b="1" dirty="0" err="1"/>
              <a:t>Lockout</a:t>
            </a:r>
            <a:r>
              <a:rPr lang="de-DE" b="1" dirty="0"/>
              <a:t>»:</a:t>
            </a:r>
            <a:br>
              <a:rPr lang="de-DE" dirty="0"/>
            </a:br>
            <a:r>
              <a:rPr lang="de-DE" dirty="0"/>
              <a:t>Das Absperren eines Ventils</a:t>
            </a:r>
            <a:endParaRPr lang="de-CH" dirty="0"/>
          </a:p>
        </p:txBody>
      </p:sp>
      <p:sp>
        <p:nvSpPr>
          <p:cNvPr id="8" name="Inhaltsplatzhalter 5">
            <a:extLst>
              <a:ext uri="{FF2B5EF4-FFF2-40B4-BE49-F238E27FC236}">
                <a16:creationId xmlns:a16="http://schemas.microsoft.com/office/drawing/2014/main" id="{902FDC15-F606-4ED5-A688-3A55DC1E93C3}"/>
              </a:ext>
            </a:extLst>
          </p:cNvPr>
          <p:cNvSpPr txBox="1">
            <a:spLocks/>
          </p:cNvSpPr>
          <p:nvPr/>
        </p:nvSpPr>
        <p:spPr>
          <a:xfrm>
            <a:off x="6104164" y="1340768"/>
            <a:ext cx="5608460" cy="1152129"/>
          </a:xfrm>
          <a:prstGeom prst="rect">
            <a:avLst/>
          </a:prstGeom>
        </p:spPr>
        <p:txBody>
          <a:bodyPr/>
          <a:lstStyle>
            <a:lvl1pPr marL="179388" indent="-1793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449263"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719138"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987425" indent="-2682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257300"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1522413" indent="-2651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792288"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062163"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33045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400" b="1" dirty="0"/>
              <a:t>«</a:t>
            </a:r>
            <a:r>
              <a:rPr lang="de-DE" sz="2400" b="1" dirty="0" err="1"/>
              <a:t>Lockout</a:t>
            </a:r>
            <a:r>
              <a:rPr lang="de-DE" sz="2400" b="1" dirty="0"/>
              <a:t>»:</a:t>
            </a:r>
            <a:br>
              <a:rPr lang="de-DE" sz="2400" dirty="0"/>
            </a:br>
            <a:r>
              <a:rPr lang="de-DE" sz="2400" dirty="0"/>
              <a:t>Das Absperren einer Steckerverbindung</a:t>
            </a:r>
            <a:endParaRPr lang="de-CH" sz="2400" dirty="0"/>
          </a:p>
          <a:p>
            <a:endParaRPr lang="de-CH" sz="2400" dirty="0"/>
          </a:p>
        </p:txBody>
      </p:sp>
      <p:pic>
        <p:nvPicPr>
          <p:cNvPr id="9" name="Picture 4">
            <a:extLst>
              <a:ext uri="{FF2B5EF4-FFF2-40B4-BE49-F238E27FC236}">
                <a16:creationId xmlns:a16="http://schemas.microsoft.com/office/drawing/2014/main" id="{115B4D5F-2A25-479E-9531-622B8F4614F8}"/>
              </a:ext>
            </a:extLst>
          </p:cNvPr>
          <p:cNvPicPr/>
          <p:nvPr/>
        </p:nvPicPr>
        <p:blipFill>
          <a:blip r:embed="rId3" cstate="email"/>
          <a:srcRect/>
          <a:stretch>
            <a:fillRect/>
          </a:stretch>
        </p:blipFill>
        <p:spPr bwMode="auto">
          <a:xfrm>
            <a:off x="551384" y="2276872"/>
            <a:ext cx="3960000" cy="3924000"/>
          </a:xfrm>
          <a:prstGeom prst="rect">
            <a:avLst/>
          </a:prstGeom>
          <a:noFill/>
          <a:ln w="9525">
            <a:noFill/>
            <a:miter lim="800000"/>
            <a:headEnd/>
            <a:tailEnd/>
          </a:ln>
        </p:spPr>
      </p:pic>
      <p:pic>
        <p:nvPicPr>
          <p:cNvPr id="10" name="Picture 5">
            <a:extLst>
              <a:ext uri="{FF2B5EF4-FFF2-40B4-BE49-F238E27FC236}">
                <a16:creationId xmlns:a16="http://schemas.microsoft.com/office/drawing/2014/main" id="{154F70AF-C6BA-41C4-BADD-A0104FDC71C8}"/>
              </a:ext>
            </a:extLst>
          </p:cNvPr>
          <p:cNvPicPr/>
          <p:nvPr/>
        </p:nvPicPr>
        <p:blipFill>
          <a:blip r:embed="rId4" cstate="email"/>
          <a:srcRect/>
          <a:stretch>
            <a:fillRect/>
          </a:stretch>
        </p:blipFill>
        <p:spPr bwMode="auto">
          <a:xfrm>
            <a:off x="6168456" y="2276872"/>
            <a:ext cx="4032000" cy="3924000"/>
          </a:xfrm>
          <a:prstGeom prst="rect">
            <a:avLst/>
          </a:prstGeom>
          <a:noFill/>
          <a:ln w="9525">
            <a:noFill/>
            <a:miter lim="800000"/>
            <a:headEnd/>
            <a:tailEnd/>
          </a:ln>
        </p:spPr>
      </p:pic>
    </p:spTree>
    <p:extLst>
      <p:ext uri="{BB962C8B-B14F-4D97-AF65-F5344CB8AC3E}">
        <p14:creationId xmlns:p14="http://schemas.microsoft.com/office/powerpoint/2010/main" val="13717351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8A5D4C-6177-414A-B2B9-08D88E3F8B62}"/>
              </a:ext>
            </a:extLst>
          </p:cNvPr>
          <p:cNvSpPr>
            <a:spLocks noGrp="1"/>
          </p:cNvSpPr>
          <p:nvPr>
            <p:ph type="title"/>
          </p:nvPr>
        </p:nvSpPr>
        <p:spPr/>
        <p:txBody>
          <a:bodyPr/>
          <a:lstStyle/>
          <a:p>
            <a:r>
              <a:rPr lang="de-DE" sz="2800" dirty="0"/>
              <a:t>Regel 4: Wir sorgen dafür, dass von vorhandenen Energien keine Gefahr ausgeht</a:t>
            </a:r>
            <a:endParaRPr lang="de-CH" sz="2800" dirty="0"/>
          </a:p>
        </p:txBody>
      </p:sp>
      <p:sp>
        <p:nvSpPr>
          <p:cNvPr id="4" name="Datumsplatzhalter 3">
            <a:extLst>
              <a:ext uri="{FF2B5EF4-FFF2-40B4-BE49-F238E27FC236}">
                <a16:creationId xmlns:a16="http://schemas.microsoft.com/office/drawing/2014/main" id="{DF023E34-765F-414F-B3DF-ABB5FE685160}"/>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5" name="Fußzeilenplatzhalter 4">
            <a:extLst>
              <a:ext uri="{FF2B5EF4-FFF2-40B4-BE49-F238E27FC236}">
                <a16:creationId xmlns:a16="http://schemas.microsoft.com/office/drawing/2014/main" id="{EF32AD75-3A56-42D6-9B9D-635E5EFF05C1}"/>
              </a:ext>
            </a:extLst>
          </p:cNvPr>
          <p:cNvSpPr>
            <a:spLocks noGrp="1"/>
          </p:cNvSpPr>
          <p:nvPr>
            <p:ph type="ftr" sz="quarter" idx="11"/>
          </p:nvPr>
        </p:nvSpPr>
        <p:spPr/>
        <p:txBody>
          <a:bodyPr/>
          <a:lstStyle/>
          <a:p>
            <a:r>
              <a:rPr lang="de-CH" dirty="0"/>
              <a:t>Sichere Instandhaltung betrifft uns alle!</a:t>
            </a:r>
          </a:p>
        </p:txBody>
      </p:sp>
      <p:sp>
        <p:nvSpPr>
          <p:cNvPr id="6" name="Foliennummernplatzhalter 5">
            <a:extLst>
              <a:ext uri="{FF2B5EF4-FFF2-40B4-BE49-F238E27FC236}">
                <a16:creationId xmlns:a16="http://schemas.microsoft.com/office/drawing/2014/main" id="{C6DF5586-35B7-46AF-8AEC-F25505729908}"/>
              </a:ext>
            </a:extLst>
          </p:cNvPr>
          <p:cNvSpPr>
            <a:spLocks noGrp="1"/>
          </p:cNvSpPr>
          <p:nvPr>
            <p:ph type="sldNum" sz="quarter" idx="12"/>
          </p:nvPr>
        </p:nvSpPr>
        <p:spPr/>
        <p:txBody>
          <a:bodyPr/>
          <a:lstStyle/>
          <a:p>
            <a:fld id="{86FBE615-59AB-43FA-AD56-B2490B7B2CB2}" type="slidenum">
              <a:rPr lang="de-CH" smtClean="0"/>
              <a:pPr/>
              <a:t>36</a:t>
            </a:fld>
            <a:endParaRPr lang="de-CH" dirty="0"/>
          </a:p>
        </p:txBody>
      </p:sp>
      <p:pic>
        <p:nvPicPr>
          <p:cNvPr id="7" name="Picture 2" descr="P:\Ablagen\ProLiv_Kampagnen\300107_Maintenance\11 Fotosammlung, Bildmaterial\Fotos Hertling Sept 2011\v745 1.jpg">
            <a:extLst>
              <a:ext uri="{FF2B5EF4-FFF2-40B4-BE49-F238E27FC236}">
                <a16:creationId xmlns:a16="http://schemas.microsoft.com/office/drawing/2014/main" id="{A5CF3178-6A4E-4461-94B3-F81981B3C9D7}"/>
              </a:ext>
            </a:extLst>
          </p:cNvPr>
          <p:cNvPicPr>
            <a:picLocks/>
          </p:cNvPicPr>
          <p:nvPr/>
        </p:nvPicPr>
        <p:blipFill>
          <a:blip r:embed="rId3" cstate="email"/>
          <a:srcRect t="49" b="49"/>
          <a:stretch>
            <a:fillRect/>
          </a:stretch>
        </p:blipFill>
        <p:spPr bwMode="auto">
          <a:xfrm>
            <a:off x="551384" y="1498398"/>
            <a:ext cx="4104705" cy="4792663"/>
          </a:xfrm>
          <a:prstGeom prst="rect">
            <a:avLst/>
          </a:prstGeom>
          <a:noFill/>
        </p:spPr>
      </p:pic>
      <p:sp>
        <p:nvSpPr>
          <p:cNvPr id="8" name="Inhaltsplatzhalter 3">
            <a:extLst>
              <a:ext uri="{FF2B5EF4-FFF2-40B4-BE49-F238E27FC236}">
                <a16:creationId xmlns:a16="http://schemas.microsoft.com/office/drawing/2014/main" id="{E759E025-7426-4483-A13A-1BA0D86FC836}"/>
              </a:ext>
            </a:extLst>
          </p:cNvPr>
          <p:cNvSpPr txBox="1">
            <a:spLocks/>
          </p:cNvSpPr>
          <p:nvPr/>
        </p:nvSpPr>
        <p:spPr>
          <a:xfrm>
            <a:off x="5375920" y="1498400"/>
            <a:ext cx="6264696" cy="4792661"/>
          </a:xfrm>
          <a:prstGeom prst="rect">
            <a:avLst/>
          </a:prstGeom>
        </p:spPr>
        <p:txBody>
          <a:bodyPr/>
          <a:lstStyle>
            <a:lvl1pPr marL="179388" indent="-1793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449263"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719138"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987425" indent="-2682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257300"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1522413" indent="-2651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792288"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062163"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33045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de-DE" sz="2400" b="1" dirty="0"/>
              <a:t>Als Vorgesetzter:</a:t>
            </a:r>
          </a:p>
          <a:p>
            <a:endParaRPr lang="de-CH" sz="2400" dirty="0"/>
          </a:p>
          <a:p>
            <a:r>
              <a:rPr lang="de-CH" sz="2400" dirty="0"/>
              <a:t>lege ich fest, wie gefährliche Energien zu sichern sind</a:t>
            </a:r>
          </a:p>
          <a:p>
            <a:endParaRPr lang="de-CH" sz="2400" dirty="0"/>
          </a:p>
          <a:p>
            <a:r>
              <a:rPr lang="de-CH" sz="2400" dirty="0"/>
              <a:t>lasse ich Arbeiten an laufenden Anlagen nur zu, wenn die erforderlichen  Sonderbetriebseinrichtungen vorhanden sind</a:t>
            </a:r>
          </a:p>
          <a:p>
            <a:endParaRPr lang="de-CH" sz="2400" dirty="0"/>
          </a:p>
          <a:p>
            <a:endParaRPr lang="de-CH" sz="2400" dirty="0"/>
          </a:p>
        </p:txBody>
      </p:sp>
    </p:spTree>
    <p:extLst>
      <p:ext uri="{BB962C8B-B14F-4D97-AF65-F5344CB8AC3E}">
        <p14:creationId xmlns:p14="http://schemas.microsoft.com/office/powerpoint/2010/main" val="26334575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8A5D4C-6177-414A-B2B9-08D88E3F8B62}"/>
              </a:ext>
            </a:extLst>
          </p:cNvPr>
          <p:cNvSpPr>
            <a:spLocks noGrp="1"/>
          </p:cNvSpPr>
          <p:nvPr>
            <p:ph type="title"/>
          </p:nvPr>
        </p:nvSpPr>
        <p:spPr/>
        <p:txBody>
          <a:bodyPr/>
          <a:lstStyle/>
          <a:p>
            <a:r>
              <a:rPr lang="de-DE" sz="2800" dirty="0"/>
              <a:t>Regel 4: Wir sorgen dafür, dass von vorhandenen Energien keine Gefahr ausgeht</a:t>
            </a:r>
            <a:endParaRPr lang="de-CH" sz="2800" dirty="0"/>
          </a:p>
        </p:txBody>
      </p:sp>
      <p:sp>
        <p:nvSpPr>
          <p:cNvPr id="4" name="Datumsplatzhalter 3">
            <a:extLst>
              <a:ext uri="{FF2B5EF4-FFF2-40B4-BE49-F238E27FC236}">
                <a16:creationId xmlns:a16="http://schemas.microsoft.com/office/drawing/2014/main" id="{DF023E34-765F-414F-B3DF-ABB5FE685160}"/>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5" name="Fußzeilenplatzhalter 4">
            <a:extLst>
              <a:ext uri="{FF2B5EF4-FFF2-40B4-BE49-F238E27FC236}">
                <a16:creationId xmlns:a16="http://schemas.microsoft.com/office/drawing/2014/main" id="{EF32AD75-3A56-42D6-9B9D-635E5EFF05C1}"/>
              </a:ext>
            </a:extLst>
          </p:cNvPr>
          <p:cNvSpPr>
            <a:spLocks noGrp="1"/>
          </p:cNvSpPr>
          <p:nvPr>
            <p:ph type="ftr" sz="quarter" idx="11"/>
          </p:nvPr>
        </p:nvSpPr>
        <p:spPr/>
        <p:txBody>
          <a:bodyPr/>
          <a:lstStyle/>
          <a:p>
            <a:r>
              <a:rPr lang="de-CH" dirty="0"/>
              <a:t>Sichere Instandhaltung betrifft uns alle!</a:t>
            </a:r>
          </a:p>
        </p:txBody>
      </p:sp>
      <p:sp>
        <p:nvSpPr>
          <p:cNvPr id="6" name="Foliennummernplatzhalter 5">
            <a:extLst>
              <a:ext uri="{FF2B5EF4-FFF2-40B4-BE49-F238E27FC236}">
                <a16:creationId xmlns:a16="http://schemas.microsoft.com/office/drawing/2014/main" id="{C6DF5586-35B7-46AF-8AEC-F25505729908}"/>
              </a:ext>
            </a:extLst>
          </p:cNvPr>
          <p:cNvSpPr>
            <a:spLocks noGrp="1"/>
          </p:cNvSpPr>
          <p:nvPr>
            <p:ph type="sldNum" sz="quarter" idx="12"/>
          </p:nvPr>
        </p:nvSpPr>
        <p:spPr/>
        <p:txBody>
          <a:bodyPr/>
          <a:lstStyle/>
          <a:p>
            <a:fld id="{86FBE615-59AB-43FA-AD56-B2490B7B2CB2}" type="slidenum">
              <a:rPr lang="de-CH" smtClean="0"/>
              <a:pPr/>
              <a:t>37</a:t>
            </a:fld>
            <a:endParaRPr lang="de-CH" dirty="0"/>
          </a:p>
        </p:txBody>
      </p:sp>
      <p:pic>
        <p:nvPicPr>
          <p:cNvPr id="7" name="Picture 2" descr="P:\Ablagen\ProLiv_Kampagnen\300107_Maintenance\11 Fotosammlung, Bildmaterial\Fotos Hertling Sept 2011\v745 1.jpg">
            <a:extLst>
              <a:ext uri="{FF2B5EF4-FFF2-40B4-BE49-F238E27FC236}">
                <a16:creationId xmlns:a16="http://schemas.microsoft.com/office/drawing/2014/main" id="{A5CF3178-6A4E-4461-94B3-F81981B3C9D7}"/>
              </a:ext>
            </a:extLst>
          </p:cNvPr>
          <p:cNvPicPr>
            <a:picLocks/>
          </p:cNvPicPr>
          <p:nvPr/>
        </p:nvPicPr>
        <p:blipFill>
          <a:blip r:embed="rId2" cstate="email"/>
          <a:srcRect t="49" b="49"/>
          <a:stretch>
            <a:fillRect/>
          </a:stretch>
        </p:blipFill>
        <p:spPr bwMode="auto">
          <a:xfrm>
            <a:off x="551384" y="1498398"/>
            <a:ext cx="4104705" cy="4792663"/>
          </a:xfrm>
          <a:prstGeom prst="rect">
            <a:avLst/>
          </a:prstGeom>
          <a:noFill/>
        </p:spPr>
      </p:pic>
      <p:sp>
        <p:nvSpPr>
          <p:cNvPr id="8" name="Inhaltsplatzhalter 3">
            <a:extLst>
              <a:ext uri="{FF2B5EF4-FFF2-40B4-BE49-F238E27FC236}">
                <a16:creationId xmlns:a16="http://schemas.microsoft.com/office/drawing/2014/main" id="{E759E025-7426-4483-A13A-1BA0D86FC836}"/>
              </a:ext>
            </a:extLst>
          </p:cNvPr>
          <p:cNvSpPr txBox="1">
            <a:spLocks/>
          </p:cNvSpPr>
          <p:nvPr/>
        </p:nvSpPr>
        <p:spPr>
          <a:xfrm>
            <a:off x="5375920" y="1498398"/>
            <a:ext cx="6264696" cy="4792661"/>
          </a:xfrm>
          <a:prstGeom prst="rect">
            <a:avLst/>
          </a:prstGeom>
        </p:spPr>
        <p:txBody>
          <a:bodyPr/>
          <a:lstStyle>
            <a:lvl1pPr marL="179388" indent="-1793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449263"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719138"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987425" indent="-2682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257300"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1522413" indent="-2651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792288"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062163"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33045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de-DE" sz="2400" b="1" dirty="0"/>
              <a:t>Als Mitarbeiter:</a:t>
            </a:r>
          </a:p>
          <a:p>
            <a:pPr marL="0" indent="0">
              <a:buNone/>
            </a:pPr>
            <a:endParaRPr lang="de-CH" sz="2400" dirty="0"/>
          </a:p>
          <a:p>
            <a:r>
              <a:rPr lang="de-CH" sz="2400" dirty="0"/>
              <a:t>sage ich STOPP, wenn ich gefährliche Energien erkenne (z.B. ungesicherte, angehobene Last)</a:t>
            </a:r>
          </a:p>
          <a:p>
            <a:endParaRPr lang="de-CH" sz="2400" dirty="0"/>
          </a:p>
          <a:p>
            <a:r>
              <a:rPr lang="de-CH" sz="2400" dirty="0"/>
              <a:t>arbeite ich nur an laufenden Anlagen, wenn geeignete Sonderbetriebseinrichtungen  vorhanden sind (z.B. </a:t>
            </a:r>
            <a:r>
              <a:rPr lang="de-CH" sz="2400" dirty="0" err="1"/>
              <a:t>Zustimmtaste</a:t>
            </a:r>
            <a:r>
              <a:rPr lang="de-CH" sz="2400" dirty="0"/>
              <a:t>)</a:t>
            </a:r>
          </a:p>
          <a:p>
            <a:pPr marL="0" indent="0">
              <a:buNone/>
            </a:pPr>
            <a:endParaRPr lang="de-CH" sz="2400" dirty="0"/>
          </a:p>
        </p:txBody>
      </p:sp>
    </p:spTree>
    <p:extLst>
      <p:ext uri="{BB962C8B-B14F-4D97-AF65-F5344CB8AC3E}">
        <p14:creationId xmlns:p14="http://schemas.microsoft.com/office/powerpoint/2010/main" val="9978744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8B2F7F-DF19-496A-A290-62C0B94BF5F2}"/>
              </a:ext>
            </a:extLst>
          </p:cNvPr>
          <p:cNvSpPr>
            <a:spLocks noGrp="1"/>
          </p:cNvSpPr>
          <p:nvPr>
            <p:ph type="title"/>
          </p:nvPr>
        </p:nvSpPr>
        <p:spPr/>
        <p:txBody>
          <a:bodyPr/>
          <a:lstStyle/>
          <a:p>
            <a:r>
              <a:rPr lang="de-DE" sz="2800" dirty="0"/>
              <a:t>Regel 4: Beispiele vorhandener bzw. gespeicherter Energien</a:t>
            </a:r>
            <a:endParaRPr lang="de-CH" sz="2800" dirty="0"/>
          </a:p>
        </p:txBody>
      </p:sp>
      <p:sp>
        <p:nvSpPr>
          <p:cNvPr id="4" name="Datumsplatzhalter 3">
            <a:extLst>
              <a:ext uri="{FF2B5EF4-FFF2-40B4-BE49-F238E27FC236}">
                <a16:creationId xmlns:a16="http://schemas.microsoft.com/office/drawing/2014/main" id="{815AFF67-CBB4-47B1-BDC5-A8D13D33E6CA}"/>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5" name="Fußzeilenplatzhalter 4">
            <a:extLst>
              <a:ext uri="{FF2B5EF4-FFF2-40B4-BE49-F238E27FC236}">
                <a16:creationId xmlns:a16="http://schemas.microsoft.com/office/drawing/2014/main" id="{7C4916BC-6D72-43E7-ABFA-A46120963C57}"/>
              </a:ext>
            </a:extLst>
          </p:cNvPr>
          <p:cNvSpPr>
            <a:spLocks noGrp="1"/>
          </p:cNvSpPr>
          <p:nvPr>
            <p:ph type="ftr" sz="quarter" idx="11"/>
          </p:nvPr>
        </p:nvSpPr>
        <p:spPr/>
        <p:txBody>
          <a:bodyPr/>
          <a:lstStyle/>
          <a:p>
            <a:r>
              <a:rPr lang="de-CH" dirty="0"/>
              <a:t>Sichere Instandhaltung betrifft uns alle!</a:t>
            </a:r>
          </a:p>
        </p:txBody>
      </p:sp>
      <p:sp>
        <p:nvSpPr>
          <p:cNvPr id="6" name="Foliennummernplatzhalter 5">
            <a:extLst>
              <a:ext uri="{FF2B5EF4-FFF2-40B4-BE49-F238E27FC236}">
                <a16:creationId xmlns:a16="http://schemas.microsoft.com/office/drawing/2014/main" id="{50C4E47D-8389-43CF-9348-F63CA9292705}"/>
              </a:ext>
            </a:extLst>
          </p:cNvPr>
          <p:cNvSpPr>
            <a:spLocks noGrp="1"/>
          </p:cNvSpPr>
          <p:nvPr>
            <p:ph type="sldNum" sz="quarter" idx="12"/>
          </p:nvPr>
        </p:nvSpPr>
        <p:spPr/>
        <p:txBody>
          <a:bodyPr/>
          <a:lstStyle/>
          <a:p>
            <a:fld id="{86FBE615-59AB-43FA-AD56-B2490B7B2CB2}" type="slidenum">
              <a:rPr lang="de-CH" smtClean="0"/>
              <a:pPr/>
              <a:t>38</a:t>
            </a:fld>
            <a:endParaRPr lang="de-CH" dirty="0"/>
          </a:p>
        </p:txBody>
      </p:sp>
      <p:pic>
        <p:nvPicPr>
          <p:cNvPr id="7" name="Picture 2" descr="P:\Ablagen\ProLiv_Kampagnen\300107_Maintenance\11 Fotosammlung, Bildmaterial\Fotos Hertling Sept 2011\v745 1.jpg">
            <a:extLst>
              <a:ext uri="{FF2B5EF4-FFF2-40B4-BE49-F238E27FC236}">
                <a16:creationId xmlns:a16="http://schemas.microsoft.com/office/drawing/2014/main" id="{8D622FFC-E4A1-4D7E-945A-0A680F3C1EEF}"/>
              </a:ext>
            </a:extLst>
          </p:cNvPr>
          <p:cNvPicPr>
            <a:picLocks/>
          </p:cNvPicPr>
          <p:nvPr/>
        </p:nvPicPr>
        <p:blipFill>
          <a:blip r:embed="rId3" cstate="email"/>
          <a:srcRect t="49" b="49"/>
          <a:stretch>
            <a:fillRect/>
          </a:stretch>
        </p:blipFill>
        <p:spPr bwMode="auto">
          <a:xfrm>
            <a:off x="551384" y="1497600"/>
            <a:ext cx="4104705" cy="4792663"/>
          </a:xfrm>
          <a:prstGeom prst="rect">
            <a:avLst/>
          </a:prstGeom>
          <a:noFill/>
        </p:spPr>
      </p:pic>
      <p:sp>
        <p:nvSpPr>
          <p:cNvPr id="8" name="Inhaltsplatzhalter 3">
            <a:extLst>
              <a:ext uri="{FF2B5EF4-FFF2-40B4-BE49-F238E27FC236}">
                <a16:creationId xmlns:a16="http://schemas.microsoft.com/office/drawing/2014/main" id="{DD316C0A-0C4D-4C06-A75D-758405449B87}"/>
              </a:ext>
            </a:extLst>
          </p:cNvPr>
          <p:cNvSpPr txBox="1">
            <a:spLocks/>
          </p:cNvSpPr>
          <p:nvPr/>
        </p:nvSpPr>
        <p:spPr>
          <a:xfrm>
            <a:off x="5375920" y="1340770"/>
            <a:ext cx="6264696" cy="4792661"/>
          </a:xfrm>
          <a:prstGeom prst="rect">
            <a:avLst/>
          </a:prstGeom>
        </p:spPr>
        <p:txBody>
          <a:bodyPr/>
          <a:lstStyle>
            <a:lvl1pPr marL="179388" indent="-1793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449263"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719138"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987425" indent="-2682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257300"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1522413" indent="-2651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792288"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062163"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33045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CH" sz="2400" dirty="0"/>
              <a:t>angehobene Lasten</a:t>
            </a:r>
            <a:br>
              <a:rPr lang="de-CH" sz="2400" dirty="0"/>
            </a:br>
            <a:endParaRPr lang="de-CH" sz="2400" dirty="0"/>
          </a:p>
          <a:p>
            <a:r>
              <a:rPr lang="de-CH" sz="2400" dirty="0"/>
              <a:t>hydraulischer/pneumatischer Druck</a:t>
            </a:r>
            <a:br>
              <a:rPr lang="de-CH" sz="2400" dirty="0"/>
            </a:br>
            <a:r>
              <a:rPr lang="de-CH" sz="2400" dirty="0"/>
              <a:t> </a:t>
            </a:r>
          </a:p>
          <a:p>
            <a:r>
              <a:rPr lang="de-CH" sz="2400" dirty="0"/>
              <a:t>gespannte Federn</a:t>
            </a:r>
            <a:br>
              <a:rPr lang="de-CH" sz="2400" dirty="0"/>
            </a:br>
            <a:endParaRPr lang="de-CH" sz="2400" dirty="0"/>
          </a:p>
          <a:p>
            <a:r>
              <a:rPr lang="de-CH" sz="2400" dirty="0"/>
              <a:t>thermische Energien</a:t>
            </a:r>
            <a:br>
              <a:rPr lang="de-CH" sz="2400" dirty="0"/>
            </a:br>
            <a:endParaRPr lang="de-CH" sz="2400" dirty="0"/>
          </a:p>
          <a:p>
            <a:r>
              <a:rPr lang="de-CH" sz="2400" dirty="0"/>
              <a:t>chemische Energien</a:t>
            </a:r>
            <a:br>
              <a:rPr lang="de-CH" sz="2400" dirty="0"/>
            </a:br>
            <a:endParaRPr lang="de-CH" sz="2400" dirty="0"/>
          </a:p>
          <a:p>
            <a:r>
              <a:rPr lang="de-CH" sz="2400" dirty="0"/>
              <a:t>elektrische Energien (Batterien,</a:t>
            </a:r>
            <a:br>
              <a:rPr lang="de-CH" sz="2400" dirty="0"/>
            </a:br>
            <a:r>
              <a:rPr lang="de-CH" sz="2400" dirty="0"/>
              <a:t>Kondensatoren)</a:t>
            </a:r>
          </a:p>
          <a:p>
            <a:pPr marL="0" indent="0">
              <a:buNone/>
            </a:pPr>
            <a:endParaRPr lang="de-CH" sz="2400" dirty="0"/>
          </a:p>
        </p:txBody>
      </p:sp>
    </p:spTree>
    <p:extLst>
      <p:ext uri="{BB962C8B-B14F-4D97-AF65-F5344CB8AC3E}">
        <p14:creationId xmlns:p14="http://schemas.microsoft.com/office/powerpoint/2010/main" val="15596171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F9731A-DA43-466E-80BC-E8E5CCB28B33}"/>
              </a:ext>
            </a:extLst>
          </p:cNvPr>
          <p:cNvSpPr>
            <a:spLocks noGrp="1"/>
          </p:cNvSpPr>
          <p:nvPr>
            <p:ph type="title"/>
          </p:nvPr>
        </p:nvSpPr>
        <p:spPr/>
        <p:txBody>
          <a:bodyPr/>
          <a:lstStyle/>
          <a:p>
            <a:r>
              <a:rPr lang="de-DE" sz="2800" dirty="0"/>
              <a:t>Regel 4: Arbeiten an laufender Maschine </a:t>
            </a:r>
            <a:br>
              <a:rPr lang="de-DE" sz="2800" dirty="0"/>
            </a:br>
            <a:r>
              <a:rPr lang="de-DE" sz="2800" dirty="0"/>
              <a:t>Die Rangliste der </a:t>
            </a:r>
            <a:r>
              <a:rPr lang="de-CH" sz="2800" dirty="0"/>
              <a:t>Massnahmen</a:t>
            </a:r>
          </a:p>
        </p:txBody>
      </p:sp>
      <p:sp>
        <p:nvSpPr>
          <p:cNvPr id="4" name="Datumsplatzhalter 3">
            <a:extLst>
              <a:ext uri="{FF2B5EF4-FFF2-40B4-BE49-F238E27FC236}">
                <a16:creationId xmlns:a16="http://schemas.microsoft.com/office/drawing/2014/main" id="{D6DC2BE8-5AA7-49C7-9CD4-72F77D64F6BA}"/>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5" name="Fußzeilenplatzhalter 4">
            <a:extLst>
              <a:ext uri="{FF2B5EF4-FFF2-40B4-BE49-F238E27FC236}">
                <a16:creationId xmlns:a16="http://schemas.microsoft.com/office/drawing/2014/main" id="{432745D3-A807-4BD5-A542-1AF36153B9D4}"/>
              </a:ext>
            </a:extLst>
          </p:cNvPr>
          <p:cNvSpPr>
            <a:spLocks noGrp="1"/>
          </p:cNvSpPr>
          <p:nvPr>
            <p:ph type="ftr" sz="quarter" idx="11"/>
          </p:nvPr>
        </p:nvSpPr>
        <p:spPr/>
        <p:txBody>
          <a:bodyPr/>
          <a:lstStyle/>
          <a:p>
            <a:r>
              <a:rPr lang="de-CH"/>
              <a:t>Sichere Instandhaltung betrifft uns alle!</a:t>
            </a:r>
            <a:endParaRPr lang="de-CH" dirty="0"/>
          </a:p>
        </p:txBody>
      </p:sp>
      <p:sp>
        <p:nvSpPr>
          <p:cNvPr id="6" name="Foliennummernplatzhalter 5">
            <a:extLst>
              <a:ext uri="{FF2B5EF4-FFF2-40B4-BE49-F238E27FC236}">
                <a16:creationId xmlns:a16="http://schemas.microsoft.com/office/drawing/2014/main" id="{C2795F64-DC9C-4B9C-8A7C-4B35C3E77E45}"/>
              </a:ext>
            </a:extLst>
          </p:cNvPr>
          <p:cNvSpPr>
            <a:spLocks noGrp="1"/>
          </p:cNvSpPr>
          <p:nvPr>
            <p:ph type="sldNum" sz="quarter" idx="12"/>
          </p:nvPr>
        </p:nvSpPr>
        <p:spPr/>
        <p:txBody>
          <a:bodyPr/>
          <a:lstStyle/>
          <a:p>
            <a:fld id="{86FBE615-59AB-43FA-AD56-B2490B7B2CB2}" type="slidenum">
              <a:rPr lang="de-CH" smtClean="0"/>
              <a:pPr/>
              <a:t>39</a:t>
            </a:fld>
            <a:endParaRPr lang="de-CH" dirty="0"/>
          </a:p>
        </p:txBody>
      </p:sp>
      <p:sp>
        <p:nvSpPr>
          <p:cNvPr id="7" name="Rechteck 6">
            <a:extLst>
              <a:ext uri="{FF2B5EF4-FFF2-40B4-BE49-F238E27FC236}">
                <a16:creationId xmlns:a16="http://schemas.microsoft.com/office/drawing/2014/main" id="{0FB5E306-8BF1-4DB4-A9BB-11A2C2F3CEF8}"/>
              </a:ext>
            </a:extLst>
          </p:cNvPr>
          <p:cNvSpPr/>
          <p:nvPr/>
        </p:nvSpPr>
        <p:spPr>
          <a:xfrm>
            <a:off x="1847529" y="2718485"/>
            <a:ext cx="9649074" cy="10264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2400" b="1" dirty="0">
                <a:solidFill>
                  <a:schemeClr val="tx1"/>
                </a:solidFill>
              </a:rPr>
              <a:t>Rang 2:</a:t>
            </a:r>
            <a:br>
              <a:rPr lang="de-CH" sz="2400" dirty="0">
                <a:solidFill>
                  <a:schemeClr val="tx1"/>
                </a:solidFill>
              </a:rPr>
            </a:br>
            <a:r>
              <a:rPr lang="de-CH" sz="2400" dirty="0">
                <a:solidFill>
                  <a:schemeClr val="tx1"/>
                </a:solidFill>
              </a:rPr>
              <a:t>Instandhaltung an laufenden Maschinen nur mit Schutzvorrichtungen</a:t>
            </a:r>
          </a:p>
        </p:txBody>
      </p:sp>
      <p:sp>
        <p:nvSpPr>
          <p:cNvPr id="8" name="Rechteck 7">
            <a:extLst>
              <a:ext uri="{FF2B5EF4-FFF2-40B4-BE49-F238E27FC236}">
                <a16:creationId xmlns:a16="http://schemas.microsoft.com/office/drawing/2014/main" id="{B028D62C-E167-4A61-BD92-009F75A79AC0}"/>
              </a:ext>
            </a:extLst>
          </p:cNvPr>
          <p:cNvSpPr/>
          <p:nvPr/>
        </p:nvSpPr>
        <p:spPr>
          <a:xfrm>
            <a:off x="1847529" y="5124536"/>
            <a:ext cx="9649072" cy="10264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2400" b="1" dirty="0">
                <a:solidFill>
                  <a:schemeClr val="tx1"/>
                </a:solidFill>
              </a:rPr>
              <a:t>Rang 4:</a:t>
            </a:r>
            <a:br>
              <a:rPr lang="de-CH" sz="2400" dirty="0">
                <a:solidFill>
                  <a:schemeClr val="tx1"/>
                </a:solidFill>
              </a:rPr>
            </a:br>
            <a:r>
              <a:rPr lang="de-CH" sz="2400" dirty="0">
                <a:solidFill>
                  <a:schemeClr val="tx1"/>
                </a:solidFill>
              </a:rPr>
              <a:t>Instandhaltung ohne jegliche Schutzvorrichtung nur, wenn spezielle Massnahmen getroffen sind</a:t>
            </a:r>
          </a:p>
        </p:txBody>
      </p:sp>
      <p:sp>
        <p:nvSpPr>
          <p:cNvPr id="9" name="Rechteck 8">
            <a:extLst>
              <a:ext uri="{FF2B5EF4-FFF2-40B4-BE49-F238E27FC236}">
                <a16:creationId xmlns:a16="http://schemas.microsoft.com/office/drawing/2014/main" id="{5FA4764F-8700-4F04-8292-C08AB913548D}"/>
              </a:ext>
            </a:extLst>
          </p:cNvPr>
          <p:cNvSpPr/>
          <p:nvPr/>
        </p:nvSpPr>
        <p:spPr>
          <a:xfrm>
            <a:off x="1847528" y="3916728"/>
            <a:ext cx="9649074" cy="10264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2400" b="1" dirty="0">
                <a:solidFill>
                  <a:schemeClr val="tx1"/>
                </a:solidFill>
              </a:rPr>
              <a:t>Rang 3:</a:t>
            </a:r>
            <a:br>
              <a:rPr lang="de-CH" sz="2400" b="1" dirty="0">
                <a:solidFill>
                  <a:schemeClr val="tx1"/>
                </a:solidFill>
              </a:rPr>
            </a:br>
            <a:r>
              <a:rPr lang="de-CH" sz="2400" dirty="0">
                <a:solidFill>
                  <a:schemeClr val="tx1"/>
                </a:solidFill>
              </a:rPr>
              <a:t>Instandhaltung ohne Schutzvorrichtungen nur, wenn eine </a:t>
            </a:r>
            <a:r>
              <a:rPr lang="de-CH" sz="2400" dirty="0" err="1">
                <a:solidFill>
                  <a:schemeClr val="tx1"/>
                </a:solidFill>
              </a:rPr>
              <a:t>Sonderbe-triebssteuerung</a:t>
            </a:r>
            <a:r>
              <a:rPr lang="de-CH" sz="2400" dirty="0">
                <a:solidFill>
                  <a:schemeClr val="tx1"/>
                </a:solidFill>
              </a:rPr>
              <a:t> vorhanden ist</a:t>
            </a:r>
          </a:p>
        </p:txBody>
      </p:sp>
      <p:sp>
        <p:nvSpPr>
          <p:cNvPr id="10" name="Rechteck 9">
            <a:extLst>
              <a:ext uri="{FF2B5EF4-FFF2-40B4-BE49-F238E27FC236}">
                <a16:creationId xmlns:a16="http://schemas.microsoft.com/office/drawing/2014/main" id="{F63FA8B1-07C9-4390-BDA9-2B68E400FA4F}"/>
              </a:ext>
            </a:extLst>
          </p:cNvPr>
          <p:cNvSpPr/>
          <p:nvPr/>
        </p:nvSpPr>
        <p:spPr>
          <a:xfrm>
            <a:off x="1847528" y="1538445"/>
            <a:ext cx="9649075" cy="10264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2400" b="1" dirty="0">
                <a:solidFill>
                  <a:schemeClr val="bg1">
                    <a:lumMod val="50000"/>
                  </a:schemeClr>
                </a:solidFill>
              </a:rPr>
              <a:t>Rang 1:</a:t>
            </a:r>
            <a:br>
              <a:rPr lang="de-CH" sz="2400" dirty="0">
                <a:solidFill>
                  <a:schemeClr val="bg1">
                    <a:lumMod val="50000"/>
                  </a:schemeClr>
                </a:solidFill>
              </a:rPr>
            </a:br>
            <a:r>
              <a:rPr lang="de-CH" sz="2400" dirty="0">
                <a:solidFill>
                  <a:schemeClr val="bg1">
                    <a:lumMod val="50000"/>
                  </a:schemeClr>
                </a:solidFill>
              </a:rPr>
              <a:t>Instandhaltung nur, wenn von der Maschine keine Gefährdung ausgeht </a:t>
            </a:r>
            <a:r>
              <a:rPr lang="de-CH" sz="2400" dirty="0">
                <a:solidFill>
                  <a:schemeClr val="bg1">
                    <a:lumMod val="50000"/>
                  </a:schemeClr>
                </a:solidFill>
                <a:sym typeface="Wingdings" pitchFamily="2" charset="2"/>
              </a:rPr>
              <a:t> Regel 3</a:t>
            </a:r>
            <a:r>
              <a:rPr lang="de-CH" sz="2400" dirty="0">
                <a:solidFill>
                  <a:schemeClr val="bg1">
                    <a:lumMod val="50000"/>
                  </a:schemeClr>
                </a:solidFill>
              </a:rPr>
              <a:t> </a:t>
            </a:r>
          </a:p>
        </p:txBody>
      </p:sp>
      <p:sp>
        <p:nvSpPr>
          <p:cNvPr id="11" name="Pfeil nach unten 9">
            <a:extLst>
              <a:ext uri="{FF2B5EF4-FFF2-40B4-BE49-F238E27FC236}">
                <a16:creationId xmlns:a16="http://schemas.microsoft.com/office/drawing/2014/main" id="{35F05C40-0D61-4FC0-B3E6-A65FB5FD84B3}"/>
              </a:ext>
            </a:extLst>
          </p:cNvPr>
          <p:cNvSpPr/>
          <p:nvPr/>
        </p:nvSpPr>
        <p:spPr>
          <a:xfrm>
            <a:off x="544808" y="1538445"/>
            <a:ext cx="993287" cy="4612550"/>
          </a:xfrm>
          <a:prstGeom prst="downArrow">
            <a:avLst/>
          </a:prstGeom>
          <a:gradFill>
            <a:gsLst>
              <a:gs pos="69000">
                <a:srgbClr val="FF0000">
                  <a:alpha val="78000"/>
                </a:srgbClr>
              </a:gs>
              <a:gs pos="100000">
                <a:schemeClr val="accent1">
                  <a:tint val="23500"/>
                  <a:satMod val="160000"/>
                </a:schemeClr>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de-CH" sz="2400" b="1" dirty="0">
                <a:solidFill>
                  <a:schemeClr val="bg1"/>
                </a:solidFill>
              </a:rPr>
              <a:t>Steigende Gefährdung</a:t>
            </a:r>
          </a:p>
        </p:txBody>
      </p:sp>
    </p:spTree>
    <p:extLst>
      <p:ext uri="{BB962C8B-B14F-4D97-AF65-F5344CB8AC3E}">
        <p14:creationId xmlns:p14="http://schemas.microsoft.com/office/powerpoint/2010/main" val="988104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F6BE06-F1FF-4F5B-B2CA-FA785BC30625}"/>
              </a:ext>
            </a:extLst>
          </p:cNvPr>
          <p:cNvSpPr>
            <a:spLocks noGrp="1"/>
          </p:cNvSpPr>
          <p:nvPr>
            <p:ph type="title"/>
          </p:nvPr>
        </p:nvSpPr>
        <p:spPr/>
        <p:txBody>
          <a:bodyPr/>
          <a:lstStyle/>
          <a:p>
            <a:r>
              <a:rPr lang="de-CH" sz="2800" dirty="0"/>
              <a:t>Film: Schwarzer Freitag - Verantwortung in der Arbeitssicherheit.</a:t>
            </a:r>
          </a:p>
        </p:txBody>
      </p:sp>
      <p:sp>
        <p:nvSpPr>
          <p:cNvPr id="4" name="Datumsplatzhalter 3">
            <a:extLst>
              <a:ext uri="{FF2B5EF4-FFF2-40B4-BE49-F238E27FC236}">
                <a16:creationId xmlns:a16="http://schemas.microsoft.com/office/drawing/2014/main" id="{D32DF511-07D9-4DD8-A2D2-DFB4B7F64ED3}"/>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5" name="Fußzeilenplatzhalter 4">
            <a:extLst>
              <a:ext uri="{FF2B5EF4-FFF2-40B4-BE49-F238E27FC236}">
                <a16:creationId xmlns:a16="http://schemas.microsoft.com/office/drawing/2014/main" id="{B61D4087-87E4-4AC1-AB84-7B1009E01896}"/>
              </a:ext>
            </a:extLst>
          </p:cNvPr>
          <p:cNvSpPr>
            <a:spLocks noGrp="1"/>
          </p:cNvSpPr>
          <p:nvPr>
            <p:ph type="ftr" sz="quarter" idx="11"/>
          </p:nvPr>
        </p:nvSpPr>
        <p:spPr/>
        <p:txBody>
          <a:bodyPr/>
          <a:lstStyle/>
          <a:p>
            <a:r>
              <a:rPr lang="de-CH"/>
              <a:t>Sichere Instandhaltung betrifft uns alle!</a:t>
            </a:r>
            <a:endParaRPr lang="de-CH" dirty="0"/>
          </a:p>
        </p:txBody>
      </p:sp>
      <p:sp>
        <p:nvSpPr>
          <p:cNvPr id="6" name="Foliennummernplatzhalter 5">
            <a:extLst>
              <a:ext uri="{FF2B5EF4-FFF2-40B4-BE49-F238E27FC236}">
                <a16:creationId xmlns:a16="http://schemas.microsoft.com/office/drawing/2014/main" id="{A42ECEE9-4691-4FBD-87C1-64064C8DE8B7}"/>
              </a:ext>
            </a:extLst>
          </p:cNvPr>
          <p:cNvSpPr>
            <a:spLocks noGrp="1"/>
          </p:cNvSpPr>
          <p:nvPr>
            <p:ph type="sldNum" sz="quarter" idx="12"/>
          </p:nvPr>
        </p:nvSpPr>
        <p:spPr/>
        <p:txBody>
          <a:bodyPr/>
          <a:lstStyle/>
          <a:p>
            <a:fld id="{86FBE615-59AB-43FA-AD56-B2490B7B2CB2}" type="slidenum">
              <a:rPr lang="de-CH" smtClean="0"/>
              <a:pPr/>
              <a:t>4</a:t>
            </a:fld>
            <a:endParaRPr lang="de-CH" dirty="0"/>
          </a:p>
        </p:txBody>
      </p:sp>
      <p:pic>
        <p:nvPicPr>
          <p:cNvPr id="8" name="Picture 2">
            <a:extLst>
              <a:ext uri="{FF2B5EF4-FFF2-40B4-BE49-F238E27FC236}">
                <a16:creationId xmlns:a16="http://schemas.microsoft.com/office/drawing/2014/main" id="{D94BE5E0-86DD-4E83-B244-D3C69F549CA0}"/>
              </a:ext>
            </a:extLst>
          </p:cNvPr>
          <p:cNvPicPr>
            <a:picLocks noChangeAspect="1" noChangeArrowheads="1"/>
          </p:cNvPicPr>
          <p:nvPr/>
        </p:nvPicPr>
        <p:blipFill>
          <a:blip r:embed="rId3" cstate="screen"/>
          <a:srcRect/>
          <a:stretch>
            <a:fillRect/>
          </a:stretch>
        </p:blipFill>
        <p:spPr>
          <a:xfrm>
            <a:off x="1703512" y="1054004"/>
            <a:ext cx="8520290" cy="4792663"/>
          </a:xfrm>
          <a:prstGeom prst="rect">
            <a:avLst/>
          </a:prstGeom>
        </p:spPr>
      </p:pic>
      <p:sp>
        <p:nvSpPr>
          <p:cNvPr id="11" name="Textfeld 10">
            <a:extLst>
              <a:ext uri="{FF2B5EF4-FFF2-40B4-BE49-F238E27FC236}">
                <a16:creationId xmlns:a16="http://schemas.microsoft.com/office/drawing/2014/main" id="{49DA5AEE-6B52-400D-970D-E409A67241A9}"/>
              </a:ext>
            </a:extLst>
          </p:cNvPr>
          <p:cNvSpPr txBox="1"/>
          <p:nvPr/>
        </p:nvSpPr>
        <p:spPr>
          <a:xfrm>
            <a:off x="7248128" y="6140914"/>
            <a:ext cx="1886542" cy="307777"/>
          </a:xfrm>
          <a:prstGeom prst="rect">
            <a:avLst/>
          </a:prstGeom>
          <a:noFill/>
        </p:spPr>
        <p:txBody>
          <a:bodyPr wrap="none" rtlCol="0">
            <a:spAutoFit/>
          </a:bodyPr>
          <a:lstStyle/>
          <a:p>
            <a:r>
              <a:rPr lang="de-CH" sz="1400" dirty="0">
                <a:hlinkClick r:id="rId4"/>
              </a:rPr>
              <a:t>Auf </a:t>
            </a:r>
            <a:r>
              <a:rPr lang="de-CH" sz="1400" dirty="0" err="1">
                <a:hlinkClick r:id="rId4"/>
              </a:rPr>
              <a:t>Youtube</a:t>
            </a:r>
            <a:r>
              <a:rPr lang="de-CH" sz="1400" dirty="0">
                <a:hlinkClick r:id="rId4"/>
              </a:rPr>
              <a:t> ansehen</a:t>
            </a:r>
            <a:endParaRPr lang="de-CH" sz="1400" dirty="0"/>
          </a:p>
        </p:txBody>
      </p:sp>
    </p:spTree>
    <p:extLst>
      <p:ext uri="{BB962C8B-B14F-4D97-AF65-F5344CB8AC3E}">
        <p14:creationId xmlns:p14="http://schemas.microsoft.com/office/powerpoint/2010/main" val="5471777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4A31BB-B2FF-403F-B52D-EF26D0532F85}"/>
              </a:ext>
            </a:extLst>
          </p:cNvPr>
          <p:cNvSpPr>
            <a:spLocks noGrp="1"/>
          </p:cNvSpPr>
          <p:nvPr>
            <p:ph type="title"/>
          </p:nvPr>
        </p:nvSpPr>
        <p:spPr/>
        <p:txBody>
          <a:bodyPr/>
          <a:lstStyle/>
          <a:p>
            <a:r>
              <a:rPr lang="de-DE" sz="2800" dirty="0"/>
              <a:t>Regel 4: Besonders anspruchsvoll - Arbeiten an laufenden Maschinen</a:t>
            </a:r>
            <a:endParaRPr lang="de-CH" sz="2800" dirty="0"/>
          </a:p>
        </p:txBody>
      </p:sp>
      <p:sp>
        <p:nvSpPr>
          <p:cNvPr id="4" name="Datumsplatzhalter 3">
            <a:extLst>
              <a:ext uri="{FF2B5EF4-FFF2-40B4-BE49-F238E27FC236}">
                <a16:creationId xmlns:a16="http://schemas.microsoft.com/office/drawing/2014/main" id="{06E3AB60-90A3-431A-A05D-DE28E02D944D}"/>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5" name="Fußzeilenplatzhalter 4">
            <a:extLst>
              <a:ext uri="{FF2B5EF4-FFF2-40B4-BE49-F238E27FC236}">
                <a16:creationId xmlns:a16="http://schemas.microsoft.com/office/drawing/2014/main" id="{0AD89864-43AD-425E-BFDD-42B054DE36CD}"/>
              </a:ext>
            </a:extLst>
          </p:cNvPr>
          <p:cNvSpPr>
            <a:spLocks noGrp="1"/>
          </p:cNvSpPr>
          <p:nvPr>
            <p:ph type="ftr" sz="quarter" idx="11"/>
          </p:nvPr>
        </p:nvSpPr>
        <p:spPr/>
        <p:txBody>
          <a:bodyPr/>
          <a:lstStyle/>
          <a:p>
            <a:r>
              <a:rPr lang="de-CH"/>
              <a:t>Sichere Instandhaltung betrifft uns alle!</a:t>
            </a:r>
            <a:endParaRPr lang="de-CH" dirty="0"/>
          </a:p>
        </p:txBody>
      </p:sp>
      <p:sp>
        <p:nvSpPr>
          <p:cNvPr id="6" name="Foliennummernplatzhalter 5">
            <a:extLst>
              <a:ext uri="{FF2B5EF4-FFF2-40B4-BE49-F238E27FC236}">
                <a16:creationId xmlns:a16="http://schemas.microsoft.com/office/drawing/2014/main" id="{B69347E4-D3F6-4D1D-BBA8-AB848EAA5E7E}"/>
              </a:ext>
            </a:extLst>
          </p:cNvPr>
          <p:cNvSpPr>
            <a:spLocks noGrp="1"/>
          </p:cNvSpPr>
          <p:nvPr>
            <p:ph type="sldNum" sz="quarter" idx="12"/>
          </p:nvPr>
        </p:nvSpPr>
        <p:spPr/>
        <p:txBody>
          <a:bodyPr/>
          <a:lstStyle/>
          <a:p>
            <a:fld id="{86FBE615-59AB-43FA-AD56-B2490B7B2CB2}" type="slidenum">
              <a:rPr lang="de-CH" smtClean="0"/>
              <a:pPr/>
              <a:t>40</a:t>
            </a:fld>
            <a:endParaRPr lang="de-CH" dirty="0"/>
          </a:p>
        </p:txBody>
      </p:sp>
      <p:sp>
        <p:nvSpPr>
          <p:cNvPr id="7" name="Inhaltsplatzhalter 8">
            <a:extLst>
              <a:ext uri="{FF2B5EF4-FFF2-40B4-BE49-F238E27FC236}">
                <a16:creationId xmlns:a16="http://schemas.microsoft.com/office/drawing/2014/main" id="{587E7B8A-76D7-4CC4-91C5-92DDF6859A00}"/>
              </a:ext>
            </a:extLst>
          </p:cNvPr>
          <p:cNvSpPr>
            <a:spLocks noGrp="1"/>
          </p:cNvSpPr>
          <p:nvPr>
            <p:ph sz="half" idx="1"/>
          </p:nvPr>
        </p:nvSpPr>
        <p:spPr>
          <a:xfrm>
            <a:off x="551384" y="1619671"/>
            <a:ext cx="4176712" cy="477536"/>
          </a:xfrm>
        </p:spPr>
        <p:txBody>
          <a:bodyPr/>
          <a:lstStyle/>
          <a:p>
            <a:pPr marL="0" lvl="0" indent="0">
              <a:buNone/>
              <a:tabLst>
                <a:tab pos="341313" algn="l"/>
              </a:tabLst>
              <a:defRPr/>
            </a:pPr>
            <a:r>
              <a:rPr lang="de-DE" b="1" dirty="0"/>
              <a:t>Dreistellungs-</a:t>
            </a:r>
            <a:r>
              <a:rPr lang="de-DE" b="1" dirty="0" err="1"/>
              <a:t>Zustimmtaste</a:t>
            </a:r>
            <a:r>
              <a:rPr lang="de-DE" b="1" dirty="0"/>
              <a:t>:</a:t>
            </a:r>
            <a:endParaRPr lang="de-CH" b="1" dirty="0"/>
          </a:p>
        </p:txBody>
      </p:sp>
      <p:sp>
        <p:nvSpPr>
          <p:cNvPr id="8" name="Inhaltsplatzhalter 9">
            <a:extLst>
              <a:ext uri="{FF2B5EF4-FFF2-40B4-BE49-F238E27FC236}">
                <a16:creationId xmlns:a16="http://schemas.microsoft.com/office/drawing/2014/main" id="{8D414894-8198-4805-B479-65813754ED98}"/>
              </a:ext>
            </a:extLst>
          </p:cNvPr>
          <p:cNvSpPr txBox="1">
            <a:spLocks/>
          </p:cNvSpPr>
          <p:nvPr/>
        </p:nvSpPr>
        <p:spPr>
          <a:xfrm>
            <a:off x="7430356" y="1511304"/>
            <a:ext cx="4202113" cy="694269"/>
          </a:xfrm>
          <a:prstGeom prst="rect">
            <a:avLst/>
          </a:prstGeom>
        </p:spPr>
        <p:txBody>
          <a:bodyPr/>
          <a:lstStyle>
            <a:lvl1pPr marL="179388" indent="-1793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449263"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719138"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987425" indent="-2682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257300"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1522413" indent="-2651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792288"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062163"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33045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400" b="1" dirty="0"/>
              <a:t>Tippsteuerung:</a:t>
            </a:r>
            <a:endParaRPr lang="de-CH" sz="2400" dirty="0"/>
          </a:p>
        </p:txBody>
      </p:sp>
      <p:pic>
        <p:nvPicPr>
          <p:cNvPr id="9" name="Picture 2">
            <a:extLst>
              <a:ext uri="{FF2B5EF4-FFF2-40B4-BE49-F238E27FC236}">
                <a16:creationId xmlns:a16="http://schemas.microsoft.com/office/drawing/2014/main" id="{8BC22151-80C8-4BF8-90F4-024CEA3A3638}"/>
              </a:ext>
            </a:extLst>
          </p:cNvPr>
          <p:cNvPicPr/>
          <p:nvPr/>
        </p:nvPicPr>
        <p:blipFill>
          <a:blip r:embed="rId3" cstate="email"/>
          <a:srcRect/>
          <a:stretch>
            <a:fillRect/>
          </a:stretch>
        </p:blipFill>
        <p:spPr bwMode="auto">
          <a:xfrm>
            <a:off x="551384" y="2205573"/>
            <a:ext cx="3240000" cy="3672000"/>
          </a:xfrm>
          <a:prstGeom prst="rect">
            <a:avLst/>
          </a:prstGeom>
          <a:noFill/>
          <a:ln w="9525">
            <a:noFill/>
            <a:miter lim="800000"/>
            <a:headEnd/>
            <a:tailEnd/>
          </a:ln>
        </p:spPr>
      </p:pic>
      <p:pic>
        <p:nvPicPr>
          <p:cNvPr id="10" name="Picture 4" descr="IVSS_Sicherheitsschalter">
            <a:extLst>
              <a:ext uri="{FF2B5EF4-FFF2-40B4-BE49-F238E27FC236}">
                <a16:creationId xmlns:a16="http://schemas.microsoft.com/office/drawing/2014/main" id="{79FA455D-66B6-4B2A-BC88-D2F1CAC56B48}"/>
              </a:ext>
            </a:extLst>
          </p:cNvPr>
          <p:cNvPicPr>
            <a:picLocks/>
          </p:cNvPicPr>
          <p:nvPr/>
        </p:nvPicPr>
        <p:blipFill>
          <a:blip r:embed="rId4" cstate="email"/>
          <a:srcRect/>
          <a:stretch>
            <a:fillRect/>
          </a:stretch>
        </p:blipFill>
        <p:spPr bwMode="auto">
          <a:xfrm>
            <a:off x="7248128" y="2205573"/>
            <a:ext cx="3240000" cy="3672000"/>
          </a:xfrm>
          <a:prstGeom prst="rect">
            <a:avLst/>
          </a:prstGeom>
          <a:noFill/>
          <a:ln w="9525">
            <a:noFill/>
            <a:miter lim="800000"/>
            <a:headEnd/>
            <a:tailEnd/>
          </a:ln>
        </p:spPr>
      </p:pic>
    </p:spTree>
    <p:extLst>
      <p:ext uri="{BB962C8B-B14F-4D97-AF65-F5344CB8AC3E}">
        <p14:creationId xmlns:p14="http://schemas.microsoft.com/office/powerpoint/2010/main" val="8563598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8A5D4C-6177-414A-B2B9-08D88E3F8B62}"/>
              </a:ext>
            </a:extLst>
          </p:cNvPr>
          <p:cNvSpPr>
            <a:spLocks noGrp="1"/>
          </p:cNvSpPr>
          <p:nvPr>
            <p:ph type="title"/>
          </p:nvPr>
        </p:nvSpPr>
        <p:spPr/>
        <p:txBody>
          <a:bodyPr/>
          <a:lstStyle/>
          <a:p>
            <a:r>
              <a:rPr lang="de-DE" sz="2800" dirty="0"/>
              <a:t>Regel 5: Wir sichern uns gegen Absturz</a:t>
            </a:r>
            <a:endParaRPr lang="de-CH" sz="2800" dirty="0"/>
          </a:p>
        </p:txBody>
      </p:sp>
      <p:sp>
        <p:nvSpPr>
          <p:cNvPr id="4" name="Datumsplatzhalter 3">
            <a:extLst>
              <a:ext uri="{FF2B5EF4-FFF2-40B4-BE49-F238E27FC236}">
                <a16:creationId xmlns:a16="http://schemas.microsoft.com/office/drawing/2014/main" id="{DF023E34-765F-414F-B3DF-ABB5FE685160}"/>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5" name="Fußzeilenplatzhalter 4">
            <a:extLst>
              <a:ext uri="{FF2B5EF4-FFF2-40B4-BE49-F238E27FC236}">
                <a16:creationId xmlns:a16="http://schemas.microsoft.com/office/drawing/2014/main" id="{EF32AD75-3A56-42D6-9B9D-635E5EFF05C1}"/>
              </a:ext>
            </a:extLst>
          </p:cNvPr>
          <p:cNvSpPr>
            <a:spLocks noGrp="1"/>
          </p:cNvSpPr>
          <p:nvPr>
            <p:ph type="ftr" sz="quarter" idx="11"/>
          </p:nvPr>
        </p:nvSpPr>
        <p:spPr/>
        <p:txBody>
          <a:bodyPr/>
          <a:lstStyle/>
          <a:p>
            <a:r>
              <a:rPr lang="de-CH" dirty="0"/>
              <a:t>Sichere Instandhaltung betrifft uns alle!</a:t>
            </a:r>
          </a:p>
        </p:txBody>
      </p:sp>
      <p:sp>
        <p:nvSpPr>
          <p:cNvPr id="6" name="Foliennummernplatzhalter 5">
            <a:extLst>
              <a:ext uri="{FF2B5EF4-FFF2-40B4-BE49-F238E27FC236}">
                <a16:creationId xmlns:a16="http://schemas.microsoft.com/office/drawing/2014/main" id="{C6DF5586-35B7-46AF-8AEC-F25505729908}"/>
              </a:ext>
            </a:extLst>
          </p:cNvPr>
          <p:cNvSpPr>
            <a:spLocks noGrp="1"/>
          </p:cNvSpPr>
          <p:nvPr>
            <p:ph type="sldNum" sz="quarter" idx="12"/>
          </p:nvPr>
        </p:nvSpPr>
        <p:spPr/>
        <p:txBody>
          <a:bodyPr/>
          <a:lstStyle/>
          <a:p>
            <a:fld id="{86FBE615-59AB-43FA-AD56-B2490B7B2CB2}" type="slidenum">
              <a:rPr lang="de-CH" smtClean="0"/>
              <a:pPr/>
              <a:t>41</a:t>
            </a:fld>
            <a:endParaRPr lang="de-CH" dirty="0"/>
          </a:p>
        </p:txBody>
      </p:sp>
      <p:sp>
        <p:nvSpPr>
          <p:cNvPr id="8" name="Inhaltsplatzhalter 3">
            <a:extLst>
              <a:ext uri="{FF2B5EF4-FFF2-40B4-BE49-F238E27FC236}">
                <a16:creationId xmlns:a16="http://schemas.microsoft.com/office/drawing/2014/main" id="{E759E025-7426-4483-A13A-1BA0D86FC836}"/>
              </a:ext>
            </a:extLst>
          </p:cNvPr>
          <p:cNvSpPr txBox="1">
            <a:spLocks/>
          </p:cNvSpPr>
          <p:nvPr/>
        </p:nvSpPr>
        <p:spPr>
          <a:xfrm>
            <a:off x="5375920" y="1340770"/>
            <a:ext cx="6264696" cy="4792661"/>
          </a:xfrm>
          <a:prstGeom prst="rect">
            <a:avLst/>
          </a:prstGeom>
        </p:spPr>
        <p:txBody>
          <a:bodyPr/>
          <a:lstStyle>
            <a:lvl1pPr marL="179388" indent="-1793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449263"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719138"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987425" indent="-2682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257300"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1522413" indent="-2651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792288"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062163"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33045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de-DE" sz="2400" b="1" dirty="0"/>
              <a:t>Als Vorgesetzter:</a:t>
            </a:r>
          </a:p>
          <a:p>
            <a:pPr marL="0" indent="0">
              <a:buNone/>
            </a:pPr>
            <a:endParaRPr lang="de-DE" sz="2400" dirty="0"/>
          </a:p>
          <a:p>
            <a:r>
              <a:rPr lang="de-CH" sz="2400" dirty="0"/>
              <a:t>sorge ich bei Arbeiten in der Höhe für sichere Zugänge und Arbeitsplätze</a:t>
            </a:r>
          </a:p>
          <a:p>
            <a:endParaRPr lang="de-CH" sz="2400" dirty="0"/>
          </a:p>
          <a:p>
            <a:r>
              <a:rPr lang="de-CH" sz="2400" dirty="0"/>
              <a:t>akzeptiere ich keine Improvisationen</a:t>
            </a:r>
          </a:p>
          <a:p>
            <a:endParaRPr lang="de-CH" sz="2400" dirty="0"/>
          </a:p>
          <a:p>
            <a:endParaRPr lang="de-CH" sz="2400" dirty="0"/>
          </a:p>
        </p:txBody>
      </p:sp>
      <p:pic>
        <p:nvPicPr>
          <p:cNvPr id="9" name="Bildplatzhalter 10" descr="DSC00327.jpg">
            <a:extLst>
              <a:ext uri="{FF2B5EF4-FFF2-40B4-BE49-F238E27FC236}">
                <a16:creationId xmlns:a16="http://schemas.microsoft.com/office/drawing/2014/main" id="{78A9C310-6764-4CF8-9DB2-7C9027F100FA}"/>
              </a:ext>
            </a:extLst>
          </p:cNvPr>
          <p:cNvPicPr>
            <a:picLocks noChangeAspect="1"/>
          </p:cNvPicPr>
          <p:nvPr/>
        </p:nvPicPr>
        <p:blipFill>
          <a:blip r:embed="rId3" cstate="screen"/>
          <a:srcRect/>
          <a:stretch>
            <a:fillRect/>
          </a:stretch>
        </p:blipFill>
        <p:spPr>
          <a:xfrm>
            <a:off x="551384" y="1340768"/>
            <a:ext cx="4104705" cy="4792663"/>
          </a:xfrm>
          <a:prstGeom prst="rect">
            <a:avLst/>
          </a:prstGeom>
        </p:spPr>
      </p:pic>
    </p:spTree>
    <p:extLst>
      <p:ext uri="{BB962C8B-B14F-4D97-AF65-F5344CB8AC3E}">
        <p14:creationId xmlns:p14="http://schemas.microsoft.com/office/powerpoint/2010/main" val="36328934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8A5D4C-6177-414A-B2B9-08D88E3F8B62}"/>
              </a:ext>
            </a:extLst>
          </p:cNvPr>
          <p:cNvSpPr>
            <a:spLocks noGrp="1"/>
          </p:cNvSpPr>
          <p:nvPr>
            <p:ph type="title"/>
          </p:nvPr>
        </p:nvSpPr>
        <p:spPr/>
        <p:txBody>
          <a:bodyPr/>
          <a:lstStyle/>
          <a:p>
            <a:r>
              <a:rPr lang="de-DE" sz="2800" dirty="0"/>
              <a:t>Regel 5: Wir sichern uns gegen Absturz</a:t>
            </a:r>
            <a:endParaRPr lang="de-CH" sz="2800" dirty="0"/>
          </a:p>
        </p:txBody>
      </p:sp>
      <p:sp>
        <p:nvSpPr>
          <p:cNvPr id="4" name="Datumsplatzhalter 3">
            <a:extLst>
              <a:ext uri="{FF2B5EF4-FFF2-40B4-BE49-F238E27FC236}">
                <a16:creationId xmlns:a16="http://schemas.microsoft.com/office/drawing/2014/main" id="{DF023E34-765F-414F-B3DF-ABB5FE685160}"/>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5" name="Fußzeilenplatzhalter 4">
            <a:extLst>
              <a:ext uri="{FF2B5EF4-FFF2-40B4-BE49-F238E27FC236}">
                <a16:creationId xmlns:a16="http://schemas.microsoft.com/office/drawing/2014/main" id="{EF32AD75-3A56-42D6-9B9D-635E5EFF05C1}"/>
              </a:ext>
            </a:extLst>
          </p:cNvPr>
          <p:cNvSpPr>
            <a:spLocks noGrp="1"/>
          </p:cNvSpPr>
          <p:nvPr>
            <p:ph type="ftr" sz="quarter" idx="11"/>
          </p:nvPr>
        </p:nvSpPr>
        <p:spPr/>
        <p:txBody>
          <a:bodyPr/>
          <a:lstStyle/>
          <a:p>
            <a:r>
              <a:rPr lang="de-CH" dirty="0"/>
              <a:t>Sichere Instandhaltung betrifft uns alle!</a:t>
            </a:r>
          </a:p>
        </p:txBody>
      </p:sp>
      <p:sp>
        <p:nvSpPr>
          <p:cNvPr id="6" name="Foliennummernplatzhalter 5">
            <a:extLst>
              <a:ext uri="{FF2B5EF4-FFF2-40B4-BE49-F238E27FC236}">
                <a16:creationId xmlns:a16="http://schemas.microsoft.com/office/drawing/2014/main" id="{C6DF5586-35B7-46AF-8AEC-F25505729908}"/>
              </a:ext>
            </a:extLst>
          </p:cNvPr>
          <p:cNvSpPr>
            <a:spLocks noGrp="1"/>
          </p:cNvSpPr>
          <p:nvPr>
            <p:ph type="sldNum" sz="quarter" idx="12"/>
          </p:nvPr>
        </p:nvSpPr>
        <p:spPr/>
        <p:txBody>
          <a:bodyPr/>
          <a:lstStyle/>
          <a:p>
            <a:fld id="{86FBE615-59AB-43FA-AD56-B2490B7B2CB2}" type="slidenum">
              <a:rPr lang="de-CH" smtClean="0"/>
              <a:pPr/>
              <a:t>42</a:t>
            </a:fld>
            <a:endParaRPr lang="de-CH" dirty="0"/>
          </a:p>
        </p:txBody>
      </p:sp>
      <p:sp>
        <p:nvSpPr>
          <p:cNvPr id="8" name="Inhaltsplatzhalter 3">
            <a:extLst>
              <a:ext uri="{FF2B5EF4-FFF2-40B4-BE49-F238E27FC236}">
                <a16:creationId xmlns:a16="http://schemas.microsoft.com/office/drawing/2014/main" id="{E759E025-7426-4483-A13A-1BA0D86FC836}"/>
              </a:ext>
            </a:extLst>
          </p:cNvPr>
          <p:cNvSpPr txBox="1">
            <a:spLocks/>
          </p:cNvSpPr>
          <p:nvPr/>
        </p:nvSpPr>
        <p:spPr>
          <a:xfrm>
            <a:off x="5375920" y="1340768"/>
            <a:ext cx="6264696" cy="4792661"/>
          </a:xfrm>
          <a:prstGeom prst="rect">
            <a:avLst/>
          </a:prstGeom>
        </p:spPr>
        <p:txBody>
          <a:bodyPr/>
          <a:lstStyle>
            <a:lvl1pPr marL="179388" indent="-1793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449263"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719138"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987425" indent="-2682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257300"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1522413" indent="-2651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792288"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062163"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33045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de-DE" sz="2400" b="1" dirty="0"/>
              <a:t>Als Mitarbeiter:</a:t>
            </a:r>
          </a:p>
          <a:p>
            <a:pPr>
              <a:buNone/>
            </a:pPr>
            <a:endParaRPr lang="de-DE" sz="2400" b="1" dirty="0"/>
          </a:p>
          <a:p>
            <a:r>
              <a:rPr lang="de-CH" sz="2400" dirty="0"/>
              <a:t>sage ich sofort STOPP, wenn eine Absturzgefahr vorhanden ist</a:t>
            </a:r>
          </a:p>
          <a:p>
            <a:pPr>
              <a:buNone/>
            </a:pPr>
            <a:endParaRPr lang="de-CH" sz="2400" dirty="0"/>
          </a:p>
          <a:p>
            <a:r>
              <a:rPr lang="de-CH" sz="2400" dirty="0"/>
              <a:t>arbeite ich nur mit geeigneten Hilfsmitteln</a:t>
            </a:r>
          </a:p>
          <a:p>
            <a:pPr marL="0" indent="0">
              <a:buNone/>
            </a:pPr>
            <a:endParaRPr lang="de-CH" sz="2400" dirty="0"/>
          </a:p>
        </p:txBody>
      </p:sp>
      <p:pic>
        <p:nvPicPr>
          <p:cNvPr id="9" name="Bildplatzhalter 10" descr="DSC00327.jpg">
            <a:extLst>
              <a:ext uri="{FF2B5EF4-FFF2-40B4-BE49-F238E27FC236}">
                <a16:creationId xmlns:a16="http://schemas.microsoft.com/office/drawing/2014/main" id="{78A9C310-6764-4CF8-9DB2-7C9027F100FA}"/>
              </a:ext>
            </a:extLst>
          </p:cNvPr>
          <p:cNvPicPr>
            <a:picLocks noChangeAspect="1"/>
          </p:cNvPicPr>
          <p:nvPr/>
        </p:nvPicPr>
        <p:blipFill>
          <a:blip r:embed="rId3" cstate="screen"/>
          <a:srcRect/>
          <a:stretch>
            <a:fillRect/>
          </a:stretch>
        </p:blipFill>
        <p:spPr>
          <a:xfrm>
            <a:off x="551384" y="1340768"/>
            <a:ext cx="4104705" cy="4792663"/>
          </a:xfrm>
          <a:prstGeom prst="rect">
            <a:avLst/>
          </a:prstGeom>
        </p:spPr>
      </p:pic>
    </p:spTree>
    <p:extLst>
      <p:ext uri="{BB962C8B-B14F-4D97-AF65-F5344CB8AC3E}">
        <p14:creationId xmlns:p14="http://schemas.microsoft.com/office/powerpoint/2010/main" val="31351555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515D15-A746-4399-8CC2-079FFE37E110}"/>
              </a:ext>
            </a:extLst>
          </p:cNvPr>
          <p:cNvSpPr>
            <a:spLocks noGrp="1"/>
          </p:cNvSpPr>
          <p:nvPr>
            <p:ph type="title"/>
          </p:nvPr>
        </p:nvSpPr>
        <p:spPr/>
        <p:txBody>
          <a:bodyPr/>
          <a:lstStyle/>
          <a:p>
            <a:r>
              <a:rPr lang="de-DE" sz="2800" dirty="0"/>
              <a:t>Regel 5: Keine Absturzrisiken eingehen - </a:t>
            </a:r>
            <a:br>
              <a:rPr lang="de-CH" sz="2800" dirty="0"/>
            </a:br>
            <a:r>
              <a:rPr lang="de-DE" sz="2800" dirty="0"/>
              <a:t>Die Rangliste der </a:t>
            </a:r>
            <a:r>
              <a:rPr lang="de-CH" sz="2800" dirty="0"/>
              <a:t>Massnahmen</a:t>
            </a:r>
          </a:p>
        </p:txBody>
      </p:sp>
      <p:sp>
        <p:nvSpPr>
          <p:cNvPr id="4" name="Datumsplatzhalter 3">
            <a:extLst>
              <a:ext uri="{FF2B5EF4-FFF2-40B4-BE49-F238E27FC236}">
                <a16:creationId xmlns:a16="http://schemas.microsoft.com/office/drawing/2014/main" id="{9B525FCA-EEBA-4450-852E-2DF300A319C0}"/>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5" name="Fußzeilenplatzhalter 4">
            <a:extLst>
              <a:ext uri="{FF2B5EF4-FFF2-40B4-BE49-F238E27FC236}">
                <a16:creationId xmlns:a16="http://schemas.microsoft.com/office/drawing/2014/main" id="{8B100A29-C57C-40C1-8E60-58C49542A7AB}"/>
              </a:ext>
            </a:extLst>
          </p:cNvPr>
          <p:cNvSpPr>
            <a:spLocks noGrp="1"/>
          </p:cNvSpPr>
          <p:nvPr>
            <p:ph type="ftr" sz="quarter" idx="11"/>
          </p:nvPr>
        </p:nvSpPr>
        <p:spPr/>
        <p:txBody>
          <a:bodyPr/>
          <a:lstStyle/>
          <a:p>
            <a:r>
              <a:rPr lang="de-CH"/>
              <a:t>Sichere Instandhaltung betrifft uns alle!</a:t>
            </a:r>
            <a:endParaRPr lang="de-CH" dirty="0"/>
          </a:p>
        </p:txBody>
      </p:sp>
      <p:sp>
        <p:nvSpPr>
          <p:cNvPr id="6" name="Foliennummernplatzhalter 5">
            <a:extLst>
              <a:ext uri="{FF2B5EF4-FFF2-40B4-BE49-F238E27FC236}">
                <a16:creationId xmlns:a16="http://schemas.microsoft.com/office/drawing/2014/main" id="{D7AB1526-0775-456B-8DC2-AB8BF5071634}"/>
              </a:ext>
            </a:extLst>
          </p:cNvPr>
          <p:cNvSpPr>
            <a:spLocks noGrp="1"/>
          </p:cNvSpPr>
          <p:nvPr>
            <p:ph type="sldNum" sz="quarter" idx="12"/>
          </p:nvPr>
        </p:nvSpPr>
        <p:spPr/>
        <p:txBody>
          <a:bodyPr/>
          <a:lstStyle/>
          <a:p>
            <a:fld id="{86FBE615-59AB-43FA-AD56-B2490B7B2CB2}" type="slidenum">
              <a:rPr lang="de-CH" smtClean="0"/>
              <a:pPr/>
              <a:t>43</a:t>
            </a:fld>
            <a:endParaRPr lang="de-CH" dirty="0"/>
          </a:p>
        </p:txBody>
      </p:sp>
      <p:sp>
        <p:nvSpPr>
          <p:cNvPr id="7" name="Rechteck 6">
            <a:extLst>
              <a:ext uri="{FF2B5EF4-FFF2-40B4-BE49-F238E27FC236}">
                <a16:creationId xmlns:a16="http://schemas.microsoft.com/office/drawing/2014/main" id="{896E182C-C765-4682-BF52-1E8227B52623}"/>
              </a:ext>
            </a:extLst>
          </p:cNvPr>
          <p:cNvSpPr/>
          <p:nvPr/>
        </p:nvSpPr>
        <p:spPr>
          <a:xfrm>
            <a:off x="1631503" y="1461691"/>
            <a:ext cx="5544617" cy="11521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2400" b="1" dirty="0">
                <a:solidFill>
                  <a:schemeClr val="tx1"/>
                </a:solidFill>
              </a:rPr>
              <a:t>Rang 1:</a:t>
            </a:r>
            <a:r>
              <a:rPr lang="de-CH" sz="2400" dirty="0">
                <a:solidFill>
                  <a:schemeClr val="tx1"/>
                </a:solidFill>
              </a:rPr>
              <a:t> </a:t>
            </a:r>
            <a:br>
              <a:rPr lang="de-CH" sz="2400" dirty="0">
                <a:solidFill>
                  <a:schemeClr val="tx1"/>
                </a:solidFill>
              </a:rPr>
            </a:br>
            <a:r>
              <a:rPr lang="de-CH" sz="2400" dirty="0">
                <a:solidFill>
                  <a:schemeClr val="tx1"/>
                </a:solidFill>
              </a:rPr>
              <a:t>ortsfeste Zugänge und Podeste</a:t>
            </a:r>
            <a:endParaRPr lang="de-CH" sz="2400" dirty="0"/>
          </a:p>
        </p:txBody>
      </p:sp>
      <p:sp>
        <p:nvSpPr>
          <p:cNvPr id="8" name="Rechteck 7">
            <a:extLst>
              <a:ext uri="{FF2B5EF4-FFF2-40B4-BE49-F238E27FC236}">
                <a16:creationId xmlns:a16="http://schemas.microsoft.com/office/drawing/2014/main" id="{9413F202-3A8D-4A2C-8322-BA05C2F272F7}"/>
              </a:ext>
            </a:extLst>
          </p:cNvPr>
          <p:cNvSpPr/>
          <p:nvPr/>
        </p:nvSpPr>
        <p:spPr>
          <a:xfrm>
            <a:off x="1631504" y="2692592"/>
            <a:ext cx="5544616" cy="11521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2400" b="1" dirty="0">
                <a:solidFill>
                  <a:schemeClr val="bg1">
                    <a:lumMod val="75000"/>
                  </a:schemeClr>
                </a:solidFill>
              </a:rPr>
              <a:t>Rang 2: </a:t>
            </a:r>
            <a:r>
              <a:rPr lang="de-CH" sz="2400" dirty="0">
                <a:solidFill>
                  <a:schemeClr val="bg1">
                    <a:lumMod val="75000"/>
                  </a:schemeClr>
                </a:solidFill>
              </a:rPr>
              <a:t> </a:t>
            </a:r>
            <a:br>
              <a:rPr lang="de-CH" sz="2400" dirty="0">
                <a:solidFill>
                  <a:schemeClr val="bg1">
                    <a:lumMod val="75000"/>
                  </a:schemeClr>
                </a:solidFill>
              </a:rPr>
            </a:br>
            <a:r>
              <a:rPr lang="de-CH" sz="2400" dirty="0">
                <a:solidFill>
                  <a:schemeClr val="bg1">
                    <a:lumMod val="75000"/>
                  </a:schemeClr>
                </a:solidFill>
              </a:rPr>
              <a:t>mobile Arbeitsbühnen oder Rollgerüste</a:t>
            </a:r>
          </a:p>
        </p:txBody>
      </p:sp>
      <p:sp>
        <p:nvSpPr>
          <p:cNvPr id="9" name="Rechteck 8">
            <a:extLst>
              <a:ext uri="{FF2B5EF4-FFF2-40B4-BE49-F238E27FC236}">
                <a16:creationId xmlns:a16="http://schemas.microsoft.com/office/drawing/2014/main" id="{E2ECF7F9-CFD5-43A2-A515-62B920352E7B}"/>
              </a:ext>
            </a:extLst>
          </p:cNvPr>
          <p:cNvSpPr/>
          <p:nvPr/>
        </p:nvSpPr>
        <p:spPr>
          <a:xfrm>
            <a:off x="1620352" y="5155724"/>
            <a:ext cx="5555768" cy="11521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2400" b="1" dirty="0">
                <a:solidFill>
                  <a:schemeClr val="bg1">
                    <a:lumMod val="75000"/>
                  </a:schemeClr>
                </a:solidFill>
              </a:rPr>
              <a:t>Rang 4: </a:t>
            </a:r>
            <a:br>
              <a:rPr lang="de-CH" sz="2400" b="1" dirty="0">
                <a:solidFill>
                  <a:schemeClr val="bg1">
                    <a:lumMod val="75000"/>
                  </a:schemeClr>
                </a:solidFill>
              </a:rPr>
            </a:br>
            <a:r>
              <a:rPr lang="de-CH" sz="2400" dirty="0">
                <a:solidFill>
                  <a:schemeClr val="bg1">
                    <a:lumMod val="75000"/>
                  </a:schemeClr>
                </a:solidFill>
              </a:rPr>
              <a:t>PSA gegen Absturz</a:t>
            </a:r>
            <a:endParaRPr lang="de-CH" sz="2400" b="1" dirty="0">
              <a:solidFill>
                <a:schemeClr val="bg1">
                  <a:lumMod val="75000"/>
                </a:schemeClr>
              </a:solidFill>
            </a:endParaRPr>
          </a:p>
        </p:txBody>
      </p:sp>
      <p:sp>
        <p:nvSpPr>
          <p:cNvPr id="10" name="Rechteck 9">
            <a:extLst>
              <a:ext uri="{FF2B5EF4-FFF2-40B4-BE49-F238E27FC236}">
                <a16:creationId xmlns:a16="http://schemas.microsoft.com/office/drawing/2014/main" id="{E0606365-D44F-4E1E-89D1-800703D13F22}"/>
              </a:ext>
            </a:extLst>
          </p:cNvPr>
          <p:cNvSpPr/>
          <p:nvPr/>
        </p:nvSpPr>
        <p:spPr>
          <a:xfrm>
            <a:off x="1620352" y="3924892"/>
            <a:ext cx="5555768" cy="11521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2400" b="1" dirty="0">
                <a:solidFill>
                  <a:schemeClr val="bg1">
                    <a:lumMod val="75000"/>
                  </a:schemeClr>
                </a:solidFill>
              </a:rPr>
              <a:t>Rang 3: </a:t>
            </a:r>
            <a:br>
              <a:rPr lang="de-CH" sz="2400" b="1" dirty="0">
                <a:solidFill>
                  <a:schemeClr val="bg1">
                    <a:lumMod val="75000"/>
                  </a:schemeClr>
                </a:solidFill>
              </a:rPr>
            </a:br>
            <a:r>
              <a:rPr lang="de-CH" sz="2400" dirty="0">
                <a:solidFill>
                  <a:schemeClr val="bg1">
                    <a:lumMod val="75000"/>
                  </a:schemeClr>
                </a:solidFill>
              </a:rPr>
              <a:t>geeignete Leitern für kleinere Arbeiten</a:t>
            </a:r>
          </a:p>
        </p:txBody>
      </p:sp>
      <p:sp>
        <p:nvSpPr>
          <p:cNvPr id="11" name="Pfeil nach unten 8">
            <a:extLst>
              <a:ext uri="{FF2B5EF4-FFF2-40B4-BE49-F238E27FC236}">
                <a16:creationId xmlns:a16="http://schemas.microsoft.com/office/drawing/2014/main" id="{4EE85B8F-CA3D-4D0C-8F95-D311C5E9758A}"/>
              </a:ext>
            </a:extLst>
          </p:cNvPr>
          <p:cNvSpPr/>
          <p:nvPr/>
        </p:nvSpPr>
        <p:spPr>
          <a:xfrm>
            <a:off x="551384" y="1461691"/>
            <a:ext cx="792088" cy="4846161"/>
          </a:xfrm>
          <a:prstGeom prst="downArrow">
            <a:avLst/>
          </a:prstGeom>
          <a:gradFill>
            <a:gsLst>
              <a:gs pos="69000">
                <a:srgbClr val="FF0000">
                  <a:alpha val="78000"/>
                </a:srgbClr>
              </a:gs>
              <a:gs pos="100000">
                <a:schemeClr val="accent1">
                  <a:tint val="23500"/>
                  <a:satMod val="160000"/>
                </a:schemeClr>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CH" sz="2400" b="1" dirty="0">
                <a:solidFill>
                  <a:schemeClr val="bg1"/>
                </a:solidFill>
              </a:rPr>
              <a:t>Steigende Gefährdung</a:t>
            </a:r>
          </a:p>
        </p:txBody>
      </p:sp>
      <p:pic>
        <p:nvPicPr>
          <p:cNvPr id="12" name="Picture 7">
            <a:extLst>
              <a:ext uri="{FF2B5EF4-FFF2-40B4-BE49-F238E27FC236}">
                <a16:creationId xmlns:a16="http://schemas.microsoft.com/office/drawing/2014/main" id="{1902FA31-D6A9-4894-B335-916985F1BE54}"/>
              </a:ext>
            </a:extLst>
          </p:cNvPr>
          <p:cNvPicPr>
            <a:picLocks noChangeAspect="1" noChangeArrowheads="1"/>
          </p:cNvPicPr>
          <p:nvPr/>
        </p:nvPicPr>
        <p:blipFill>
          <a:blip r:embed="rId3" cstate="screen"/>
          <a:srcRect/>
          <a:stretch>
            <a:fillRect/>
          </a:stretch>
        </p:blipFill>
        <p:spPr bwMode="auto">
          <a:xfrm>
            <a:off x="7536160" y="1448648"/>
            <a:ext cx="4104456" cy="4859204"/>
          </a:xfrm>
          <a:prstGeom prst="rect">
            <a:avLst/>
          </a:prstGeom>
          <a:noFill/>
          <a:ln w="9525">
            <a:noFill/>
            <a:miter lim="800000"/>
            <a:headEnd/>
            <a:tailEnd/>
          </a:ln>
        </p:spPr>
      </p:pic>
    </p:spTree>
    <p:extLst>
      <p:ext uri="{BB962C8B-B14F-4D97-AF65-F5344CB8AC3E}">
        <p14:creationId xmlns:p14="http://schemas.microsoft.com/office/powerpoint/2010/main" val="28742895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515D15-A746-4399-8CC2-079FFE37E110}"/>
              </a:ext>
            </a:extLst>
          </p:cNvPr>
          <p:cNvSpPr>
            <a:spLocks noGrp="1"/>
          </p:cNvSpPr>
          <p:nvPr>
            <p:ph type="title"/>
          </p:nvPr>
        </p:nvSpPr>
        <p:spPr/>
        <p:txBody>
          <a:bodyPr/>
          <a:lstStyle/>
          <a:p>
            <a:r>
              <a:rPr lang="de-DE" sz="2800" dirty="0"/>
              <a:t>Regel 5: Keine Absturzrisiken eingehen - </a:t>
            </a:r>
            <a:br>
              <a:rPr lang="de-CH" sz="2800" dirty="0"/>
            </a:br>
            <a:r>
              <a:rPr lang="de-DE" sz="2800" dirty="0"/>
              <a:t>Die Rangliste der </a:t>
            </a:r>
            <a:r>
              <a:rPr lang="de-CH" sz="2800" dirty="0"/>
              <a:t>Massnahmen</a:t>
            </a:r>
          </a:p>
        </p:txBody>
      </p:sp>
      <p:sp>
        <p:nvSpPr>
          <p:cNvPr id="4" name="Datumsplatzhalter 3">
            <a:extLst>
              <a:ext uri="{FF2B5EF4-FFF2-40B4-BE49-F238E27FC236}">
                <a16:creationId xmlns:a16="http://schemas.microsoft.com/office/drawing/2014/main" id="{9B525FCA-EEBA-4450-852E-2DF300A319C0}"/>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5" name="Fußzeilenplatzhalter 4">
            <a:extLst>
              <a:ext uri="{FF2B5EF4-FFF2-40B4-BE49-F238E27FC236}">
                <a16:creationId xmlns:a16="http://schemas.microsoft.com/office/drawing/2014/main" id="{8B100A29-C57C-40C1-8E60-58C49542A7AB}"/>
              </a:ext>
            </a:extLst>
          </p:cNvPr>
          <p:cNvSpPr>
            <a:spLocks noGrp="1"/>
          </p:cNvSpPr>
          <p:nvPr>
            <p:ph type="ftr" sz="quarter" idx="11"/>
          </p:nvPr>
        </p:nvSpPr>
        <p:spPr/>
        <p:txBody>
          <a:bodyPr/>
          <a:lstStyle/>
          <a:p>
            <a:r>
              <a:rPr lang="de-CH"/>
              <a:t>Sichere Instandhaltung betrifft uns alle!</a:t>
            </a:r>
            <a:endParaRPr lang="de-CH" dirty="0"/>
          </a:p>
        </p:txBody>
      </p:sp>
      <p:sp>
        <p:nvSpPr>
          <p:cNvPr id="6" name="Foliennummernplatzhalter 5">
            <a:extLst>
              <a:ext uri="{FF2B5EF4-FFF2-40B4-BE49-F238E27FC236}">
                <a16:creationId xmlns:a16="http://schemas.microsoft.com/office/drawing/2014/main" id="{D7AB1526-0775-456B-8DC2-AB8BF5071634}"/>
              </a:ext>
            </a:extLst>
          </p:cNvPr>
          <p:cNvSpPr>
            <a:spLocks noGrp="1"/>
          </p:cNvSpPr>
          <p:nvPr>
            <p:ph type="sldNum" sz="quarter" idx="12"/>
          </p:nvPr>
        </p:nvSpPr>
        <p:spPr/>
        <p:txBody>
          <a:bodyPr/>
          <a:lstStyle/>
          <a:p>
            <a:fld id="{86FBE615-59AB-43FA-AD56-B2490B7B2CB2}" type="slidenum">
              <a:rPr lang="de-CH" smtClean="0"/>
              <a:pPr/>
              <a:t>44</a:t>
            </a:fld>
            <a:endParaRPr lang="de-CH" dirty="0"/>
          </a:p>
        </p:txBody>
      </p:sp>
      <p:sp>
        <p:nvSpPr>
          <p:cNvPr id="7" name="Rechteck 6">
            <a:extLst>
              <a:ext uri="{FF2B5EF4-FFF2-40B4-BE49-F238E27FC236}">
                <a16:creationId xmlns:a16="http://schemas.microsoft.com/office/drawing/2014/main" id="{896E182C-C765-4682-BF52-1E8227B52623}"/>
              </a:ext>
            </a:extLst>
          </p:cNvPr>
          <p:cNvSpPr/>
          <p:nvPr/>
        </p:nvSpPr>
        <p:spPr>
          <a:xfrm>
            <a:off x="1631503" y="1461691"/>
            <a:ext cx="5544617" cy="11521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2400" b="1" dirty="0">
                <a:solidFill>
                  <a:schemeClr val="bg1">
                    <a:lumMod val="75000"/>
                  </a:schemeClr>
                </a:solidFill>
              </a:rPr>
              <a:t>Rang 1:</a:t>
            </a:r>
            <a:r>
              <a:rPr lang="de-CH" sz="2400" dirty="0">
                <a:solidFill>
                  <a:schemeClr val="bg1">
                    <a:lumMod val="75000"/>
                  </a:schemeClr>
                </a:solidFill>
              </a:rPr>
              <a:t> </a:t>
            </a:r>
            <a:br>
              <a:rPr lang="de-CH" sz="2400" dirty="0">
                <a:solidFill>
                  <a:schemeClr val="bg1">
                    <a:lumMod val="75000"/>
                  </a:schemeClr>
                </a:solidFill>
              </a:rPr>
            </a:br>
            <a:r>
              <a:rPr lang="de-CH" sz="2400" dirty="0">
                <a:solidFill>
                  <a:schemeClr val="bg1">
                    <a:lumMod val="75000"/>
                  </a:schemeClr>
                </a:solidFill>
              </a:rPr>
              <a:t>ortsfeste Zugänge und Podeste</a:t>
            </a:r>
          </a:p>
        </p:txBody>
      </p:sp>
      <p:sp>
        <p:nvSpPr>
          <p:cNvPr id="8" name="Rechteck 7">
            <a:extLst>
              <a:ext uri="{FF2B5EF4-FFF2-40B4-BE49-F238E27FC236}">
                <a16:creationId xmlns:a16="http://schemas.microsoft.com/office/drawing/2014/main" id="{9413F202-3A8D-4A2C-8322-BA05C2F272F7}"/>
              </a:ext>
            </a:extLst>
          </p:cNvPr>
          <p:cNvSpPr/>
          <p:nvPr/>
        </p:nvSpPr>
        <p:spPr>
          <a:xfrm>
            <a:off x="1631504" y="2692592"/>
            <a:ext cx="5544616" cy="11521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2400" b="1" dirty="0">
                <a:solidFill>
                  <a:schemeClr val="tx1"/>
                </a:solidFill>
              </a:rPr>
              <a:t>Rang 2: </a:t>
            </a:r>
            <a:r>
              <a:rPr lang="de-CH" sz="2400" dirty="0">
                <a:solidFill>
                  <a:schemeClr val="tx1"/>
                </a:solidFill>
              </a:rPr>
              <a:t> </a:t>
            </a:r>
            <a:br>
              <a:rPr lang="de-CH" sz="2400" dirty="0">
                <a:solidFill>
                  <a:schemeClr val="tx1"/>
                </a:solidFill>
              </a:rPr>
            </a:br>
            <a:r>
              <a:rPr lang="de-CH" sz="2400" dirty="0">
                <a:solidFill>
                  <a:schemeClr val="tx1"/>
                </a:solidFill>
              </a:rPr>
              <a:t>mobile Arbeitsbühnen oder Rollgerüste</a:t>
            </a:r>
          </a:p>
        </p:txBody>
      </p:sp>
      <p:sp>
        <p:nvSpPr>
          <p:cNvPr id="9" name="Rechteck 8">
            <a:extLst>
              <a:ext uri="{FF2B5EF4-FFF2-40B4-BE49-F238E27FC236}">
                <a16:creationId xmlns:a16="http://schemas.microsoft.com/office/drawing/2014/main" id="{E2ECF7F9-CFD5-43A2-A515-62B920352E7B}"/>
              </a:ext>
            </a:extLst>
          </p:cNvPr>
          <p:cNvSpPr/>
          <p:nvPr/>
        </p:nvSpPr>
        <p:spPr>
          <a:xfrm>
            <a:off x="1620352" y="5155724"/>
            <a:ext cx="5555768" cy="11521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2400" b="1" dirty="0">
                <a:solidFill>
                  <a:schemeClr val="bg1">
                    <a:lumMod val="75000"/>
                  </a:schemeClr>
                </a:solidFill>
              </a:rPr>
              <a:t>Rang 4: </a:t>
            </a:r>
            <a:br>
              <a:rPr lang="de-CH" sz="2400" b="1" dirty="0">
                <a:solidFill>
                  <a:schemeClr val="bg1">
                    <a:lumMod val="75000"/>
                  </a:schemeClr>
                </a:solidFill>
              </a:rPr>
            </a:br>
            <a:r>
              <a:rPr lang="de-CH" sz="2400" dirty="0">
                <a:solidFill>
                  <a:schemeClr val="bg1">
                    <a:lumMod val="75000"/>
                  </a:schemeClr>
                </a:solidFill>
              </a:rPr>
              <a:t>PSA gegen Absturz</a:t>
            </a:r>
            <a:endParaRPr lang="de-CH" sz="2400" b="1" dirty="0">
              <a:solidFill>
                <a:schemeClr val="bg1">
                  <a:lumMod val="75000"/>
                </a:schemeClr>
              </a:solidFill>
            </a:endParaRPr>
          </a:p>
        </p:txBody>
      </p:sp>
      <p:sp>
        <p:nvSpPr>
          <p:cNvPr id="10" name="Rechteck 9">
            <a:extLst>
              <a:ext uri="{FF2B5EF4-FFF2-40B4-BE49-F238E27FC236}">
                <a16:creationId xmlns:a16="http://schemas.microsoft.com/office/drawing/2014/main" id="{E0606365-D44F-4E1E-89D1-800703D13F22}"/>
              </a:ext>
            </a:extLst>
          </p:cNvPr>
          <p:cNvSpPr/>
          <p:nvPr/>
        </p:nvSpPr>
        <p:spPr>
          <a:xfrm>
            <a:off x="1620352" y="3924892"/>
            <a:ext cx="5555768" cy="11521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2400" b="1" dirty="0">
                <a:solidFill>
                  <a:schemeClr val="bg1">
                    <a:lumMod val="75000"/>
                  </a:schemeClr>
                </a:solidFill>
              </a:rPr>
              <a:t>Rang 3: </a:t>
            </a:r>
            <a:br>
              <a:rPr lang="de-CH" sz="2400" b="1" dirty="0">
                <a:solidFill>
                  <a:schemeClr val="bg1">
                    <a:lumMod val="75000"/>
                  </a:schemeClr>
                </a:solidFill>
              </a:rPr>
            </a:br>
            <a:r>
              <a:rPr lang="de-CH" sz="2400" dirty="0">
                <a:solidFill>
                  <a:schemeClr val="bg1">
                    <a:lumMod val="75000"/>
                  </a:schemeClr>
                </a:solidFill>
              </a:rPr>
              <a:t>geeignete Leitern für kleinere Arbeiten</a:t>
            </a:r>
          </a:p>
        </p:txBody>
      </p:sp>
      <p:sp>
        <p:nvSpPr>
          <p:cNvPr id="11" name="Pfeil nach unten 8">
            <a:extLst>
              <a:ext uri="{FF2B5EF4-FFF2-40B4-BE49-F238E27FC236}">
                <a16:creationId xmlns:a16="http://schemas.microsoft.com/office/drawing/2014/main" id="{4EE85B8F-CA3D-4D0C-8F95-D311C5E9758A}"/>
              </a:ext>
            </a:extLst>
          </p:cNvPr>
          <p:cNvSpPr/>
          <p:nvPr/>
        </p:nvSpPr>
        <p:spPr>
          <a:xfrm>
            <a:off x="551384" y="1461691"/>
            <a:ext cx="792088" cy="4846161"/>
          </a:xfrm>
          <a:prstGeom prst="downArrow">
            <a:avLst/>
          </a:prstGeom>
          <a:gradFill>
            <a:gsLst>
              <a:gs pos="69000">
                <a:srgbClr val="FF0000">
                  <a:alpha val="78000"/>
                </a:srgbClr>
              </a:gs>
              <a:gs pos="100000">
                <a:schemeClr val="accent1">
                  <a:tint val="23500"/>
                  <a:satMod val="160000"/>
                </a:schemeClr>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CH" sz="2400" b="1" dirty="0">
                <a:solidFill>
                  <a:schemeClr val="bg1"/>
                </a:solidFill>
              </a:rPr>
              <a:t>Steigende Gefährdung</a:t>
            </a:r>
          </a:p>
        </p:txBody>
      </p:sp>
      <p:pic>
        <p:nvPicPr>
          <p:cNvPr id="13" name="Picture 8">
            <a:extLst>
              <a:ext uri="{FF2B5EF4-FFF2-40B4-BE49-F238E27FC236}">
                <a16:creationId xmlns:a16="http://schemas.microsoft.com/office/drawing/2014/main" id="{F5B9D8BE-795C-4BC6-8296-A5594D6B0C5E}"/>
              </a:ext>
            </a:extLst>
          </p:cNvPr>
          <p:cNvPicPr>
            <a:picLocks noChangeAspect="1" noChangeArrowheads="1"/>
          </p:cNvPicPr>
          <p:nvPr/>
        </p:nvPicPr>
        <p:blipFill>
          <a:blip r:embed="rId3" cstate="screen"/>
          <a:srcRect/>
          <a:stretch>
            <a:fillRect/>
          </a:stretch>
        </p:blipFill>
        <p:spPr bwMode="auto">
          <a:xfrm>
            <a:off x="7536160" y="1460463"/>
            <a:ext cx="4104456" cy="4847389"/>
          </a:xfrm>
          <a:prstGeom prst="rect">
            <a:avLst/>
          </a:prstGeom>
          <a:noFill/>
          <a:ln w="9525">
            <a:noFill/>
            <a:miter lim="800000"/>
            <a:headEnd/>
            <a:tailEnd/>
          </a:ln>
        </p:spPr>
      </p:pic>
    </p:spTree>
    <p:extLst>
      <p:ext uri="{BB962C8B-B14F-4D97-AF65-F5344CB8AC3E}">
        <p14:creationId xmlns:p14="http://schemas.microsoft.com/office/powerpoint/2010/main" val="25879950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515D15-A746-4399-8CC2-079FFE37E110}"/>
              </a:ext>
            </a:extLst>
          </p:cNvPr>
          <p:cNvSpPr>
            <a:spLocks noGrp="1"/>
          </p:cNvSpPr>
          <p:nvPr>
            <p:ph type="title"/>
          </p:nvPr>
        </p:nvSpPr>
        <p:spPr/>
        <p:txBody>
          <a:bodyPr/>
          <a:lstStyle/>
          <a:p>
            <a:r>
              <a:rPr lang="de-DE" sz="2800" dirty="0"/>
              <a:t>Regel 5: Keine Absturzrisiken eingehen - </a:t>
            </a:r>
            <a:br>
              <a:rPr lang="de-CH" sz="2800" dirty="0"/>
            </a:br>
            <a:r>
              <a:rPr lang="de-DE" sz="2800" dirty="0"/>
              <a:t>Die Rangliste der </a:t>
            </a:r>
            <a:r>
              <a:rPr lang="de-CH" sz="2800" dirty="0"/>
              <a:t>Massnahmen</a:t>
            </a:r>
          </a:p>
        </p:txBody>
      </p:sp>
      <p:sp>
        <p:nvSpPr>
          <p:cNvPr id="4" name="Datumsplatzhalter 3">
            <a:extLst>
              <a:ext uri="{FF2B5EF4-FFF2-40B4-BE49-F238E27FC236}">
                <a16:creationId xmlns:a16="http://schemas.microsoft.com/office/drawing/2014/main" id="{9B525FCA-EEBA-4450-852E-2DF300A319C0}"/>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5" name="Fußzeilenplatzhalter 4">
            <a:extLst>
              <a:ext uri="{FF2B5EF4-FFF2-40B4-BE49-F238E27FC236}">
                <a16:creationId xmlns:a16="http://schemas.microsoft.com/office/drawing/2014/main" id="{8B100A29-C57C-40C1-8E60-58C49542A7AB}"/>
              </a:ext>
            </a:extLst>
          </p:cNvPr>
          <p:cNvSpPr>
            <a:spLocks noGrp="1"/>
          </p:cNvSpPr>
          <p:nvPr>
            <p:ph type="ftr" sz="quarter" idx="11"/>
          </p:nvPr>
        </p:nvSpPr>
        <p:spPr/>
        <p:txBody>
          <a:bodyPr/>
          <a:lstStyle/>
          <a:p>
            <a:r>
              <a:rPr lang="de-CH"/>
              <a:t>Sichere Instandhaltung betrifft uns alle!</a:t>
            </a:r>
            <a:endParaRPr lang="de-CH" dirty="0"/>
          </a:p>
        </p:txBody>
      </p:sp>
      <p:sp>
        <p:nvSpPr>
          <p:cNvPr id="6" name="Foliennummernplatzhalter 5">
            <a:extLst>
              <a:ext uri="{FF2B5EF4-FFF2-40B4-BE49-F238E27FC236}">
                <a16:creationId xmlns:a16="http://schemas.microsoft.com/office/drawing/2014/main" id="{D7AB1526-0775-456B-8DC2-AB8BF5071634}"/>
              </a:ext>
            </a:extLst>
          </p:cNvPr>
          <p:cNvSpPr>
            <a:spLocks noGrp="1"/>
          </p:cNvSpPr>
          <p:nvPr>
            <p:ph type="sldNum" sz="quarter" idx="12"/>
          </p:nvPr>
        </p:nvSpPr>
        <p:spPr/>
        <p:txBody>
          <a:bodyPr/>
          <a:lstStyle/>
          <a:p>
            <a:fld id="{86FBE615-59AB-43FA-AD56-B2490B7B2CB2}" type="slidenum">
              <a:rPr lang="de-CH" smtClean="0"/>
              <a:pPr/>
              <a:t>45</a:t>
            </a:fld>
            <a:endParaRPr lang="de-CH" dirty="0"/>
          </a:p>
        </p:txBody>
      </p:sp>
      <p:sp>
        <p:nvSpPr>
          <p:cNvPr id="7" name="Rechteck 6">
            <a:extLst>
              <a:ext uri="{FF2B5EF4-FFF2-40B4-BE49-F238E27FC236}">
                <a16:creationId xmlns:a16="http://schemas.microsoft.com/office/drawing/2014/main" id="{896E182C-C765-4682-BF52-1E8227B52623}"/>
              </a:ext>
            </a:extLst>
          </p:cNvPr>
          <p:cNvSpPr/>
          <p:nvPr/>
        </p:nvSpPr>
        <p:spPr>
          <a:xfrm>
            <a:off x="1631503" y="1461691"/>
            <a:ext cx="5544617" cy="11521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2400" b="1" dirty="0">
                <a:solidFill>
                  <a:schemeClr val="bg1">
                    <a:lumMod val="75000"/>
                  </a:schemeClr>
                </a:solidFill>
              </a:rPr>
              <a:t>Rang 1:</a:t>
            </a:r>
            <a:r>
              <a:rPr lang="de-CH" sz="2400" dirty="0">
                <a:solidFill>
                  <a:schemeClr val="bg1">
                    <a:lumMod val="75000"/>
                  </a:schemeClr>
                </a:solidFill>
              </a:rPr>
              <a:t> </a:t>
            </a:r>
            <a:br>
              <a:rPr lang="de-CH" sz="2400" dirty="0">
                <a:solidFill>
                  <a:schemeClr val="bg1">
                    <a:lumMod val="75000"/>
                  </a:schemeClr>
                </a:solidFill>
              </a:rPr>
            </a:br>
            <a:r>
              <a:rPr lang="de-CH" sz="2400" dirty="0">
                <a:solidFill>
                  <a:schemeClr val="bg1">
                    <a:lumMod val="75000"/>
                  </a:schemeClr>
                </a:solidFill>
              </a:rPr>
              <a:t>ortsfeste Zugänge und Podeste</a:t>
            </a:r>
          </a:p>
        </p:txBody>
      </p:sp>
      <p:sp>
        <p:nvSpPr>
          <p:cNvPr id="8" name="Rechteck 7">
            <a:extLst>
              <a:ext uri="{FF2B5EF4-FFF2-40B4-BE49-F238E27FC236}">
                <a16:creationId xmlns:a16="http://schemas.microsoft.com/office/drawing/2014/main" id="{9413F202-3A8D-4A2C-8322-BA05C2F272F7}"/>
              </a:ext>
            </a:extLst>
          </p:cNvPr>
          <p:cNvSpPr/>
          <p:nvPr/>
        </p:nvSpPr>
        <p:spPr>
          <a:xfrm>
            <a:off x="1631504" y="2692592"/>
            <a:ext cx="5544616" cy="11521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2400" b="1" dirty="0">
                <a:solidFill>
                  <a:schemeClr val="bg1">
                    <a:lumMod val="75000"/>
                  </a:schemeClr>
                </a:solidFill>
              </a:rPr>
              <a:t>Rang 2: </a:t>
            </a:r>
            <a:r>
              <a:rPr lang="de-CH" sz="2400" dirty="0">
                <a:solidFill>
                  <a:schemeClr val="bg1">
                    <a:lumMod val="75000"/>
                  </a:schemeClr>
                </a:solidFill>
              </a:rPr>
              <a:t> </a:t>
            </a:r>
            <a:br>
              <a:rPr lang="de-CH" sz="2400" dirty="0">
                <a:solidFill>
                  <a:schemeClr val="bg1">
                    <a:lumMod val="75000"/>
                  </a:schemeClr>
                </a:solidFill>
              </a:rPr>
            </a:br>
            <a:r>
              <a:rPr lang="de-CH" sz="2400" dirty="0">
                <a:solidFill>
                  <a:schemeClr val="bg1">
                    <a:lumMod val="75000"/>
                  </a:schemeClr>
                </a:solidFill>
              </a:rPr>
              <a:t>mobile Arbeitsbühnen oder Rollgerüste</a:t>
            </a:r>
          </a:p>
        </p:txBody>
      </p:sp>
      <p:sp>
        <p:nvSpPr>
          <p:cNvPr id="9" name="Rechteck 8">
            <a:extLst>
              <a:ext uri="{FF2B5EF4-FFF2-40B4-BE49-F238E27FC236}">
                <a16:creationId xmlns:a16="http://schemas.microsoft.com/office/drawing/2014/main" id="{E2ECF7F9-CFD5-43A2-A515-62B920352E7B}"/>
              </a:ext>
            </a:extLst>
          </p:cNvPr>
          <p:cNvSpPr/>
          <p:nvPr/>
        </p:nvSpPr>
        <p:spPr>
          <a:xfrm>
            <a:off x="1620352" y="5155724"/>
            <a:ext cx="5555768" cy="11521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2400" b="1" dirty="0">
                <a:solidFill>
                  <a:schemeClr val="bg1">
                    <a:lumMod val="75000"/>
                  </a:schemeClr>
                </a:solidFill>
              </a:rPr>
              <a:t>Rang 4: </a:t>
            </a:r>
            <a:br>
              <a:rPr lang="de-CH" sz="2400" b="1" dirty="0">
                <a:solidFill>
                  <a:schemeClr val="bg1">
                    <a:lumMod val="75000"/>
                  </a:schemeClr>
                </a:solidFill>
              </a:rPr>
            </a:br>
            <a:r>
              <a:rPr lang="de-CH" sz="2400" dirty="0">
                <a:solidFill>
                  <a:schemeClr val="bg1">
                    <a:lumMod val="75000"/>
                  </a:schemeClr>
                </a:solidFill>
              </a:rPr>
              <a:t>PSA gegen Absturz</a:t>
            </a:r>
            <a:endParaRPr lang="de-CH" sz="2400" b="1" dirty="0">
              <a:solidFill>
                <a:schemeClr val="bg1">
                  <a:lumMod val="75000"/>
                </a:schemeClr>
              </a:solidFill>
            </a:endParaRPr>
          </a:p>
        </p:txBody>
      </p:sp>
      <p:sp>
        <p:nvSpPr>
          <p:cNvPr id="10" name="Rechteck 9">
            <a:extLst>
              <a:ext uri="{FF2B5EF4-FFF2-40B4-BE49-F238E27FC236}">
                <a16:creationId xmlns:a16="http://schemas.microsoft.com/office/drawing/2014/main" id="{E0606365-D44F-4E1E-89D1-800703D13F22}"/>
              </a:ext>
            </a:extLst>
          </p:cNvPr>
          <p:cNvSpPr/>
          <p:nvPr/>
        </p:nvSpPr>
        <p:spPr>
          <a:xfrm>
            <a:off x="1620352" y="3924892"/>
            <a:ext cx="5555768" cy="11521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2400" b="1" dirty="0">
                <a:solidFill>
                  <a:schemeClr val="tx1"/>
                </a:solidFill>
              </a:rPr>
              <a:t>Rang 3: </a:t>
            </a:r>
            <a:br>
              <a:rPr lang="de-CH" sz="2400" b="1" dirty="0">
                <a:solidFill>
                  <a:schemeClr val="tx1"/>
                </a:solidFill>
              </a:rPr>
            </a:br>
            <a:r>
              <a:rPr lang="de-CH" sz="2400" dirty="0">
                <a:solidFill>
                  <a:schemeClr val="tx1"/>
                </a:solidFill>
              </a:rPr>
              <a:t>geeignete Leitern für kleinere Arbeiten</a:t>
            </a:r>
          </a:p>
        </p:txBody>
      </p:sp>
      <p:sp>
        <p:nvSpPr>
          <p:cNvPr id="11" name="Pfeil nach unten 8">
            <a:extLst>
              <a:ext uri="{FF2B5EF4-FFF2-40B4-BE49-F238E27FC236}">
                <a16:creationId xmlns:a16="http://schemas.microsoft.com/office/drawing/2014/main" id="{4EE85B8F-CA3D-4D0C-8F95-D311C5E9758A}"/>
              </a:ext>
            </a:extLst>
          </p:cNvPr>
          <p:cNvSpPr/>
          <p:nvPr/>
        </p:nvSpPr>
        <p:spPr>
          <a:xfrm>
            <a:off x="551384" y="1461691"/>
            <a:ext cx="792088" cy="4846161"/>
          </a:xfrm>
          <a:prstGeom prst="downArrow">
            <a:avLst/>
          </a:prstGeom>
          <a:gradFill>
            <a:gsLst>
              <a:gs pos="69000">
                <a:srgbClr val="FF0000">
                  <a:alpha val="78000"/>
                </a:srgbClr>
              </a:gs>
              <a:gs pos="100000">
                <a:schemeClr val="accent1">
                  <a:tint val="23500"/>
                  <a:satMod val="160000"/>
                </a:schemeClr>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CH" sz="2400" b="1" dirty="0">
                <a:solidFill>
                  <a:schemeClr val="bg1"/>
                </a:solidFill>
              </a:rPr>
              <a:t>Steigende Gefährdung</a:t>
            </a:r>
          </a:p>
        </p:txBody>
      </p:sp>
      <p:pic>
        <p:nvPicPr>
          <p:cNvPr id="12" name="Picture 8">
            <a:extLst>
              <a:ext uri="{FF2B5EF4-FFF2-40B4-BE49-F238E27FC236}">
                <a16:creationId xmlns:a16="http://schemas.microsoft.com/office/drawing/2014/main" id="{2E4C3BD6-5BEB-4C3A-B055-18547FDCF219}"/>
              </a:ext>
            </a:extLst>
          </p:cNvPr>
          <p:cNvPicPr>
            <a:picLocks noChangeAspect="1" noChangeArrowheads="1"/>
          </p:cNvPicPr>
          <p:nvPr/>
        </p:nvPicPr>
        <p:blipFill>
          <a:blip r:embed="rId3" cstate="screen"/>
          <a:srcRect/>
          <a:stretch>
            <a:fillRect/>
          </a:stretch>
        </p:blipFill>
        <p:spPr bwMode="auto">
          <a:xfrm>
            <a:off x="7464150" y="1460739"/>
            <a:ext cx="4176465" cy="4847113"/>
          </a:xfrm>
          <a:prstGeom prst="rect">
            <a:avLst/>
          </a:prstGeom>
          <a:noFill/>
          <a:ln w="9525">
            <a:noFill/>
            <a:miter lim="800000"/>
            <a:headEnd/>
            <a:tailEnd/>
          </a:ln>
        </p:spPr>
      </p:pic>
    </p:spTree>
    <p:extLst>
      <p:ext uri="{BB962C8B-B14F-4D97-AF65-F5344CB8AC3E}">
        <p14:creationId xmlns:p14="http://schemas.microsoft.com/office/powerpoint/2010/main" val="42718132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515D15-A746-4399-8CC2-079FFE37E110}"/>
              </a:ext>
            </a:extLst>
          </p:cNvPr>
          <p:cNvSpPr>
            <a:spLocks noGrp="1"/>
          </p:cNvSpPr>
          <p:nvPr>
            <p:ph type="title"/>
          </p:nvPr>
        </p:nvSpPr>
        <p:spPr/>
        <p:txBody>
          <a:bodyPr/>
          <a:lstStyle/>
          <a:p>
            <a:r>
              <a:rPr lang="de-DE" sz="2800" dirty="0"/>
              <a:t>Regel 5: Keine Absturzrisiken eingehen - </a:t>
            </a:r>
            <a:br>
              <a:rPr lang="de-CH" sz="2800" dirty="0"/>
            </a:br>
            <a:r>
              <a:rPr lang="de-DE" sz="2800" dirty="0"/>
              <a:t>Die Rangliste der </a:t>
            </a:r>
            <a:r>
              <a:rPr lang="de-CH" sz="2800" dirty="0"/>
              <a:t>Massnahmen</a:t>
            </a:r>
          </a:p>
        </p:txBody>
      </p:sp>
      <p:sp>
        <p:nvSpPr>
          <p:cNvPr id="4" name="Datumsplatzhalter 3">
            <a:extLst>
              <a:ext uri="{FF2B5EF4-FFF2-40B4-BE49-F238E27FC236}">
                <a16:creationId xmlns:a16="http://schemas.microsoft.com/office/drawing/2014/main" id="{9B525FCA-EEBA-4450-852E-2DF300A319C0}"/>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5" name="Fußzeilenplatzhalter 4">
            <a:extLst>
              <a:ext uri="{FF2B5EF4-FFF2-40B4-BE49-F238E27FC236}">
                <a16:creationId xmlns:a16="http://schemas.microsoft.com/office/drawing/2014/main" id="{8B100A29-C57C-40C1-8E60-58C49542A7AB}"/>
              </a:ext>
            </a:extLst>
          </p:cNvPr>
          <p:cNvSpPr>
            <a:spLocks noGrp="1"/>
          </p:cNvSpPr>
          <p:nvPr>
            <p:ph type="ftr" sz="quarter" idx="11"/>
          </p:nvPr>
        </p:nvSpPr>
        <p:spPr/>
        <p:txBody>
          <a:bodyPr/>
          <a:lstStyle/>
          <a:p>
            <a:r>
              <a:rPr lang="de-CH"/>
              <a:t>Sichere Instandhaltung betrifft uns alle!</a:t>
            </a:r>
            <a:endParaRPr lang="de-CH" dirty="0"/>
          </a:p>
        </p:txBody>
      </p:sp>
      <p:sp>
        <p:nvSpPr>
          <p:cNvPr id="6" name="Foliennummernplatzhalter 5">
            <a:extLst>
              <a:ext uri="{FF2B5EF4-FFF2-40B4-BE49-F238E27FC236}">
                <a16:creationId xmlns:a16="http://schemas.microsoft.com/office/drawing/2014/main" id="{D7AB1526-0775-456B-8DC2-AB8BF5071634}"/>
              </a:ext>
            </a:extLst>
          </p:cNvPr>
          <p:cNvSpPr>
            <a:spLocks noGrp="1"/>
          </p:cNvSpPr>
          <p:nvPr>
            <p:ph type="sldNum" sz="quarter" idx="12"/>
          </p:nvPr>
        </p:nvSpPr>
        <p:spPr/>
        <p:txBody>
          <a:bodyPr/>
          <a:lstStyle/>
          <a:p>
            <a:fld id="{86FBE615-59AB-43FA-AD56-B2490B7B2CB2}" type="slidenum">
              <a:rPr lang="de-CH" smtClean="0"/>
              <a:pPr/>
              <a:t>46</a:t>
            </a:fld>
            <a:endParaRPr lang="de-CH" dirty="0"/>
          </a:p>
        </p:txBody>
      </p:sp>
      <p:sp>
        <p:nvSpPr>
          <p:cNvPr id="7" name="Rechteck 6">
            <a:extLst>
              <a:ext uri="{FF2B5EF4-FFF2-40B4-BE49-F238E27FC236}">
                <a16:creationId xmlns:a16="http://schemas.microsoft.com/office/drawing/2014/main" id="{896E182C-C765-4682-BF52-1E8227B52623}"/>
              </a:ext>
            </a:extLst>
          </p:cNvPr>
          <p:cNvSpPr/>
          <p:nvPr/>
        </p:nvSpPr>
        <p:spPr>
          <a:xfrm>
            <a:off x="1631503" y="1461691"/>
            <a:ext cx="5544617" cy="11521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2400" b="1" dirty="0">
                <a:solidFill>
                  <a:schemeClr val="bg1">
                    <a:lumMod val="75000"/>
                  </a:schemeClr>
                </a:solidFill>
              </a:rPr>
              <a:t>Rang 1:</a:t>
            </a:r>
            <a:r>
              <a:rPr lang="de-CH" sz="2400" dirty="0">
                <a:solidFill>
                  <a:schemeClr val="bg1">
                    <a:lumMod val="75000"/>
                  </a:schemeClr>
                </a:solidFill>
              </a:rPr>
              <a:t> </a:t>
            </a:r>
            <a:br>
              <a:rPr lang="de-CH" sz="2400" dirty="0">
                <a:solidFill>
                  <a:schemeClr val="bg1">
                    <a:lumMod val="75000"/>
                  </a:schemeClr>
                </a:solidFill>
              </a:rPr>
            </a:br>
            <a:r>
              <a:rPr lang="de-CH" sz="2400" dirty="0">
                <a:solidFill>
                  <a:schemeClr val="bg1">
                    <a:lumMod val="75000"/>
                  </a:schemeClr>
                </a:solidFill>
              </a:rPr>
              <a:t>ortsfeste Zugänge und Podeste</a:t>
            </a:r>
          </a:p>
        </p:txBody>
      </p:sp>
      <p:sp>
        <p:nvSpPr>
          <p:cNvPr id="8" name="Rechteck 7">
            <a:extLst>
              <a:ext uri="{FF2B5EF4-FFF2-40B4-BE49-F238E27FC236}">
                <a16:creationId xmlns:a16="http://schemas.microsoft.com/office/drawing/2014/main" id="{9413F202-3A8D-4A2C-8322-BA05C2F272F7}"/>
              </a:ext>
            </a:extLst>
          </p:cNvPr>
          <p:cNvSpPr/>
          <p:nvPr/>
        </p:nvSpPr>
        <p:spPr>
          <a:xfrm>
            <a:off x="1631504" y="2692592"/>
            <a:ext cx="5544616" cy="11521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2400" b="1" dirty="0">
                <a:solidFill>
                  <a:schemeClr val="bg1">
                    <a:lumMod val="75000"/>
                  </a:schemeClr>
                </a:solidFill>
              </a:rPr>
              <a:t>Rang 2: </a:t>
            </a:r>
            <a:r>
              <a:rPr lang="de-CH" sz="2400" dirty="0">
                <a:solidFill>
                  <a:schemeClr val="bg1">
                    <a:lumMod val="75000"/>
                  </a:schemeClr>
                </a:solidFill>
              </a:rPr>
              <a:t> </a:t>
            </a:r>
            <a:br>
              <a:rPr lang="de-CH" sz="2400" dirty="0">
                <a:solidFill>
                  <a:schemeClr val="bg1">
                    <a:lumMod val="75000"/>
                  </a:schemeClr>
                </a:solidFill>
              </a:rPr>
            </a:br>
            <a:r>
              <a:rPr lang="de-CH" sz="2400" dirty="0">
                <a:solidFill>
                  <a:schemeClr val="bg1">
                    <a:lumMod val="75000"/>
                  </a:schemeClr>
                </a:solidFill>
              </a:rPr>
              <a:t>mobile Arbeitsbühnen oder Rollgerüste</a:t>
            </a:r>
          </a:p>
        </p:txBody>
      </p:sp>
      <p:sp>
        <p:nvSpPr>
          <p:cNvPr id="9" name="Rechteck 8">
            <a:extLst>
              <a:ext uri="{FF2B5EF4-FFF2-40B4-BE49-F238E27FC236}">
                <a16:creationId xmlns:a16="http://schemas.microsoft.com/office/drawing/2014/main" id="{E2ECF7F9-CFD5-43A2-A515-62B920352E7B}"/>
              </a:ext>
            </a:extLst>
          </p:cNvPr>
          <p:cNvSpPr/>
          <p:nvPr/>
        </p:nvSpPr>
        <p:spPr>
          <a:xfrm>
            <a:off x="1620352" y="5155724"/>
            <a:ext cx="5555768" cy="11521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2400" b="1" dirty="0">
                <a:solidFill>
                  <a:schemeClr val="tx1"/>
                </a:solidFill>
              </a:rPr>
              <a:t>Rang 4: </a:t>
            </a:r>
            <a:br>
              <a:rPr lang="de-CH" sz="2400" b="1" dirty="0">
                <a:solidFill>
                  <a:schemeClr val="tx1"/>
                </a:solidFill>
              </a:rPr>
            </a:br>
            <a:r>
              <a:rPr lang="de-CH" sz="2400" dirty="0">
                <a:solidFill>
                  <a:schemeClr val="tx1"/>
                </a:solidFill>
              </a:rPr>
              <a:t>PSA gegen Absturz</a:t>
            </a:r>
            <a:endParaRPr lang="de-CH" sz="2400" b="1" dirty="0">
              <a:solidFill>
                <a:schemeClr val="tx1"/>
              </a:solidFill>
            </a:endParaRPr>
          </a:p>
        </p:txBody>
      </p:sp>
      <p:sp>
        <p:nvSpPr>
          <p:cNvPr id="10" name="Rechteck 9">
            <a:extLst>
              <a:ext uri="{FF2B5EF4-FFF2-40B4-BE49-F238E27FC236}">
                <a16:creationId xmlns:a16="http://schemas.microsoft.com/office/drawing/2014/main" id="{E0606365-D44F-4E1E-89D1-800703D13F22}"/>
              </a:ext>
            </a:extLst>
          </p:cNvPr>
          <p:cNvSpPr/>
          <p:nvPr/>
        </p:nvSpPr>
        <p:spPr>
          <a:xfrm>
            <a:off x="1620352" y="3924892"/>
            <a:ext cx="5555768" cy="11521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2400" b="1" dirty="0">
                <a:solidFill>
                  <a:schemeClr val="bg1">
                    <a:lumMod val="75000"/>
                  </a:schemeClr>
                </a:solidFill>
              </a:rPr>
              <a:t>Rang 3: </a:t>
            </a:r>
            <a:br>
              <a:rPr lang="de-CH" sz="2400" b="1" dirty="0">
                <a:solidFill>
                  <a:schemeClr val="bg1">
                    <a:lumMod val="75000"/>
                  </a:schemeClr>
                </a:solidFill>
              </a:rPr>
            </a:br>
            <a:r>
              <a:rPr lang="de-CH" sz="2400" dirty="0">
                <a:solidFill>
                  <a:schemeClr val="bg1">
                    <a:lumMod val="75000"/>
                  </a:schemeClr>
                </a:solidFill>
              </a:rPr>
              <a:t>geeignete Leitern für kleinere Arbeiten</a:t>
            </a:r>
          </a:p>
        </p:txBody>
      </p:sp>
      <p:sp>
        <p:nvSpPr>
          <p:cNvPr id="11" name="Pfeil nach unten 8">
            <a:extLst>
              <a:ext uri="{FF2B5EF4-FFF2-40B4-BE49-F238E27FC236}">
                <a16:creationId xmlns:a16="http://schemas.microsoft.com/office/drawing/2014/main" id="{4EE85B8F-CA3D-4D0C-8F95-D311C5E9758A}"/>
              </a:ext>
            </a:extLst>
          </p:cNvPr>
          <p:cNvSpPr/>
          <p:nvPr/>
        </p:nvSpPr>
        <p:spPr>
          <a:xfrm>
            <a:off x="551384" y="1461691"/>
            <a:ext cx="792088" cy="4846161"/>
          </a:xfrm>
          <a:prstGeom prst="downArrow">
            <a:avLst/>
          </a:prstGeom>
          <a:gradFill>
            <a:gsLst>
              <a:gs pos="69000">
                <a:srgbClr val="FF0000">
                  <a:alpha val="78000"/>
                </a:srgbClr>
              </a:gs>
              <a:gs pos="100000">
                <a:schemeClr val="accent1">
                  <a:tint val="23500"/>
                  <a:satMod val="160000"/>
                </a:schemeClr>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CH" sz="2400" b="1" dirty="0">
                <a:solidFill>
                  <a:schemeClr val="bg1"/>
                </a:solidFill>
              </a:rPr>
              <a:t>Steigende Gefährdung</a:t>
            </a:r>
          </a:p>
        </p:txBody>
      </p:sp>
      <p:pic>
        <p:nvPicPr>
          <p:cNvPr id="13" name="Grafik 12">
            <a:extLst>
              <a:ext uri="{FF2B5EF4-FFF2-40B4-BE49-F238E27FC236}">
                <a16:creationId xmlns:a16="http://schemas.microsoft.com/office/drawing/2014/main" id="{7BC925A6-541C-40C8-A981-BCC8751BD4DB}"/>
              </a:ext>
            </a:extLst>
          </p:cNvPr>
          <p:cNvPicPr>
            <a:picLocks noChangeAspect="1"/>
          </p:cNvPicPr>
          <p:nvPr/>
        </p:nvPicPr>
        <p:blipFill>
          <a:blip r:embed="rId3"/>
          <a:stretch>
            <a:fillRect/>
          </a:stretch>
        </p:blipFill>
        <p:spPr>
          <a:xfrm>
            <a:off x="7536160" y="1461691"/>
            <a:ext cx="4104456" cy="4846161"/>
          </a:xfrm>
          <a:prstGeom prst="rect">
            <a:avLst/>
          </a:prstGeom>
        </p:spPr>
      </p:pic>
    </p:spTree>
    <p:extLst>
      <p:ext uri="{BB962C8B-B14F-4D97-AF65-F5344CB8AC3E}">
        <p14:creationId xmlns:p14="http://schemas.microsoft.com/office/powerpoint/2010/main" val="14100423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02FAB5-8CDD-4532-94D6-555217BAFACD}"/>
              </a:ext>
            </a:extLst>
          </p:cNvPr>
          <p:cNvSpPr>
            <a:spLocks noGrp="1"/>
          </p:cNvSpPr>
          <p:nvPr>
            <p:ph type="title"/>
          </p:nvPr>
        </p:nvSpPr>
        <p:spPr/>
        <p:txBody>
          <a:bodyPr/>
          <a:lstStyle/>
          <a:p>
            <a:r>
              <a:rPr lang="de-DE" sz="2800" dirty="0"/>
              <a:t>Regel 6: Für Elektroarbeiten nur Profis einsetzen</a:t>
            </a:r>
            <a:br>
              <a:rPr lang="de-CH" sz="2800" dirty="0"/>
            </a:br>
            <a:endParaRPr lang="de-CH" sz="2800" dirty="0"/>
          </a:p>
        </p:txBody>
      </p:sp>
      <p:sp>
        <p:nvSpPr>
          <p:cNvPr id="4" name="Datumsplatzhalter 3">
            <a:extLst>
              <a:ext uri="{FF2B5EF4-FFF2-40B4-BE49-F238E27FC236}">
                <a16:creationId xmlns:a16="http://schemas.microsoft.com/office/drawing/2014/main" id="{32A51AFB-0672-4ABE-9678-4FCAE47CE3F4}"/>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5" name="Fußzeilenplatzhalter 4">
            <a:extLst>
              <a:ext uri="{FF2B5EF4-FFF2-40B4-BE49-F238E27FC236}">
                <a16:creationId xmlns:a16="http://schemas.microsoft.com/office/drawing/2014/main" id="{3D3D1717-F125-410E-AC43-E5FA9886F331}"/>
              </a:ext>
            </a:extLst>
          </p:cNvPr>
          <p:cNvSpPr>
            <a:spLocks noGrp="1"/>
          </p:cNvSpPr>
          <p:nvPr>
            <p:ph type="ftr" sz="quarter" idx="11"/>
          </p:nvPr>
        </p:nvSpPr>
        <p:spPr/>
        <p:txBody>
          <a:bodyPr/>
          <a:lstStyle/>
          <a:p>
            <a:r>
              <a:rPr lang="de-CH" dirty="0"/>
              <a:t>Sichere Instandhaltung betrifft uns alle!</a:t>
            </a:r>
          </a:p>
        </p:txBody>
      </p:sp>
      <p:sp>
        <p:nvSpPr>
          <p:cNvPr id="6" name="Foliennummernplatzhalter 5">
            <a:extLst>
              <a:ext uri="{FF2B5EF4-FFF2-40B4-BE49-F238E27FC236}">
                <a16:creationId xmlns:a16="http://schemas.microsoft.com/office/drawing/2014/main" id="{C08D2453-8594-4401-8901-8956CC4D6EF0}"/>
              </a:ext>
            </a:extLst>
          </p:cNvPr>
          <p:cNvSpPr>
            <a:spLocks noGrp="1"/>
          </p:cNvSpPr>
          <p:nvPr>
            <p:ph type="sldNum" sz="quarter" idx="12"/>
          </p:nvPr>
        </p:nvSpPr>
        <p:spPr/>
        <p:txBody>
          <a:bodyPr/>
          <a:lstStyle/>
          <a:p>
            <a:fld id="{86FBE615-59AB-43FA-AD56-B2490B7B2CB2}" type="slidenum">
              <a:rPr lang="de-CH" smtClean="0"/>
              <a:pPr/>
              <a:t>47</a:t>
            </a:fld>
            <a:endParaRPr lang="de-CH" dirty="0"/>
          </a:p>
        </p:txBody>
      </p:sp>
      <p:pic>
        <p:nvPicPr>
          <p:cNvPr id="7" name="Bildplatzhalter 7" descr="88813_06_Office.jpg">
            <a:extLst>
              <a:ext uri="{FF2B5EF4-FFF2-40B4-BE49-F238E27FC236}">
                <a16:creationId xmlns:a16="http://schemas.microsoft.com/office/drawing/2014/main" id="{6CA27B9E-3E98-45B1-B377-2D711F666CEF}"/>
              </a:ext>
            </a:extLst>
          </p:cNvPr>
          <p:cNvPicPr>
            <a:picLocks noChangeAspect="1"/>
          </p:cNvPicPr>
          <p:nvPr/>
        </p:nvPicPr>
        <p:blipFill>
          <a:blip r:embed="rId2" cstate="screen"/>
          <a:srcRect/>
          <a:stretch>
            <a:fillRect/>
          </a:stretch>
        </p:blipFill>
        <p:spPr>
          <a:xfrm>
            <a:off x="551384" y="1334886"/>
            <a:ext cx="4104705" cy="4792663"/>
          </a:xfrm>
          <a:prstGeom prst="rect">
            <a:avLst/>
          </a:prstGeom>
        </p:spPr>
      </p:pic>
      <p:sp>
        <p:nvSpPr>
          <p:cNvPr id="8" name="Inhaltsplatzhalter 3">
            <a:extLst>
              <a:ext uri="{FF2B5EF4-FFF2-40B4-BE49-F238E27FC236}">
                <a16:creationId xmlns:a16="http://schemas.microsoft.com/office/drawing/2014/main" id="{F4F3DE5F-0D12-416C-9255-329878E95AC3}"/>
              </a:ext>
            </a:extLst>
          </p:cNvPr>
          <p:cNvSpPr txBox="1">
            <a:spLocks/>
          </p:cNvSpPr>
          <p:nvPr/>
        </p:nvSpPr>
        <p:spPr>
          <a:xfrm>
            <a:off x="5303912" y="1333701"/>
            <a:ext cx="6336704" cy="4543572"/>
          </a:xfrm>
          <a:prstGeom prst="rect">
            <a:avLst/>
          </a:prstGeom>
        </p:spPr>
        <p:txBody>
          <a:bodyPr/>
          <a:lstStyle>
            <a:lvl1pPr marL="179388" indent="-1793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449263"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719138"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987425" indent="-2682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257300"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1522413" indent="-2651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792288"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062163"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33045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2400" dirty="0"/>
              <a:t>Wir führen Arbeiten an elektrischen </a:t>
            </a:r>
            <a:r>
              <a:rPr lang="de-DE" sz="2400" dirty="0" err="1"/>
              <a:t>Einrich-tungen</a:t>
            </a:r>
            <a:r>
              <a:rPr lang="de-DE" sz="2400" dirty="0"/>
              <a:t> nur mit geschultem und berechtigtem Personal aus.</a:t>
            </a:r>
          </a:p>
          <a:p>
            <a:pPr>
              <a:buFont typeface="Arial" panose="020B0604020202020204" pitchFamily="34" charset="0"/>
              <a:buNone/>
            </a:pPr>
            <a:endParaRPr lang="de-DE" sz="2400" b="1" dirty="0"/>
          </a:p>
          <a:p>
            <a:pPr marL="0" indent="0">
              <a:buFont typeface="Arial" panose="020B0604020202020204" pitchFamily="34" charset="0"/>
              <a:buNone/>
            </a:pPr>
            <a:r>
              <a:rPr lang="de-DE" sz="2400" b="1" dirty="0"/>
              <a:t>Als Vorgesetzter:</a:t>
            </a:r>
            <a:br>
              <a:rPr lang="de-DE" sz="2400" b="1" dirty="0"/>
            </a:br>
            <a:endParaRPr lang="de-CH" sz="2400" dirty="0"/>
          </a:p>
          <a:p>
            <a:r>
              <a:rPr lang="de-CH" sz="2400" dirty="0"/>
              <a:t>setze ich nur geschultes und berechtigtes Personal ein</a:t>
            </a:r>
            <a:br>
              <a:rPr lang="de-CH" sz="2400" dirty="0"/>
            </a:br>
            <a:endParaRPr lang="de-CH" sz="1400" dirty="0"/>
          </a:p>
          <a:p>
            <a:r>
              <a:rPr lang="de-CH" sz="2400" dirty="0"/>
              <a:t>fordere ich meine Mitarbeitenden auf, bei Unsicherheiten die Arbeiten einzustellen und mich zu informieren</a:t>
            </a:r>
          </a:p>
        </p:txBody>
      </p:sp>
    </p:spTree>
    <p:extLst>
      <p:ext uri="{BB962C8B-B14F-4D97-AF65-F5344CB8AC3E}">
        <p14:creationId xmlns:p14="http://schemas.microsoft.com/office/powerpoint/2010/main" val="42370311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02FAB5-8CDD-4532-94D6-555217BAFACD}"/>
              </a:ext>
            </a:extLst>
          </p:cNvPr>
          <p:cNvSpPr>
            <a:spLocks noGrp="1"/>
          </p:cNvSpPr>
          <p:nvPr>
            <p:ph type="title"/>
          </p:nvPr>
        </p:nvSpPr>
        <p:spPr/>
        <p:txBody>
          <a:bodyPr/>
          <a:lstStyle/>
          <a:p>
            <a:r>
              <a:rPr lang="de-DE" sz="2800" dirty="0"/>
              <a:t>Regel 6: Für Elektroarbeiten nur Profis einsetzen</a:t>
            </a:r>
            <a:br>
              <a:rPr lang="de-CH" sz="2800" dirty="0"/>
            </a:br>
            <a:endParaRPr lang="de-CH" sz="2800" dirty="0"/>
          </a:p>
        </p:txBody>
      </p:sp>
      <p:sp>
        <p:nvSpPr>
          <p:cNvPr id="4" name="Datumsplatzhalter 3">
            <a:extLst>
              <a:ext uri="{FF2B5EF4-FFF2-40B4-BE49-F238E27FC236}">
                <a16:creationId xmlns:a16="http://schemas.microsoft.com/office/drawing/2014/main" id="{32A51AFB-0672-4ABE-9678-4FCAE47CE3F4}"/>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5" name="Fußzeilenplatzhalter 4">
            <a:extLst>
              <a:ext uri="{FF2B5EF4-FFF2-40B4-BE49-F238E27FC236}">
                <a16:creationId xmlns:a16="http://schemas.microsoft.com/office/drawing/2014/main" id="{3D3D1717-F125-410E-AC43-E5FA9886F331}"/>
              </a:ext>
            </a:extLst>
          </p:cNvPr>
          <p:cNvSpPr>
            <a:spLocks noGrp="1"/>
          </p:cNvSpPr>
          <p:nvPr>
            <p:ph type="ftr" sz="quarter" idx="11"/>
          </p:nvPr>
        </p:nvSpPr>
        <p:spPr/>
        <p:txBody>
          <a:bodyPr/>
          <a:lstStyle/>
          <a:p>
            <a:r>
              <a:rPr lang="de-CH" dirty="0"/>
              <a:t>Sichere Instandhaltung betrifft uns alle!</a:t>
            </a:r>
          </a:p>
        </p:txBody>
      </p:sp>
      <p:sp>
        <p:nvSpPr>
          <p:cNvPr id="6" name="Foliennummernplatzhalter 5">
            <a:extLst>
              <a:ext uri="{FF2B5EF4-FFF2-40B4-BE49-F238E27FC236}">
                <a16:creationId xmlns:a16="http://schemas.microsoft.com/office/drawing/2014/main" id="{C08D2453-8594-4401-8901-8956CC4D6EF0}"/>
              </a:ext>
            </a:extLst>
          </p:cNvPr>
          <p:cNvSpPr>
            <a:spLocks noGrp="1"/>
          </p:cNvSpPr>
          <p:nvPr>
            <p:ph type="sldNum" sz="quarter" idx="12"/>
          </p:nvPr>
        </p:nvSpPr>
        <p:spPr/>
        <p:txBody>
          <a:bodyPr/>
          <a:lstStyle/>
          <a:p>
            <a:fld id="{86FBE615-59AB-43FA-AD56-B2490B7B2CB2}" type="slidenum">
              <a:rPr lang="de-CH" smtClean="0"/>
              <a:pPr/>
              <a:t>48</a:t>
            </a:fld>
            <a:endParaRPr lang="de-CH" dirty="0"/>
          </a:p>
        </p:txBody>
      </p:sp>
      <p:pic>
        <p:nvPicPr>
          <p:cNvPr id="7" name="Bildplatzhalter 7" descr="88813_06_Office.jpg">
            <a:extLst>
              <a:ext uri="{FF2B5EF4-FFF2-40B4-BE49-F238E27FC236}">
                <a16:creationId xmlns:a16="http://schemas.microsoft.com/office/drawing/2014/main" id="{6CA27B9E-3E98-45B1-B377-2D711F666CEF}"/>
              </a:ext>
            </a:extLst>
          </p:cNvPr>
          <p:cNvPicPr>
            <a:picLocks noChangeAspect="1"/>
          </p:cNvPicPr>
          <p:nvPr/>
        </p:nvPicPr>
        <p:blipFill>
          <a:blip r:embed="rId3" cstate="screen"/>
          <a:srcRect/>
          <a:stretch>
            <a:fillRect/>
          </a:stretch>
        </p:blipFill>
        <p:spPr>
          <a:xfrm>
            <a:off x="551384" y="1334886"/>
            <a:ext cx="4104705" cy="4792663"/>
          </a:xfrm>
          <a:prstGeom prst="rect">
            <a:avLst/>
          </a:prstGeom>
        </p:spPr>
      </p:pic>
      <p:sp>
        <p:nvSpPr>
          <p:cNvPr id="8" name="Inhaltsplatzhalter 3">
            <a:extLst>
              <a:ext uri="{FF2B5EF4-FFF2-40B4-BE49-F238E27FC236}">
                <a16:creationId xmlns:a16="http://schemas.microsoft.com/office/drawing/2014/main" id="{F4F3DE5F-0D12-416C-9255-329878E95AC3}"/>
              </a:ext>
            </a:extLst>
          </p:cNvPr>
          <p:cNvSpPr txBox="1">
            <a:spLocks/>
          </p:cNvSpPr>
          <p:nvPr/>
        </p:nvSpPr>
        <p:spPr>
          <a:xfrm>
            <a:off x="5303912" y="1333701"/>
            <a:ext cx="6336704" cy="4543572"/>
          </a:xfrm>
          <a:prstGeom prst="rect">
            <a:avLst/>
          </a:prstGeom>
        </p:spPr>
        <p:txBody>
          <a:bodyPr/>
          <a:lstStyle>
            <a:lvl1pPr marL="179388" indent="-1793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449263"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719138"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987425" indent="-2682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257300"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1522413" indent="-2651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792288"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062163"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33045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0"/>
              </a:spcAft>
              <a:buNone/>
            </a:pPr>
            <a:r>
              <a:rPr lang="de-DE" sz="2400" dirty="0"/>
              <a:t>Wir führen Arbeiten an elektrischen </a:t>
            </a:r>
            <a:r>
              <a:rPr lang="de-DE" sz="2400" dirty="0" err="1"/>
              <a:t>Einrich-tungen</a:t>
            </a:r>
            <a:r>
              <a:rPr lang="de-DE" sz="2400" dirty="0"/>
              <a:t> nur mit geschultem und berechtigtem Personal aus.</a:t>
            </a:r>
          </a:p>
          <a:p>
            <a:pPr>
              <a:buNone/>
            </a:pPr>
            <a:endParaRPr lang="de-DE" sz="2400" b="1" dirty="0"/>
          </a:p>
          <a:p>
            <a:pPr marL="0" indent="0">
              <a:buNone/>
              <a:tabLst/>
            </a:pPr>
            <a:r>
              <a:rPr lang="de-DE" sz="2400" b="1" dirty="0"/>
              <a:t>Als Mitarbeiter:</a:t>
            </a:r>
            <a:br>
              <a:rPr lang="de-DE" sz="2400" b="1" dirty="0"/>
            </a:br>
            <a:endParaRPr lang="de-CH" sz="2400" dirty="0"/>
          </a:p>
          <a:p>
            <a:r>
              <a:rPr lang="de-CH" sz="2400" dirty="0"/>
              <a:t>sage ich STOPP, wenn Gefahr durch elektrischen Strom droht.</a:t>
            </a:r>
          </a:p>
        </p:txBody>
      </p:sp>
    </p:spTree>
    <p:extLst>
      <p:ext uri="{BB962C8B-B14F-4D97-AF65-F5344CB8AC3E}">
        <p14:creationId xmlns:p14="http://schemas.microsoft.com/office/powerpoint/2010/main" val="2376784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3E9F91-24F0-4825-BC43-43739D0CD727}"/>
              </a:ext>
            </a:extLst>
          </p:cNvPr>
          <p:cNvSpPr>
            <a:spLocks noGrp="1"/>
          </p:cNvSpPr>
          <p:nvPr>
            <p:ph type="title"/>
          </p:nvPr>
        </p:nvSpPr>
        <p:spPr/>
        <p:txBody>
          <a:bodyPr/>
          <a:lstStyle/>
          <a:p>
            <a:r>
              <a:rPr lang="de-DE" sz="2800" dirty="0"/>
              <a:t>Regel 6: Elektroarbeiten nur für Profis</a:t>
            </a:r>
            <a:br>
              <a:rPr lang="de-DE" sz="2800" dirty="0"/>
            </a:br>
            <a:r>
              <a:rPr lang="de-CH" sz="2800" dirty="0"/>
              <a:t>Antworten zu 4 Fragen</a:t>
            </a:r>
          </a:p>
        </p:txBody>
      </p:sp>
      <p:sp>
        <p:nvSpPr>
          <p:cNvPr id="4" name="Datumsplatzhalter 3">
            <a:extLst>
              <a:ext uri="{FF2B5EF4-FFF2-40B4-BE49-F238E27FC236}">
                <a16:creationId xmlns:a16="http://schemas.microsoft.com/office/drawing/2014/main" id="{30504A7E-4B29-45F1-BC55-4D52178A31BD}"/>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5" name="Fußzeilenplatzhalter 4">
            <a:extLst>
              <a:ext uri="{FF2B5EF4-FFF2-40B4-BE49-F238E27FC236}">
                <a16:creationId xmlns:a16="http://schemas.microsoft.com/office/drawing/2014/main" id="{1971F781-B1D4-45FE-84D4-C7099FDB274C}"/>
              </a:ext>
            </a:extLst>
          </p:cNvPr>
          <p:cNvSpPr>
            <a:spLocks noGrp="1"/>
          </p:cNvSpPr>
          <p:nvPr>
            <p:ph type="ftr" sz="quarter" idx="11"/>
          </p:nvPr>
        </p:nvSpPr>
        <p:spPr/>
        <p:txBody>
          <a:bodyPr/>
          <a:lstStyle/>
          <a:p>
            <a:r>
              <a:rPr lang="de-CH" dirty="0"/>
              <a:t>Sichere Instandhaltung betrifft uns alle!</a:t>
            </a:r>
          </a:p>
        </p:txBody>
      </p:sp>
      <p:sp>
        <p:nvSpPr>
          <p:cNvPr id="6" name="Foliennummernplatzhalter 5">
            <a:extLst>
              <a:ext uri="{FF2B5EF4-FFF2-40B4-BE49-F238E27FC236}">
                <a16:creationId xmlns:a16="http://schemas.microsoft.com/office/drawing/2014/main" id="{E02F1AE0-D503-4175-B422-43E87759EAB2}"/>
              </a:ext>
            </a:extLst>
          </p:cNvPr>
          <p:cNvSpPr>
            <a:spLocks noGrp="1"/>
          </p:cNvSpPr>
          <p:nvPr>
            <p:ph type="sldNum" sz="quarter" idx="12"/>
          </p:nvPr>
        </p:nvSpPr>
        <p:spPr/>
        <p:txBody>
          <a:bodyPr/>
          <a:lstStyle/>
          <a:p>
            <a:fld id="{86FBE615-59AB-43FA-AD56-B2490B7B2CB2}" type="slidenum">
              <a:rPr lang="de-CH" smtClean="0"/>
              <a:pPr/>
              <a:t>49</a:t>
            </a:fld>
            <a:endParaRPr lang="de-CH" dirty="0"/>
          </a:p>
        </p:txBody>
      </p:sp>
      <p:pic>
        <p:nvPicPr>
          <p:cNvPr id="7" name="Picture 2">
            <a:extLst>
              <a:ext uri="{FF2B5EF4-FFF2-40B4-BE49-F238E27FC236}">
                <a16:creationId xmlns:a16="http://schemas.microsoft.com/office/drawing/2014/main" id="{F2E76E4D-1CF7-4FB5-9082-93B67CB36542}"/>
              </a:ext>
            </a:extLst>
          </p:cNvPr>
          <p:cNvPicPr>
            <a:picLocks noChangeAspect="1" noChangeArrowheads="1"/>
          </p:cNvPicPr>
          <p:nvPr/>
        </p:nvPicPr>
        <p:blipFill>
          <a:blip r:embed="rId3" cstate="print"/>
          <a:srcRect t="79" b="79"/>
          <a:stretch>
            <a:fillRect/>
          </a:stretch>
        </p:blipFill>
        <p:spPr bwMode="auto">
          <a:xfrm>
            <a:off x="551384" y="1498399"/>
            <a:ext cx="4104705" cy="4594898"/>
          </a:xfrm>
          <a:prstGeom prst="rect">
            <a:avLst/>
          </a:prstGeom>
          <a:noFill/>
          <a:ln w="9525">
            <a:solidFill>
              <a:schemeClr val="accent1"/>
            </a:solidFill>
            <a:miter lim="800000"/>
            <a:headEnd/>
            <a:tailEnd/>
          </a:ln>
          <a:effectLst>
            <a:outerShdw blurRad="50800" dist="38100" dir="2700000" algn="tl" rotWithShape="0">
              <a:prstClr val="black">
                <a:alpha val="40000"/>
              </a:prstClr>
            </a:outerShdw>
          </a:effectLst>
        </p:spPr>
      </p:pic>
      <p:pic>
        <p:nvPicPr>
          <p:cNvPr id="9" name="Bildplatzhalter 6" descr="Clipboard11.jpg">
            <a:extLst>
              <a:ext uri="{FF2B5EF4-FFF2-40B4-BE49-F238E27FC236}">
                <a16:creationId xmlns:a16="http://schemas.microsoft.com/office/drawing/2014/main" id="{5CD179EC-3B54-42FE-97E1-AE93D3717452}"/>
              </a:ext>
            </a:extLst>
          </p:cNvPr>
          <p:cNvPicPr>
            <a:picLocks noChangeAspect="1"/>
          </p:cNvPicPr>
          <p:nvPr/>
        </p:nvPicPr>
        <p:blipFill>
          <a:blip r:embed="rId4" cstate="screen"/>
          <a:srcRect l="13" r="13"/>
          <a:stretch>
            <a:fillRect/>
          </a:stretch>
        </p:blipFill>
        <p:spPr>
          <a:xfrm rot="20659435">
            <a:off x="1474698" y="2600644"/>
            <a:ext cx="2734136" cy="3192384"/>
          </a:xfrm>
          <a:prstGeom prst="rect">
            <a:avLst/>
          </a:prstGeom>
        </p:spPr>
      </p:pic>
      <p:sp>
        <p:nvSpPr>
          <p:cNvPr id="8" name="Inhaltsplatzhalter 11">
            <a:extLst>
              <a:ext uri="{FF2B5EF4-FFF2-40B4-BE49-F238E27FC236}">
                <a16:creationId xmlns:a16="http://schemas.microsoft.com/office/drawing/2014/main" id="{7A85E6B0-0465-4AD2-AB99-59C0EC7A6097}"/>
              </a:ext>
            </a:extLst>
          </p:cNvPr>
          <p:cNvSpPr txBox="1">
            <a:spLocks/>
          </p:cNvSpPr>
          <p:nvPr/>
        </p:nvSpPr>
        <p:spPr>
          <a:xfrm>
            <a:off x="5519936" y="1498399"/>
            <a:ext cx="6120680" cy="4162849"/>
          </a:xfrm>
          <a:prstGeom prst="rect">
            <a:avLst/>
          </a:prstGeom>
        </p:spPr>
        <p:txBody>
          <a:bodyPr/>
          <a:lstStyle>
            <a:lvl1pPr marL="179388" indent="-1793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449263"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719138"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987425" indent="-2682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257300"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1522413" indent="-2651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792288"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062163"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33045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CH" sz="2400" dirty="0"/>
              <a:t>Ist eine Bewilligung für das Arbeiten an Niederspannungs-Installationen </a:t>
            </a:r>
            <a:r>
              <a:rPr lang="de-CH" sz="2400" dirty="0" err="1"/>
              <a:t>vorhan</a:t>
            </a:r>
            <a:r>
              <a:rPr lang="de-CH" sz="2400" dirty="0"/>
              <a:t>-den?</a:t>
            </a:r>
            <a:br>
              <a:rPr lang="de-CH" sz="2400" dirty="0"/>
            </a:br>
            <a:endParaRPr lang="de-CH" sz="2400" dirty="0"/>
          </a:p>
          <a:p>
            <a:r>
              <a:rPr lang="de-CH" sz="2400" dirty="0">
                <a:solidFill>
                  <a:srgbClr val="FF8200"/>
                </a:solidFill>
              </a:rPr>
              <a:t>Wer darf an Maschinen elektrische Komponenten austauschen?</a:t>
            </a:r>
            <a:br>
              <a:rPr lang="de-CH" sz="2400" dirty="0">
                <a:solidFill>
                  <a:srgbClr val="FF8200"/>
                </a:solidFill>
              </a:rPr>
            </a:br>
            <a:endParaRPr lang="de-CH" sz="2400" dirty="0">
              <a:solidFill>
                <a:srgbClr val="FF8200"/>
              </a:solidFill>
            </a:endParaRPr>
          </a:p>
          <a:p>
            <a:r>
              <a:rPr lang="de-CH" sz="2400" dirty="0"/>
              <a:t>Ist die Zugangsberechtigung geregelt?</a:t>
            </a:r>
            <a:br>
              <a:rPr lang="de-CH" sz="2400" dirty="0"/>
            </a:br>
            <a:endParaRPr lang="de-CH" sz="2400" dirty="0"/>
          </a:p>
          <a:p>
            <a:r>
              <a:rPr lang="de-CH" sz="2400" dirty="0"/>
              <a:t>Wer darf </a:t>
            </a:r>
            <a:r>
              <a:rPr lang="de-CH" sz="2400" dirty="0" err="1"/>
              <a:t>Instandhaltungs</a:t>
            </a:r>
            <a:r>
              <a:rPr lang="de-CH" sz="2400" dirty="0"/>
              <a:t> arbeiten an elektrischen Geräten durchführen?</a:t>
            </a:r>
          </a:p>
        </p:txBody>
      </p:sp>
      <p:sp>
        <p:nvSpPr>
          <p:cNvPr id="10" name="Rechteck 9">
            <a:extLst>
              <a:ext uri="{FF2B5EF4-FFF2-40B4-BE49-F238E27FC236}">
                <a16:creationId xmlns:a16="http://schemas.microsoft.com/office/drawing/2014/main" id="{7A9FC828-E854-45C3-80E5-BA202F58B625}"/>
              </a:ext>
            </a:extLst>
          </p:cNvPr>
          <p:cNvSpPr/>
          <p:nvPr/>
        </p:nvSpPr>
        <p:spPr>
          <a:xfrm>
            <a:off x="5688444" y="5785809"/>
            <a:ext cx="3181319" cy="461665"/>
          </a:xfrm>
          <a:prstGeom prst="rect">
            <a:avLst/>
          </a:prstGeom>
        </p:spPr>
        <p:txBody>
          <a:bodyPr wrap="none">
            <a:spAutoFit/>
          </a:bodyPr>
          <a:lstStyle/>
          <a:p>
            <a:pPr algn="ctr">
              <a:buNone/>
            </a:pPr>
            <a:r>
              <a:rPr lang="de-CH" sz="2400" dirty="0">
                <a:solidFill>
                  <a:srgbClr val="00B0F0"/>
                </a:solidFill>
                <a:hlinkClick r:id="rId5"/>
              </a:rPr>
              <a:t>www.suva.ch/33079.d</a:t>
            </a:r>
            <a:endParaRPr lang="de-CH" sz="2400" dirty="0">
              <a:solidFill>
                <a:srgbClr val="00B0F0"/>
              </a:solidFill>
            </a:endParaRPr>
          </a:p>
        </p:txBody>
      </p:sp>
    </p:spTree>
    <p:extLst>
      <p:ext uri="{BB962C8B-B14F-4D97-AF65-F5344CB8AC3E}">
        <p14:creationId xmlns:p14="http://schemas.microsoft.com/office/powerpoint/2010/main" val="2771275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4DE77B-EED3-4861-BD39-D302AE8D6FA9}"/>
              </a:ext>
            </a:extLst>
          </p:cNvPr>
          <p:cNvSpPr>
            <a:spLocks noGrp="1"/>
          </p:cNvSpPr>
          <p:nvPr>
            <p:ph type="title"/>
          </p:nvPr>
        </p:nvSpPr>
        <p:spPr/>
        <p:txBody>
          <a:bodyPr/>
          <a:lstStyle/>
          <a:p>
            <a:r>
              <a:rPr lang="de-DE" sz="2800" dirty="0"/>
              <a:t>Werden wir uns bewusst:</a:t>
            </a:r>
            <a:br>
              <a:rPr lang="de-CH" sz="2800" dirty="0"/>
            </a:br>
            <a:r>
              <a:rPr lang="de-DE" sz="2800" dirty="0"/>
              <a:t>Instandhaltung </a:t>
            </a:r>
            <a:r>
              <a:rPr lang="de-DE" sz="2800" dirty="0">
                <a:solidFill>
                  <a:srgbClr val="FF8200"/>
                </a:solidFill>
              </a:rPr>
              <a:t>kan</a:t>
            </a:r>
            <a:r>
              <a:rPr lang="de-DE" sz="2800" dirty="0"/>
              <a:t>n sehr gefährlich sein</a:t>
            </a:r>
            <a:endParaRPr lang="de-CH" sz="2800" dirty="0"/>
          </a:p>
        </p:txBody>
      </p:sp>
      <p:sp>
        <p:nvSpPr>
          <p:cNvPr id="4" name="Datumsplatzhalter 3">
            <a:extLst>
              <a:ext uri="{FF2B5EF4-FFF2-40B4-BE49-F238E27FC236}">
                <a16:creationId xmlns:a16="http://schemas.microsoft.com/office/drawing/2014/main" id="{A6EB4126-D6C2-4060-904E-68A5D61E79C2}"/>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5" name="Fußzeilenplatzhalter 4">
            <a:extLst>
              <a:ext uri="{FF2B5EF4-FFF2-40B4-BE49-F238E27FC236}">
                <a16:creationId xmlns:a16="http://schemas.microsoft.com/office/drawing/2014/main" id="{3BD04367-682A-4952-9709-CE9668DAC0E3}"/>
              </a:ext>
            </a:extLst>
          </p:cNvPr>
          <p:cNvSpPr>
            <a:spLocks noGrp="1"/>
          </p:cNvSpPr>
          <p:nvPr>
            <p:ph type="ftr" sz="quarter" idx="11"/>
          </p:nvPr>
        </p:nvSpPr>
        <p:spPr/>
        <p:txBody>
          <a:bodyPr/>
          <a:lstStyle/>
          <a:p>
            <a:r>
              <a:rPr lang="de-CH"/>
              <a:t>Sichere Instandhaltung betrifft uns alle!</a:t>
            </a:r>
            <a:endParaRPr lang="de-CH" dirty="0"/>
          </a:p>
        </p:txBody>
      </p:sp>
      <p:sp>
        <p:nvSpPr>
          <p:cNvPr id="6" name="Foliennummernplatzhalter 5">
            <a:extLst>
              <a:ext uri="{FF2B5EF4-FFF2-40B4-BE49-F238E27FC236}">
                <a16:creationId xmlns:a16="http://schemas.microsoft.com/office/drawing/2014/main" id="{B2B53CAC-7BB3-4B6B-AA2B-EAC4D70A399B}"/>
              </a:ext>
            </a:extLst>
          </p:cNvPr>
          <p:cNvSpPr>
            <a:spLocks noGrp="1"/>
          </p:cNvSpPr>
          <p:nvPr>
            <p:ph type="sldNum" sz="quarter" idx="12"/>
          </p:nvPr>
        </p:nvSpPr>
        <p:spPr/>
        <p:txBody>
          <a:bodyPr/>
          <a:lstStyle/>
          <a:p>
            <a:fld id="{86FBE615-59AB-43FA-AD56-B2490B7B2CB2}" type="slidenum">
              <a:rPr lang="de-CH" smtClean="0"/>
              <a:pPr/>
              <a:t>5</a:t>
            </a:fld>
            <a:endParaRPr lang="de-CH" dirty="0"/>
          </a:p>
        </p:txBody>
      </p:sp>
      <p:sp>
        <p:nvSpPr>
          <p:cNvPr id="8" name="Inhaltsplatzhalter 2">
            <a:extLst>
              <a:ext uri="{FF2B5EF4-FFF2-40B4-BE49-F238E27FC236}">
                <a16:creationId xmlns:a16="http://schemas.microsoft.com/office/drawing/2014/main" id="{C5130E43-A744-4F6A-BE27-3FEF77931DE2}"/>
              </a:ext>
            </a:extLst>
          </p:cNvPr>
          <p:cNvSpPr>
            <a:spLocks noGrp="1"/>
          </p:cNvSpPr>
          <p:nvPr>
            <p:ph idx="1"/>
          </p:nvPr>
        </p:nvSpPr>
        <p:spPr>
          <a:xfrm>
            <a:off x="551384" y="1556792"/>
            <a:ext cx="11089232" cy="4608513"/>
          </a:xfrm>
        </p:spPr>
        <p:txBody>
          <a:bodyPr/>
          <a:lstStyle/>
          <a:p>
            <a:pPr>
              <a:lnSpc>
                <a:spcPts val="3200"/>
              </a:lnSpc>
              <a:spcAft>
                <a:spcPts val="1200"/>
              </a:spcAft>
            </a:pPr>
            <a:r>
              <a:rPr lang="de-DE" dirty="0"/>
              <a:t>Noch immer ereignen sich rund 100 tödliche Berufsunfälle. Jahr für Jahr.</a:t>
            </a:r>
          </a:p>
          <a:p>
            <a:pPr>
              <a:lnSpc>
                <a:spcPts val="3200"/>
              </a:lnSpc>
              <a:spcAft>
                <a:spcPts val="1200"/>
              </a:spcAft>
            </a:pPr>
            <a:r>
              <a:rPr lang="de-CH" dirty="0"/>
              <a:t>Rund 10 tödliche Unfälle betreffen Instandhaltungsarbeiten an Maschinen und Anlagen.</a:t>
            </a:r>
          </a:p>
        </p:txBody>
      </p:sp>
      <p:sp>
        <p:nvSpPr>
          <p:cNvPr id="9" name="Textfeld 8">
            <a:extLst>
              <a:ext uri="{FF2B5EF4-FFF2-40B4-BE49-F238E27FC236}">
                <a16:creationId xmlns:a16="http://schemas.microsoft.com/office/drawing/2014/main" id="{457B3536-3ECD-4EDC-965F-AE280E04FF32}"/>
              </a:ext>
            </a:extLst>
          </p:cNvPr>
          <p:cNvSpPr txBox="1"/>
          <p:nvPr/>
        </p:nvSpPr>
        <p:spPr>
          <a:xfrm>
            <a:off x="1993900" y="3140968"/>
            <a:ext cx="8204200" cy="1446550"/>
          </a:xfrm>
          <a:prstGeom prst="rect">
            <a:avLst/>
          </a:prstGeom>
          <a:noFill/>
        </p:spPr>
        <p:txBody>
          <a:bodyPr wrap="square" rtlCol="0">
            <a:spAutoFit/>
          </a:bodyPr>
          <a:lstStyle/>
          <a:p>
            <a:pPr algn="ctr"/>
            <a:r>
              <a:rPr lang="de-CH" sz="8800" dirty="0">
                <a:sym typeface="Wingdings 2"/>
              </a:rPr>
              <a:t></a:t>
            </a:r>
            <a:endParaRPr lang="de-CH" sz="8800" dirty="0"/>
          </a:p>
        </p:txBody>
      </p:sp>
      <p:sp>
        <p:nvSpPr>
          <p:cNvPr id="10" name="Textfeld 9">
            <a:extLst>
              <a:ext uri="{FF2B5EF4-FFF2-40B4-BE49-F238E27FC236}">
                <a16:creationId xmlns:a16="http://schemas.microsoft.com/office/drawing/2014/main" id="{EA2E3164-892E-4931-9809-ACCA496ECA24}"/>
              </a:ext>
            </a:extLst>
          </p:cNvPr>
          <p:cNvSpPr txBox="1"/>
          <p:nvPr/>
        </p:nvSpPr>
        <p:spPr>
          <a:xfrm>
            <a:off x="4259796" y="4869160"/>
            <a:ext cx="3672408" cy="461665"/>
          </a:xfrm>
          <a:prstGeom prst="rect">
            <a:avLst/>
          </a:prstGeom>
          <a:noFill/>
        </p:spPr>
        <p:txBody>
          <a:bodyPr wrap="square" rtlCol="0">
            <a:spAutoFit/>
          </a:bodyPr>
          <a:lstStyle/>
          <a:p>
            <a:pPr algn="ctr"/>
            <a:r>
              <a:rPr lang="de-CH" sz="2400" b="1" dirty="0">
                <a:solidFill>
                  <a:srgbClr val="FF8200"/>
                </a:solidFill>
                <a:latin typeface="+mj-lt"/>
                <a:ea typeface="+mj-ea"/>
                <a:cs typeface="+mj-cs"/>
              </a:rPr>
              <a:t>Das</a:t>
            </a:r>
            <a:r>
              <a:rPr lang="de-CH" sz="2400" dirty="0">
                <a:solidFill>
                  <a:srgbClr val="FF8200"/>
                </a:solidFill>
              </a:rPr>
              <a:t> </a:t>
            </a:r>
            <a:r>
              <a:rPr lang="de-CH" sz="2400" b="1" dirty="0">
                <a:solidFill>
                  <a:srgbClr val="FF8200"/>
                </a:solidFill>
                <a:latin typeface="+mj-lt"/>
                <a:ea typeface="+mj-ea"/>
                <a:cs typeface="+mj-cs"/>
              </a:rPr>
              <a:t>wollen wir ändern!</a:t>
            </a:r>
          </a:p>
        </p:txBody>
      </p:sp>
    </p:spTree>
    <p:extLst>
      <p:ext uri="{BB962C8B-B14F-4D97-AF65-F5344CB8AC3E}">
        <p14:creationId xmlns:p14="http://schemas.microsoft.com/office/powerpoint/2010/main" val="31193413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B6EDE8-FD16-42DA-AF92-9C93EAD89A93}"/>
              </a:ext>
            </a:extLst>
          </p:cNvPr>
          <p:cNvSpPr>
            <a:spLocks noGrp="1"/>
          </p:cNvSpPr>
          <p:nvPr>
            <p:ph type="title"/>
          </p:nvPr>
        </p:nvSpPr>
        <p:spPr/>
        <p:txBody>
          <a:bodyPr/>
          <a:lstStyle/>
          <a:p>
            <a:r>
              <a:rPr lang="de-DE" sz="2800" dirty="0"/>
              <a:t>Regel 6: Für Elektroarbeiten nur Profis einsetzen</a:t>
            </a:r>
            <a:br>
              <a:rPr lang="de-CH" sz="2800" dirty="0"/>
            </a:br>
            <a:endParaRPr lang="de-CH" sz="2800" dirty="0"/>
          </a:p>
        </p:txBody>
      </p:sp>
      <p:sp>
        <p:nvSpPr>
          <p:cNvPr id="4" name="Datumsplatzhalter 3">
            <a:extLst>
              <a:ext uri="{FF2B5EF4-FFF2-40B4-BE49-F238E27FC236}">
                <a16:creationId xmlns:a16="http://schemas.microsoft.com/office/drawing/2014/main" id="{87AE27D0-966A-43D7-B024-84111050A1F7}"/>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5" name="Fußzeilenplatzhalter 4">
            <a:extLst>
              <a:ext uri="{FF2B5EF4-FFF2-40B4-BE49-F238E27FC236}">
                <a16:creationId xmlns:a16="http://schemas.microsoft.com/office/drawing/2014/main" id="{B872AF6D-9E6F-4026-B581-1889F46F4DD4}"/>
              </a:ext>
            </a:extLst>
          </p:cNvPr>
          <p:cNvSpPr>
            <a:spLocks noGrp="1"/>
          </p:cNvSpPr>
          <p:nvPr>
            <p:ph type="ftr" sz="quarter" idx="11"/>
          </p:nvPr>
        </p:nvSpPr>
        <p:spPr/>
        <p:txBody>
          <a:bodyPr/>
          <a:lstStyle/>
          <a:p>
            <a:r>
              <a:rPr lang="de-CH"/>
              <a:t>Sichere Instandhaltung betrifft uns alle!</a:t>
            </a:r>
            <a:endParaRPr lang="de-CH" dirty="0"/>
          </a:p>
        </p:txBody>
      </p:sp>
      <p:sp>
        <p:nvSpPr>
          <p:cNvPr id="6" name="Foliennummernplatzhalter 5">
            <a:extLst>
              <a:ext uri="{FF2B5EF4-FFF2-40B4-BE49-F238E27FC236}">
                <a16:creationId xmlns:a16="http://schemas.microsoft.com/office/drawing/2014/main" id="{3257F74E-CDC5-4B0B-ACF5-C662727F24AA}"/>
              </a:ext>
            </a:extLst>
          </p:cNvPr>
          <p:cNvSpPr>
            <a:spLocks noGrp="1"/>
          </p:cNvSpPr>
          <p:nvPr>
            <p:ph type="sldNum" sz="quarter" idx="12"/>
          </p:nvPr>
        </p:nvSpPr>
        <p:spPr/>
        <p:txBody>
          <a:bodyPr/>
          <a:lstStyle/>
          <a:p>
            <a:fld id="{86FBE615-59AB-43FA-AD56-B2490B7B2CB2}" type="slidenum">
              <a:rPr lang="de-CH" smtClean="0"/>
              <a:pPr/>
              <a:t>50</a:t>
            </a:fld>
            <a:endParaRPr lang="de-CH" dirty="0"/>
          </a:p>
        </p:txBody>
      </p:sp>
      <p:sp>
        <p:nvSpPr>
          <p:cNvPr id="7" name="Inhaltsplatzhalter 10">
            <a:extLst>
              <a:ext uri="{FF2B5EF4-FFF2-40B4-BE49-F238E27FC236}">
                <a16:creationId xmlns:a16="http://schemas.microsoft.com/office/drawing/2014/main" id="{01F6C3E2-CE9B-4B06-A339-FEBE1FF61FEE}"/>
              </a:ext>
            </a:extLst>
          </p:cNvPr>
          <p:cNvSpPr>
            <a:spLocks noGrp="1"/>
          </p:cNvSpPr>
          <p:nvPr>
            <p:ph sz="half" idx="1"/>
          </p:nvPr>
        </p:nvSpPr>
        <p:spPr>
          <a:xfrm>
            <a:off x="551384" y="1340768"/>
            <a:ext cx="4176712" cy="544785"/>
          </a:xfrm>
        </p:spPr>
        <p:txBody>
          <a:bodyPr/>
          <a:lstStyle/>
          <a:p>
            <a:pPr marL="0" lvl="0" indent="0">
              <a:buNone/>
            </a:pPr>
            <a:r>
              <a:rPr lang="de-CH" b="1" dirty="0"/>
              <a:t>Berechtigungen regeln</a:t>
            </a:r>
            <a:r>
              <a:rPr lang="de-CH" dirty="0"/>
              <a:t>:</a:t>
            </a:r>
            <a:endParaRPr lang="de-CH" b="1" dirty="0"/>
          </a:p>
        </p:txBody>
      </p:sp>
      <p:sp>
        <p:nvSpPr>
          <p:cNvPr id="8" name="Inhaltsplatzhalter 11">
            <a:extLst>
              <a:ext uri="{FF2B5EF4-FFF2-40B4-BE49-F238E27FC236}">
                <a16:creationId xmlns:a16="http://schemas.microsoft.com/office/drawing/2014/main" id="{80FCDFE0-D9E7-4694-9F61-A1F4BD4388FD}"/>
              </a:ext>
            </a:extLst>
          </p:cNvPr>
          <p:cNvSpPr txBox="1">
            <a:spLocks/>
          </p:cNvSpPr>
          <p:nvPr/>
        </p:nvSpPr>
        <p:spPr>
          <a:xfrm>
            <a:off x="6023992" y="1294044"/>
            <a:ext cx="5400600" cy="648072"/>
          </a:xfrm>
          <a:prstGeom prst="rect">
            <a:avLst/>
          </a:prstGeom>
        </p:spPr>
        <p:txBody>
          <a:bodyPr/>
          <a:lstStyle>
            <a:lvl1pPr marL="179388" indent="-1793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449263"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719138"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987425" indent="-2682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257300"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1522413" indent="-2651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792288"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062163"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33045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341313" algn="l"/>
              </a:tabLst>
              <a:defRPr/>
            </a:pPr>
            <a:r>
              <a:rPr lang="de-CH" sz="2400" b="1" dirty="0"/>
              <a:t>Schutz elektrischer Einrichtungen</a:t>
            </a:r>
            <a:r>
              <a:rPr lang="de-CH" sz="2400" dirty="0"/>
              <a:t>:</a:t>
            </a:r>
            <a:endParaRPr lang="de-CH" sz="2400" b="1" dirty="0"/>
          </a:p>
        </p:txBody>
      </p:sp>
      <p:pic>
        <p:nvPicPr>
          <p:cNvPr id="9" name="Grafik 8" descr="88813_06_03_Office.jpg">
            <a:extLst>
              <a:ext uri="{FF2B5EF4-FFF2-40B4-BE49-F238E27FC236}">
                <a16:creationId xmlns:a16="http://schemas.microsoft.com/office/drawing/2014/main" id="{D9EA275C-B399-4B51-9B74-266BC7217A51}"/>
              </a:ext>
            </a:extLst>
          </p:cNvPr>
          <p:cNvPicPr>
            <a:picLocks noChangeAspect="1"/>
          </p:cNvPicPr>
          <p:nvPr/>
        </p:nvPicPr>
        <p:blipFill>
          <a:blip r:embed="rId3" cstate="email"/>
          <a:srcRect/>
          <a:stretch>
            <a:fillRect/>
          </a:stretch>
        </p:blipFill>
        <p:spPr>
          <a:xfrm>
            <a:off x="551384" y="1942116"/>
            <a:ext cx="4104456" cy="4106054"/>
          </a:xfrm>
          <a:prstGeom prst="rect">
            <a:avLst/>
          </a:prstGeom>
        </p:spPr>
      </p:pic>
      <p:pic>
        <p:nvPicPr>
          <p:cNvPr id="10" name="Grafik 9" descr="88813_06_01_Office.jpg">
            <a:extLst>
              <a:ext uri="{FF2B5EF4-FFF2-40B4-BE49-F238E27FC236}">
                <a16:creationId xmlns:a16="http://schemas.microsoft.com/office/drawing/2014/main" id="{DC807DDC-512D-43B9-AAFA-158A188357A0}"/>
              </a:ext>
            </a:extLst>
          </p:cNvPr>
          <p:cNvPicPr>
            <a:picLocks noChangeAspect="1"/>
          </p:cNvPicPr>
          <p:nvPr/>
        </p:nvPicPr>
        <p:blipFill>
          <a:blip r:embed="rId4" cstate="email"/>
          <a:srcRect/>
          <a:stretch>
            <a:fillRect/>
          </a:stretch>
        </p:blipFill>
        <p:spPr>
          <a:xfrm>
            <a:off x="6096000" y="1942116"/>
            <a:ext cx="4176464" cy="4178265"/>
          </a:xfrm>
          <a:prstGeom prst="rect">
            <a:avLst/>
          </a:prstGeom>
        </p:spPr>
      </p:pic>
      <p:cxnSp>
        <p:nvCxnSpPr>
          <p:cNvPr id="11" name="Gerade Verbindung 8">
            <a:extLst>
              <a:ext uri="{FF2B5EF4-FFF2-40B4-BE49-F238E27FC236}">
                <a16:creationId xmlns:a16="http://schemas.microsoft.com/office/drawing/2014/main" id="{2F5CEA76-3F36-4EBE-86F2-761CE486356D}"/>
              </a:ext>
            </a:extLst>
          </p:cNvPr>
          <p:cNvCxnSpPr/>
          <p:nvPr/>
        </p:nvCxnSpPr>
        <p:spPr>
          <a:xfrm>
            <a:off x="1335211" y="2824580"/>
            <a:ext cx="2880320" cy="2304256"/>
          </a:xfrm>
          <a:prstGeom prst="line">
            <a:avLst/>
          </a:prstGeom>
          <a:ln w="101600">
            <a:solidFill>
              <a:srgbClr val="FF0000">
                <a:alpha val="63000"/>
              </a:srgbClr>
            </a:solidFill>
          </a:ln>
        </p:spPr>
        <p:style>
          <a:lnRef idx="1">
            <a:schemeClr val="accent1"/>
          </a:lnRef>
          <a:fillRef idx="0">
            <a:schemeClr val="accent1"/>
          </a:fillRef>
          <a:effectRef idx="0">
            <a:schemeClr val="accent1"/>
          </a:effectRef>
          <a:fontRef idx="minor">
            <a:schemeClr val="tx1"/>
          </a:fontRef>
        </p:style>
      </p:cxnSp>
      <p:cxnSp>
        <p:nvCxnSpPr>
          <p:cNvPr id="12" name="Gerade Verbindung 9">
            <a:extLst>
              <a:ext uri="{FF2B5EF4-FFF2-40B4-BE49-F238E27FC236}">
                <a16:creationId xmlns:a16="http://schemas.microsoft.com/office/drawing/2014/main" id="{443331EB-7C8E-4B64-B7B4-D5C2EF2382C8}"/>
              </a:ext>
            </a:extLst>
          </p:cNvPr>
          <p:cNvCxnSpPr/>
          <p:nvPr/>
        </p:nvCxnSpPr>
        <p:spPr>
          <a:xfrm flipH="1">
            <a:off x="1191195" y="2824580"/>
            <a:ext cx="3024336" cy="2232248"/>
          </a:xfrm>
          <a:prstGeom prst="line">
            <a:avLst/>
          </a:prstGeom>
          <a:ln w="101600">
            <a:solidFill>
              <a:srgbClr val="FF0000">
                <a:alpha val="63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90492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B6EDE8-FD16-42DA-AF92-9C93EAD89A93}"/>
              </a:ext>
            </a:extLst>
          </p:cNvPr>
          <p:cNvSpPr>
            <a:spLocks noGrp="1"/>
          </p:cNvSpPr>
          <p:nvPr>
            <p:ph type="title"/>
          </p:nvPr>
        </p:nvSpPr>
        <p:spPr/>
        <p:txBody>
          <a:bodyPr/>
          <a:lstStyle/>
          <a:p>
            <a:r>
              <a:rPr lang="de-DE" sz="2800" dirty="0"/>
              <a:t>Regel 6: Für Elektroarbeiten nur Profis einsetzen</a:t>
            </a:r>
            <a:br>
              <a:rPr lang="de-CH" sz="2800" dirty="0"/>
            </a:br>
            <a:endParaRPr lang="de-CH" sz="2800" dirty="0"/>
          </a:p>
        </p:txBody>
      </p:sp>
      <p:sp>
        <p:nvSpPr>
          <p:cNvPr id="4" name="Datumsplatzhalter 3">
            <a:extLst>
              <a:ext uri="{FF2B5EF4-FFF2-40B4-BE49-F238E27FC236}">
                <a16:creationId xmlns:a16="http://schemas.microsoft.com/office/drawing/2014/main" id="{87AE27D0-966A-43D7-B024-84111050A1F7}"/>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5" name="Fußzeilenplatzhalter 4">
            <a:extLst>
              <a:ext uri="{FF2B5EF4-FFF2-40B4-BE49-F238E27FC236}">
                <a16:creationId xmlns:a16="http://schemas.microsoft.com/office/drawing/2014/main" id="{B872AF6D-9E6F-4026-B581-1889F46F4DD4}"/>
              </a:ext>
            </a:extLst>
          </p:cNvPr>
          <p:cNvSpPr>
            <a:spLocks noGrp="1"/>
          </p:cNvSpPr>
          <p:nvPr>
            <p:ph type="ftr" sz="quarter" idx="11"/>
          </p:nvPr>
        </p:nvSpPr>
        <p:spPr/>
        <p:txBody>
          <a:bodyPr/>
          <a:lstStyle/>
          <a:p>
            <a:r>
              <a:rPr lang="de-CH"/>
              <a:t>Sichere Instandhaltung betrifft uns alle!</a:t>
            </a:r>
            <a:endParaRPr lang="de-CH" dirty="0"/>
          </a:p>
        </p:txBody>
      </p:sp>
      <p:sp>
        <p:nvSpPr>
          <p:cNvPr id="6" name="Foliennummernplatzhalter 5">
            <a:extLst>
              <a:ext uri="{FF2B5EF4-FFF2-40B4-BE49-F238E27FC236}">
                <a16:creationId xmlns:a16="http://schemas.microsoft.com/office/drawing/2014/main" id="{3257F74E-CDC5-4B0B-ACF5-C662727F24AA}"/>
              </a:ext>
            </a:extLst>
          </p:cNvPr>
          <p:cNvSpPr>
            <a:spLocks noGrp="1"/>
          </p:cNvSpPr>
          <p:nvPr>
            <p:ph type="sldNum" sz="quarter" idx="12"/>
          </p:nvPr>
        </p:nvSpPr>
        <p:spPr/>
        <p:txBody>
          <a:bodyPr/>
          <a:lstStyle/>
          <a:p>
            <a:fld id="{86FBE615-59AB-43FA-AD56-B2490B7B2CB2}" type="slidenum">
              <a:rPr lang="de-CH" smtClean="0"/>
              <a:pPr/>
              <a:t>51</a:t>
            </a:fld>
            <a:endParaRPr lang="de-CH" dirty="0"/>
          </a:p>
        </p:txBody>
      </p:sp>
      <p:sp>
        <p:nvSpPr>
          <p:cNvPr id="7" name="Inhaltsplatzhalter 10">
            <a:extLst>
              <a:ext uri="{FF2B5EF4-FFF2-40B4-BE49-F238E27FC236}">
                <a16:creationId xmlns:a16="http://schemas.microsoft.com/office/drawing/2014/main" id="{01F6C3E2-CE9B-4B06-A339-FEBE1FF61FEE}"/>
              </a:ext>
            </a:extLst>
          </p:cNvPr>
          <p:cNvSpPr>
            <a:spLocks noGrp="1"/>
          </p:cNvSpPr>
          <p:nvPr>
            <p:ph sz="half" idx="1"/>
          </p:nvPr>
        </p:nvSpPr>
        <p:spPr>
          <a:xfrm>
            <a:off x="551384" y="1340768"/>
            <a:ext cx="4176712" cy="544785"/>
          </a:xfrm>
        </p:spPr>
        <p:txBody>
          <a:bodyPr/>
          <a:lstStyle/>
          <a:p>
            <a:pPr marL="0" lvl="0" indent="0">
              <a:buNone/>
            </a:pPr>
            <a:r>
              <a:rPr lang="de-CH" b="1" dirty="0"/>
              <a:t>Mobiler FI-Schutz:</a:t>
            </a:r>
          </a:p>
        </p:txBody>
      </p:sp>
      <p:sp>
        <p:nvSpPr>
          <p:cNvPr id="8" name="Inhaltsplatzhalter 11">
            <a:extLst>
              <a:ext uri="{FF2B5EF4-FFF2-40B4-BE49-F238E27FC236}">
                <a16:creationId xmlns:a16="http://schemas.microsoft.com/office/drawing/2014/main" id="{80FCDFE0-D9E7-4694-9F61-A1F4BD4388FD}"/>
              </a:ext>
            </a:extLst>
          </p:cNvPr>
          <p:cNvSpPr txBox="1">
            <a:spLocks/>
          </p:cNvSpPr>
          <p:nvPr/>
        </p:nvSpPr>
        <p:spPr>
          <a:xfrm>
            <a:off x="6023992" y="1294044"/>
            <a:ext cx="5400600" cy="648072"/>
          </a:xfrm>
          <a:prstGeom prst="rect">
            <a:avLst/>
          </a:prstGeom>
        </p:spPr>
        <p:txBody>
          <a:bodyPr/>
          <a:lstStyle>
            <a:lvl1pPr marL="179388" indent="-1793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449263"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719138"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987425" indent="-2682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257300"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1522413" indent="-2651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792288"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062163"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33045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de-CH" sz="2400" b="1" dirty="0"/>
              <a:t>Keine defekten Geräte einsetzen:</a:t>
            </a:r>
            <a:endParaRPr lang="de-CH" sz="2400" dirty="0"/>
          </a:p>
        </p:txBody>
      </p:sp>
      <p:pic>
        <p:nvPicPr>
          <p:cNvPr id="11" name="Grafik 10" descr="88813_06_02_Office.jpg">
            <a:extLst>
              <a:ext uri="{FF2B5EF4-FFF2-40B4-BE49-F238E27FC236}">
                <a16:creationId xmlns:a16="http://schemas.microsoft.com/office/drawing/2014/main" id="{1DDDB3F6-11F8-466C-9243-85A10CF9ACAA}"/>
              </a:ext>
            </a:extLst>
          </p:cNvPr>
          <p:cNvPicPr>
            <a:picLocks noChangeAspect="1"/>
          </p:cNvPicPr>
          <p:nvPr/>
        </p:nvPicPr>
        <p:blipFill>
          <a:blip r:embed="rId3" cstate="email"/>
          <a:srcRect/>
          <a:stretch>
            <a:fillRect/>
          </a:stretch>
        </p:blipFill>
        <p:spPr>
          <a:xfrm>
            <a:off x="551384" y="1942116"/>
            <a:ext cx="4104456" cy="4103746"/>
          </a:xfrm>
          <a:prstGeom prst="rect">
            <a:avLst/>
          </a:prstGeom>
        </p:spPr>
      </p:pic>
      <p:pic>
        <p:nvPicPr>
          <p:cNvPr id="12" name="Picture 2">
            <a:extLst>
              <a:ext uri="{FF2B5EF4-FFF2-40B4-BE49-F238E27FC236}">
                <a16:creationId xmlns:a16="http://schemas.microsoft.com/office/drawing/2014/main" id="{581B625B-7E2D-4C3C-92D8-E6EFD5E48820}"/>
              </a:ext>
            </a:extLst>
          </p:cNvPr>
          <p:cNvPicPr>
            <a:picLocks noChangeAspect="1" noChangeArrowheads="1"/>
          </p:cNvPicPr>
          <p:nvPr/>
        </p:nvPicPr>
        <p:blipFill>
          <a:blip r:embed="rId4" cstate="screen"/>
          <a:srcRect/>
          <a:stretch>
            <a:fillRect/>
          </a:stretch>
        </p:blipFill>
        <p:spPr bwMode="auto">
          <a:xfrm>
            <a:off x="6143516" y="1942116"/>
            <a:ext cx="4103782" cy="4103746"/>
          </a:xfrm>
          <a:prstGeom prst="rect">
            <a:avLst/>
          </a:prstGeom>
          <a:noFill/>
          <a:ln w="9525">
            <a:noFill/>
            <a:miter lim="800000"/>
            <a:headEnd/>
            <a:tailEnd/>
          </a:ln>
        </p:spPr>
      </p:pic>
      <p:cxnSp>
        <p:nvCxnSpPr>
          <p:cNvPr id="10" name="Gerade Verbindung 8">
            <a:extLst>
              <a:ext uri="{FF2B5EF4-FFF2-40B4-BE49-F238E27FC236}">
                <a16:creationId xmlns:a16="http://schemas.microsoft.com/office/drawing/2014/main" id="{EA1D6117-B31A-4C3F-85D0-94F3C765CA94}"/>
              </a:ext>
            </a:extLst>
          </p:cNvPr>
          <p:cNvCxnSpPr/>
          <p:nvPr/>
        </p:nvCxnSpPr>
        <p:spPr>
          <a:xfrm>
            <a:off x="6744072" y="2573800"/>
            <a:ext cx="2880320" cy="2304256"/>
          </a:xfrm>
          <a:prstGeom prst="line">
            <a:avLst/>
          </a:prstGeom>
          <a:ln w="101600">
            <a:solidFill>
              <a:srgbClr val="FF0000">
                <a:alpha val="63000"/>
              </a:srgbClr>
            </a:solidFill>
          </a:ln>
        </p:spPr>
        <p:style>
          <a:lnRef idx="1">
            <a:schemeClr val="accent1"/>
          </a:lnRef>
          <a:fillRef idx="0">
            <a:schemeClr val="accent1"/>
          </a:fillRef>
          <a:effectRef idx="0">
            <a:schemeClr val="accent1"/>
          </a:effectRef>
          <a:fontRef idx="minor">
            <a:schemeClr val="tx1"/>
          </a:fontRef>
        </p:style>
      </p:cxnSp>
      <p:cxnSp>
        <p:nvCxnSpPr>
          <p:cNvPr id="13" name="Gerade Verbindung 9">
            <a:extLst>
              <a:ext uri="{FF2B5EF4-FFF2-40B4-BE49-F238E27FC236}">
                <a16:creationId xmlns:a16="http://schemas.microsoft.com/office/drawing/2014/main" id="{1844692E-3421-4F74-AD32-59D5A7F49C9D}"/>
              </a:ext>
            </a:extLst>
          </p:cNvPr>
          <p:cNvCxnSpPr/>
          <p:nvPr/>
        </p:nvCxnSpPr>
        <p:spPr>
          <a:xfrm flipH="1">
            <a:off x="6600056" y="2573800"/>
            <a:ext cx="3024336" cy="2232248"/>
          </a:xfrm>
          <a:prstGeom prst="line">
            <a:avLst/>
          </a:prstGeom>
          <a:ln w="101600">
            <a:solidFill>
              <a:srgbClr val="FF0000">
                <a:alpha val="63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43803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02FAB5-8CDD-4532-94D6-555217BAFACD}"/>
              </a:ext>
            </a:extLst>
          </p:cNvPr>
          <p:cNvSpPr>
            <a:spLocks noGrp="1"/>
          </p:cNvSpPr>
          <p:nvPr>
            <p:ph type="title"/>
          </p:nvPr>
        </p:nvSpPr>
        <p:spPr/>
        <p:txBody>
          <a:bodyPr/>
          <a:lstStyle/>
          <a:p>
            <a:r>
              <a:rPr lang="de-DE" sz="2800" dirty="0"/>
              <a:t>Regel 7: Brände und Explosionen vermeiden</a:t>
            </a:r>
            <a:br>
              <a:rPr lang="de-CH" sz="2800" dirty="0"/>
            </a:br>
            <a:endParaRPr lang="de-CH" sz="2800" dirty="0"/>
          </a:p>
        </p:txBody>
      </p:sp>
      <p:sp>
        <p:nvSpPr>
          <p:cNvPr id="4" name="Datumsplatzhalter 3">
            <a:extLst>
              <a:ext uri="{FF2B5EF4-FFF2-40B4-BE49-F238E27FC236}">
                <a16:creationId xmlns:a16="http://schemas.microsoft.com/office/drawing/2014/main" id="{32A51AFB-0672-4ABE-9678-4FCAE47CE3F4}"/>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5" name="Fußzeilenplatzhalter 4">
            <a:extLst>
              <a:ext uri="{FF2B5EF4-FFF2-40B4-BE49-F238E27FC236}">
                <a16:creationId xmlns:a16="http://schemas.microsoft.com/office/drawing/2014/main" id="{3D3D1717-F125-410E-AC43-E5FA9886F331}"/>
              </a:ext>
            </a:extLst>
          </p:cNvPr>
          <p:cNvSpPr>
            <a:spLocks noGrp="1"/>
          </p:cNvSpPr>
          <p:nvPr>
            <p:ph type="ftr" sz="quarter" idx="11"/>
          </p:nvPr>
        </p:nvSpPr>
        <p:spPr/>
        <p:txBody>
          <a:bodyPr/>
          <a:lstStyle/>
          <a:p>
            <a:r>
              <a:rPr lang="de-CH" dirty="0"/>
              <a:t>Sichere Instandhaltung betrifft uns alle!</a:t>
            </a:r>
          </a:p>
        </p:txBody>
      </p:sp>
      <p:sp>
        <p:nvSpPr>
          <p:cNvPr id="6" name="Foliennummernplatzhalter 5">
            <a:extLst>
              <a:ext uri="{FF2B5EF4-FFF2-40B4-BE49-F238E27FC236}">
                <a16:creationId xmlns:a16="http://schemas.microsoft.com/office/drawing/2014/main" id="{C08D2453-8594-4401-8901-8956CC4D6EF0}"/>
              </a:ext>
            </a:extLst>
          </p:cNvPr>
          <p:cNvSpPr>
            <a:spLocks noGrp="1"/>
          </p:cNvSpPr>
          <p:nvPr>
            <p:ph type="sldNum" sz="quarter" idx="12"/>
          </p:nvPr>
        </p:nvSpPr>
        <p:spPr/>
        <p:txBody>
          <a:bodyPr/>
          <a:lstStyle/>
          <a:p>
            <a:fld id="{86FBE615-59AB-43FA-AD56-B2490B7B2CB2}" type="slidenum">
              <a:rPr lang="de-CH" smtClean="0"/>
              <a:pPr/>
              <a:t>52</a:t>
            </a:fld>
            <a:endParaRPr lang="de-CH" dirty="0"/>
          </a:p>
        </p:txBody>
      </p:sp>
      <p:sp>
        <p:nvSpPr>
          <p:cNvPr id="8" name="Inhaltsplatzhalter 3">
            <a:extLst>
              <a:ext uri="{FF2B5EF4-FFF2-40B4-BE49-F238E27FC236}">
                <a16:creationId xmlns:a16="http://schemas.microsoft.com/office/drawing/2014/main" id="{F4F3DE5F-0D12-416C-9255-329878E95AC3}"/>
              </a:ext>
            </a:extLst>
          </p:cNvPr>
          <p:cNvSpPr txBox="1">
            <a:spLocks/>
          </p:cNvSpPr>
          <p:nvPr/>
        </p:nvSpPr>
        <p:spPr>
          <a:xfrm>
            <a:off x="5303912" y="1196752"/>
            <a:ext cx="6336704" cy="4764418"/>
          </a:xfrm>
          <a:prstGeom prst="rect">
            <a:avLst/>
          </a:prstGeom>
        </p:spPr>
        <p:txBody>
          <a:bodyPr/>
          <a:lstStyle>
            <a:lvl1pPr marL="179388" indent="-1793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449263"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719138"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987425" indent="-2682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257300"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1522413" indent="-2651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792288"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062163"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33045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0"/>
              </a:spcAft>
              <a:buNone/>
            </a:pPr>
            <a:r>
              <a:rPr lang="de-DE" sz="2400" dirty="0"/>
              <a:t>Wir entfernen brennbare Stoffe oder sorgen dafür, dass sich diese nicht entzünden</a:t>
            </a:r>
          </a:p>
          <a:p>
            <a:pPr>
              <a:spcAft>
                <a:spcPts val="0"/>
              </a:spcAft>
              <a:buNone/>
            </a:pPr>
            <a:r>
              <a:rPr lang="de-DE" sz="2400" dirty="0"/>
              <a:t>können.</a:t>
            </a:r>
          </a:p>
          <a:p>
            <a:pPr>
              <a:buNone/>
            </a:pPr>
            <a:endParaRPr lang="de-DE" sz="2400" b="1" dirty="0"/>
          </a:p>
          <a:p>
            <a:pPr>
              <a:buNone/>
            </a:pPr>
            <a:r>
              <a:rPr lang="de-DE" sz="2400" b="1" dirty="0"/>
              <a:t>Als Vorgesetzter:</a:t>
            </a:r>
          </a:p>
          <a:p>
            <a:pPr>
              <a:buNone/>
            </a:pPr>
            <a:endParaRPr lang="de-DE" sz="2400" b="1" dirty="0"/>
          </a:p>
          <a:p>
            <a:r>
              <a:rPr lang="de-CH" sz="2400" dirty="0"/>
              <a:t>spreche ich die Explosions- und Brandschutzmassnahmen mit dem verantwortlichen Betriebsleiter und meinen Mitarbeitenden ab</a:t>
            </a:r>
          </a:p>
        </p:txBody>
      </p:sp>
      <p:pic>
        <p:nvPicPr>
          <p:cNvPr id="9" name="Bildplatzhalter 6" descr="88813_07_d_Office.jpg">
            <a:extLst>
              <a:ext uri="{FF2B5EF4-FFF2-40B4-BE49-F238E27FC236}">
                <a16:creationId xmlns:a16="http://schemas.microsoft.com/office/drawing/2014/main" id="{B9205133-6793-49CB-BC5C-F2682711918B}"/>
              </a:ext>
            </a:extLst>
          </p:cNvPr>
          <p:cNvPicPr>
            <a:picLocks noChangeAspect="1"/>
          </p:cNvPicPr>
          <p:nvPr/>
        </p:nvPicPr>
        <p:blipFill>
          <a:blip r:embed="rId3" cstate="screen"/>
          <a:srcRect/>
          <a:stretch>
            <a:fillRect/>
          </a:stretch>
        </p:blipFill>
        <p:spPr>
          <a:xfrm>
            <a:off x="551384" y="1305456"/>
            <a:ext cx="4104705" cy="4792663"/>
          </a:xfrm>
          <a:prstGeom prst="rect">
            <a:avLst/>
          </a:prstGeom>
        </p:spPr>
      </p:pic>
    </p:spTree>
    <p:extLst>
      <p:ext uri="{BB962C8B-B14F-4D97-AF65-F5344CB8AC3E}">
        <p14:creationId xmlns:p14="http://schemas.microsoft.com/office/powerpoint/2010/main" val="8527529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02FAB5-8CDD-4532-94D6-555217BAFACD}"/>
              </a:ext>
            </a:extLst>
          </p:cNvPr>
          <p:cNvSpPr>
            <a:spLocks noGrp="1"/>
          </p:cNvSpPr>
          <p:nvPr>
            <p:ph type="title"/>
          </p:nvPr>
        </p:nvSpPr>
        <p:spPr/>
        <p:txBody>
          <a:bodyPr/>
          <a:lstStyle/>
          <a:p>
            <a:r>
              <a:rPr lang="de-DE" sz="2800" dirty="0"/>
              <a:t>Regel 7: Brände und Explosionen vermeiden</a:t>
            </a:r>
            <a:br>
              <a:rPr lang="de-CH" sz="2800" dirty="0"/>
            </a:br>
            <a:endParaRPr lang="de-CH" sz="2800" dirty="0"/>
          </a:p>
        </p:txBody>
      </p:sp>
      <p:sp>
        <p:nvSpPr>
          <p:cNvPr id="4" name="Datumsplatzhalter 3">
            <a:extLst>
              <a:ext uri="{FF2B5EF4-FFF2-40B4-BE49-F238E27FC236}">
                <a16:creationId xmlns:a16="http://schemas.microsoft.com/office/drawing/2014/main" id="{32A51AFB-0672-4ABE-9678-4FCAE47CE3F4}"/>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5" name="Fußzeilenplatzhalter 4">
            <a:extLst>
              <a:ext uri="{FF2B5EF4-FFF2-40B4-BE49-F238E27FC236}">
                <a16:creationId xmlns:a16="http://schemas.microsoft.com/office/drawing/2014/main" id="{3D3D1717-F125-410E-AC43-E5FA9886F331}"/>
              </a:ext>
            </a:extLst>
          </p:cNvPr>
          <p:cNvSpPr>
            <a:spLocks noGrp="1"/>
          </p:cNvSpPr>
          <p:nvPr>
            <p:ph type="ftr" sz="quarter" idx="11"/>
          </p:nvPr>
        </p:nvSpPr>
        <p:spPr/>
        <p:txBody>
          <a:bodyPr/>
          <a:lstStyle/>
          <a:p>
            <a:r>
              <a:rPr lang="de-CH" dirty="0"/>
              <a:t>Sichere Instandhaltung betrifft uns alle!</a:t>
            </a:r>
          </a:p>
        </p:txBody>
      </p:sp>
      <p:sp>
        <p:nvSpPr>
          <p:cNvPr id="6" name="Foliennummernplatzhalter 5">
            <a:extLst>
              <a:ext uri="{FF2B5EF4-FFF2-40B4-BE49-F238E27FC236}">
                <a16:creationId xmlns:a16="http://schemas.microsoft.com/office/drawing/2014/main" id="{C08D2453-8594-4401-8901-8956CC4D6EF0}"/>
              </a:ext>
            </a:extLst>
          </p:cNvPr>
          <p:cNvSpPr>
            <a:spLocks noGrp="1"/>
          </p:cNvSpPr>
          <p:nvPr>
            <p:ph type="sldNum" sz="quarter" idx="12"/>
          </p:nvPr>
        </p:nvSpPr>
        <p:spPr/>
        <p:txBody>
          <a:bodyPr/>
          <a:lstStyle/>
          <a:p>
            <a:fld id="{86FBE615-59AB-43FA-AD56-B2490B7B2CB2}" type="slidenum">
              <a:rPr lang="de-CH" smtClean="0"/>
              <a:pPr/>
              <a:t>53</a:t>
            </a:fld>
            <a:endParaRPr lang="de-CH" dirty="0"/>
          </a:p>
        </p:txBody>
      </p:sp>
      <p:sp>
        <p:nvSpPr>
          <p:cNvPr id="8" name="Inhaltsplatzhalter 3">
            <a:extLst>
              <a:ext uri="{FF2B5EF4-FFF2-40B4-BE49-F238E27FC236}">
                <a16:creationId xmlns:a16="http://schemas.microsoft.com/office/drawing/2014/main" id="{F4F3DE5F-0D12-416C-9255-329878E95AC3}"/>
              </a:ext>
            </a:extLst>
          </p:cNvPr>
          <p:cNvSpPr txBox="1">
            <a:spLocks/>
          </p:cNvSpPr>
          <p:nvPr/>
        </p:nvSpPr>
        <p:spPr>
          <a:xfrm>
            <a:off x="5303912" y="1196752"/>
            <a:ext cx="6336704" cy="3672408"/>
          </a:xfrm>
          <a:prstGeom prst="rect">
            <a:avLst/>
          </a:prstGeom>
        </p:spPr>
        <p:txBody>
          <a:bodyPr/>
          <a:lstStyle>
            <a:lvl1pPr marL="179388" indent="-1793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449263"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719138"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987425" indent="-2682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257300"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1522413" indent="-2651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792288"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062163"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33045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0"/>
              </a:spcAft>
              <a:buNone/>
            </a:pPr>
            <a:r>
              <a:rPr lang="de-DE" sz="2400" dirty="0"/>
              <a:t>Wir entfernen brennbare Stoffe oder sorgen dafür, dass sich diese nicht entzünden</a:t>
            </a:r>
          </a:p>
          <a:p>
            <a:pPr>
              <a:spcAft>
                <a:spcPts val="0"/>
              </a:spcAft>
              <a:buNone/>
            </a:pPr>
            <a:r>
              <a:rPr lang="de-DE" sz="2400" dirty="0"/>
              <a:t>können.</a:t>
            </a:r>
          </a:p>
          <a:p>
            <a:pPr>
              <a:buNone/>
            </a:pPr>
            <a:endParaRPr lang="de-DE" sz="2400" b="1" dirty="0"/>
          </a:p>
          <a:p>
            <a:pPr>
              <a:buNone/>
            </a:pPr>
            <a:r>
              <a:rPr lang="de-DE" sz="2400" b="1" dirty="0"/>
              <a:t>Als Mitarbeiter:</a:t>
            </a:r>
          </a:p>
          <a:p>
            <a:pPr>
              <a:buNone/>
            </a:pPr>
            <a:endParaRPr lang="de-DE" sz="2400" b="1" dirty="0"/>
          </a:p>
          <a:p>
            <a:r>
              <a:rPr lang="de-CH" sz="2400" dirty="0"/>
              <a:t>führe ich Instandhaltungsarbeiten erst aus, wenn mir der zuständige Betriebsleiter die Erlaubnis dafür erteilt</a:t>
            </a:r>
          </a:p>
        </p:txBody>
      </p:sp>
      <p:pic>
        <p:nvPicPr>
          <p:cNvPr id="9" name="Bildplatzhalter 6" descr="88813_07_d_Office.jpg">
            <a:extLst>
              <a:ext uri="{FF2B5EF4-FFF2-40B4-BE49-F238E27FC236}">
                <a16:creationId xmlns:a16="http://schemas.microsoft.com/office/drawing/2014/main" id="{B9205133-6793-49CB-BC5C-F2682711918B}"/>
              </a:ext>
            </a:extLst>
          </p:cNvPr>
          <p:cNvPicPr>
            <a:picLocks noChangeAspect="1"/>
          </p:cNvPicPr>
          <p:nvPr/>
        </p:nvPicPr>
        <p:blipFill>
          <a:blip r:embed="rId3" cstate="screen"/>
          <a:srcRect/>
          <a:stretch>
            <a:fillRect/>
          </a:stretch>
        </p:blipFill>
        <p:spPr>
          <a:xfrm>
            <a:off x="551384" y="1305456"/>
            <a:ext cx="4104705" cy="4792663"/>
          </a:xfrm>
          <a:prstGeom prst="rect">
            <a:avLst/>
          </a:prstGeom>
        </p:spPr>
      </p:pic>
    </p:spTree>
    <p:extLst>
      <p:ext uri="{BB962C8B-B14F-4D97-AF65-F5344CB8AC3E}">
        <p14:creationId xmlns:p14="http://schemas.microsoft.com/office/powerpoint/2010/main" val="15768123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1D0824-12CB-4ABF-9087-18FA34F94A82}"/>
              </a:ext>
            </a:extLst>
          </p:cNvPr>
          <p:cNvSpPr>
            <a:spLocks noGrp="1"/>
          </p:cNvSpPr>
          <p:nvPr>
            <p:ph type="title"/>
          </p:nvPr>
        </p:nvSpPr>
        <p:spPr/>
        <p:txBody>
          <a:bodyPr/>
          <a:lstStyle/>
          <a:p>
            <a:r>
              <a:rPr lang="de-DE" sz="2800" dirty="0"/>
              <a:t>Regel 7: Brände und Explosionen vermeiden</a:t>
            </a:r>
            <a:endParaRPr lang="de-CH" sz="2800" dirty="0"/>
          </a:p>
        </p:txBody>
      </p:sp>
      <p:sp>
        <p:nvSpPr>
          <p:cNvPr id="4" name="Datumsplatzhalter 3">
            <a:extLst>
              <a:ext uri="{FF2B5EF4-FFF2-40B4-BE49-F238E27FC236}">
                <a16:creationId xmlns:a16="http://schemas.microsoft.com/office/drawing/2014/main" id="{F73F46E3-2707-4067-9444-C36DC2881ACA}"/>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5" name="Fußzeilenplatzhalter 4">
            <a:extLst>
              <a:ext uri="{FF2B5EF4-FFF2-40B4-BE49-F238E27FC236}">
                <a16:creationId xmlns:a16="http://schemas.microsoft.com/office/drawing/2014/main" id="{DC77CD04-E221-415A-8AF5-503BEBE2C767}"/>
              </a:ext>
            </a:extLst>
          </p:cNvPr>
          <p:cNvSpPr>
            <a:spLocks noGrp="1"/>
          </p:cNvSpPr>
          <p:nvPr>
            <p:ph type="ftr" sz="quarter" idx="11"/>
          </p:nvPr>
        </p:nvSpPr>
        <p:spPr/>
        <p:txBody>
          <a:bodyPr/>
          <a:lstStyle/>
          <a:p>
            <a:r>
              <a:rPr lang="de-CH"/>
              <a:t>Sichere Instandhaltung betrifft uns alle!</a:t>
            </a:r>
            <a:endParaRPr lang="de-CH" dirty="0"/>
          </a:p>
        </p:txBody>
      </p:sp>
      <p:sp>
        <p:nvSpPr>
          <p:cNvPr id="6" name="Foliennummernplatzhalter 5">
            <a:extLst>
              <a:ext uri="{FF2B5EF4-FFF2-40B4-BE49-F238E27FC236}">
                <a16:creationId xmlns:a16="http://schemas.microsoft.com/office/drawing/2014/main" id="{93BB3126-A1CF-4A19-9562-6D3BD4EFBE30}"/>
              </a:ext>
            </a:extLst>
          </p:cNvPr>
          <p:cNvSpPr>
            <a:spLocks noGrp="1"/>
          </p:cNvSpPr>
          <p:nvPr>
            <p:ph type="sldNum" sz="quarter" idx="12"/>
          </p:nvPr>
        </p:nvSpPr>
        <p:spPr/>
        <p:txBody>
          <a:bodyPr/>
          <a:lstStyle/>
          <a:p>
            <a:fld id="{86FBE615-59AB-43FA-AD56-B2490B7B2CB2}" type="slidenum">
              <a:rPr lang="de-CH" smtClean="0"/>
              <a:pPr/>
              <a:t>54</a:t>
            </a:fld>
            <a:endParaRPr lang="de-CH" dirty="0"/>
          </a:p>
        </p:txBody>
      </p:sp>
      <p:sp>
        <p:nvSpPr>
          <p:cNvPr id="7" name="Inhaltsplatzhalter 2">
            <a:extLst>
              <a:ext uri="{FF2B5EF4-FFF2-40B4-BE49-F238E27FC236}">
                <a16:creationId xmlns:a16="http://schemas.microsoft.com/office/drawing/2014/main" id="{3AFA22C7-9D13-49BA-AB6C-49FE34C86353}"/>
              </a:ext>
            </a:extLst>
          </p:cNvPr>
          <p:cNvSpPr>
            <a:spLocks noGrp="1"/>
          </p:cNvSpPr>
          <p:nvPr>
            <p:ph idx="1"/>
          </p:nvPr>
        </p:nvSpPr>
        <p:spPr>
          <a:xfrm>
            <a:off x="551384" y="1268760"/>
            <a:ext cx="11089232" cy="4792662"/>
          </a:xfrm>
        </p:spPr>
        <p:txBody>
          <a:bodyPr/>
          <a:lstStyle/>
          <a:p>
            <a:pPr>
              <a:buNone/>
            </a:pPr>
            <a:r>
              <a:rPr lang="de-CH" b="1" dirty="0"/>
              <a:t>Explosionsgefahr vermeiden:</a:t>
            </a:r>
          </a:p>
          <a:p>
            <a:r>
              <a:rPr lang="de-CH" dirty="0"/>
              <a:t>Gefahrstoffe entfernen</a:t>
            </a:r>
          </a:p>
          <a:p>
            <a:r>
              <a:rPr lang="de-CH" dirty="0"/>
              <a:t>Behälter, Rohrleitungen usw. abdichten</a:t>
            </a:r>
          </a:p>
          <a:p>
            <a:r>
              <a:rPr lang="de-CH" dirty="0"/>
              <a:t>Lüftung</a:t>
            </a:r>
            <a:br>
              <a:rPr lang="de-CH" dirty="0"/>
            </a:br>
            <a:endParaRPr lang="de-CH" dirty="0"/>
          </a:p>
          <a:p>
            <a:pPr>
              <a:buNone/>
            </a:pPr>
            <a:r>
              <a:rPr lang="de-CH" b="1" dirty="0"/>
              <a:t>Arbeiten koordinieren:</a:t>
            </a:r>
          </a:p>
          <a:p>
            <a:r>
              <a:rPr lang="de-CH" dirty="0"/>
              <a:t>verantwortliche Person der Ex-Zone beiziehen</a:t>
            </a:r>
          </a:p>
          <a:p>
            <a:r>
              <a:rPr lang="de-CH" dirty="0"/>
              <a:t>Zündgefahren der Instandhaltungsarbeit eruieren</a:t>
            </a:r>
          </a:p>
          <a:p>
            <a:r>
              <a:rPr lang="de-CH" dirty="0"/>
              <a:t>schriftlich dokumentieren: Schweisserlaubnis</a:t>
            </a:r>
            <a:br>
              <a:rPr lang="de-CH" dirty="0"/>
            </a:br>
            <a:endParaRPr lang="de-CH" dirty="0"/>
          </a:p>
          <a:p>
            <a:pPr>
              <a:buNone/>
            </a:pPr>
            <a:r>
              <a:rPr lang="de-CH" b="1" dirty="0"/>
              <a:t>Brandgefahr vermeiden:</a:t>
            </a:r>
          </a:p>
          <a:p>
            <a:r>
              <a:rPr lang="de-CH" dirty="0"/>
              <a:t>bei Schweiss- und Schleifarbeiten im Bereich von Brandlasten Abschirmungen anbringen</a:t>
            </a:r>
          </a:p>
        </p:txBody>
      </p:sp>
    </p:spTree>
    <p:extLst>
      <p:ext uri="{BB962C8B-B14F-4D97-AF65-F5344CB8AC3E}">
        <p14:creationId xmlns:p14="http://schemas.microsoft.com/office/powerpoint/2010/main" val="33907292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48EE24-ACC7-4CE2-8431-97A5635BF503}"/>
              </a:ext>
            </a:extLst>
          </p:cNvPr>
          <p:cNvSpPr>
            <a:spLocks noGrp="1"/>
          </p:cNvSpPr>
          <p:nvPr>
            <p:ph type="title"/>
          </p:nvPr>
        </p:nvSpPr>
        <p:spPr/>
        <p:txBody>
          <a:bodyPr/>
          <a:lstStyle/>
          <a:p>
            <a:r>
              <a:rPr lang="de-DE" sz="2800" dirty="0"/>
              <a:t>Regel 8: In engen Räumen für gute Luft sorgen</a:t>
            </a:r>
            <a:endParaRPr lang="de-CH" sz="2800" dirty="0"/>
          </a:p>
        </p:txBody>
      </p:sp>
      <p:sp>
        <p:nvSpPr>
          <p:cNvPr id="4" name="Datumsplatzhalter 3">
            <a:extLst>
              <a:ext uri="{FF2B5EF4-FFF2-40B4-BE49-F238E27FC236}">
                <a16:creationId xmlns:a16="http://schemas.microsoft.com/office/drawing/2014/main" id="{337B8621-938A-471E-99A7-28D58B3574A1}"/>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5" name="Fußzeilenplatzhalter 4">
            <a:extLst>
              <a:ext uri="{FF2B5EF4-FFF2-40B4-BE49-F238E27FC236}">
                <a16:creationId xmlns:a16="http://schemas.microsoft.com/office/drawing/2014/main" id="{99EF8EF3-257B-40A6-B0F0-162D7CC229DD}"/>
              </a:ext>
            </a:extLst>
          </p:cNvPr>
          <p:cNvSpPr>
            <a:spLocks noGrp="1"/>
          </p:cNvSpPr>
          <p:nvPr>
            <p:ph type="ftr" sz="quarter" idx="11"/>
          </p:nvPr>
        </p:nvSpPr>
        <p:spPr/>
        <p:txBody>
          <a:bodyPr/>
          <a:lstStyle/>
          <a:p>
            <a:r>
              <a:rPr lang="de-CH"/>
              <a:t>Sichere Instandhaltung betrifft uns alle!</a:t>
            </a:r>
            <a:endParaRPr lang="de-CH" dirty="0"/>
          </a:p>
        </p:txBody>
      </p:sp>
      <p:sp>
        <p:nvSpPr>
          <p:cNvPr id="6" name="Foliennummernplatzhalter 5">
            <a:extLst>
              <a:ext uri="{FF2B5EF4-FFF2-40B4-BE49-F238E27FC236}">
                <a16:creationId xmlns:a16="http://schemas.microsoft.com/office/drawing/2014/main" id="{F64643F0-192D-4F29-9158-B6BE762EA062}"/>
              </a:ext>
            </a:extLst>
          </p:cNvPr>
          <p:cNvSpPr>
            <a:spLocks noGrp="1"/>
          </p:cNvSpPr>
          <p:nvPr>
            <p:ph type="sldNum" sz="quarter" idx="12"/>
          </p:nvPr>
        </p:nvSpPr>
        <p:spPr/>
        <p:txBody>
          <a:bodyPr/>
          <a:lstStyle/>
          <a:p>
            <a:fld id="{86FBE615-59AB-43FA-AD56-B2490B7B2CB2}" type="slidenum">
              <a:rPr lang="de-CH" smtClean="0"/>
              <a:pPr/>
              <a:t>55</a:t>
            </a:fld>
            <a:endParaRPr lang="de-CH" dirty="0"/>
          </a:p>
        </p:txBody>
      </p:sp>
      <p:pic>
        <p:nvPicPr>
          <p:cNvPr id="7" name="Bildplatzhalter 6" descr="88813_08_02_Office.jpg">
            <a:extLst>
              <a:ext uri="{FF2B5EF4-FFF2-40B4-BE49-F238E27FC236}">
                <a16:creationId xmlns:a16="http://schemas.microsoft.com/office/drawing/2014/main" id="{C11EF3B0-7522-4013-B8FF-F60AA44159E4}"/>
              </a:ext>
            </a:extLst>
          </p:cNvPr>
          <p:cNvPicPr>
            <a:picLocks noChangeAspect="1"/>
          </p:cNvPicPr>
          <p:nvPr/>
        </p:nvPicPr>
        <p:blipFill>
          <a:blip r:embed="rId3" cstate="screen"/>
          <a:srcRect/>
          <a:stretch>
            <a:fillRect/>
          </a:stretch>
        </p:blipFill>
        <p:spPr>
          <a:xfrm>
            <a:off x="551384" y="1340768"/>
            <a:ext cx="4104705" cy="4792663"/>
          </a:xfrm>
          <a:prstGeom prst="rect">
            <a:avLst/>
          </a:prstGeom>
        </p:spPr>
      </p:pic>
      <p:sp>
        <p:nvSpPr>
          <p:cNvPr id="8" name="Inhaltsplatzhalter 3">
            <a:extLst>
              <a:ext uri="{FF2B5EF4-FFF2-40B4-BE49-F238E27FC236}">
                <a16:creationId xmlns:a16="http://schemas.microsoft.com/office/drawing/2014/main" id="{A6F98DCE-90D4-47D2-886B-98E3BAADA8B0}"/>
              </a:ext>
            </a:extLst>
          </p:cNvPr>
          <p:cNvSpPr txBox="1">
            <a:spLocks/>
          </p:cNvSpPr>
          <p:nvPr/>
        </p:nvSpPr>
        <p:spPr>
          <a:xfrm>
            <a:off x="5303912" y="1234987"/>
            <a:ext cx="6336704" cy="4426261"/>
          </a:xfrm>
          <a:prstGeom prst="rect">
            <a:avLst/>
          </a:prstGeom>
        </p:spPr>
        <p:txBody>
          <a:bodyPr/>
          <a:lstStyle>
            <a:lvl1pPr marL="179388" indent="-1793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449263"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719138"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987425" indent="-2682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257300"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1522413" indent="-2651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792288"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062163"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33045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CH" sz="2400" dirty="0"/>
              <a:t>In engen Räumen verhindern wir mit einem Absaugventilator Explosionen und </a:t>
            </a:r>
            <a:r>
              <a:rPr lang="de-CH" sz="2400" dirty="0" err="1"/>
              <a:t>Vergiftun</a:t>
            </a:r>
            <a:r>
              <a:rPr lang="de-CH" sz="2400" dirty="0"/>
              <a:t>-gen.</a:t>
            </a:r>
          </a:p>
          <a:p>
            <a:endParaRPr lang="de-CH" sz="2400" dirty="0"/>
          </a:p>
          <a:p>
            <a:pPr>
              <a:buFont typeface="Arial" panose="020B0604020202020204" pitchFamily="34" charset="0"/>
              <a:buNone/>
            </a:pPr>
            <a:r>
              <a:rPr lang="de-CH" sz="2400" b="1" dirty="0"/>
              <a:t>Als Vorgesetzter:</a:t>
            </a:r>
            <a:br>
              <a:rPr lang="de-CH" sz="2400" b="1" dirty="0"/>
            </a:br>
            <a:endParaRPr lang="de-CH" sz="2400" dirty="0"/>
          </a:p>
          <a:p>
            <a:r>
              <a:rPr lang="de-CH" sz="2400" dirty="0"/>
              <a:t>sorge ich dafür, dass nur gut instruierte Mitarbeitende in engen Räumen arbeiten</a:t>
            </a:r>
            <a:br>
              <a:rPr lang="de-CH" sz="2400" dirty="0"/>
            </a:br>
            <a:endParaRPr lang="de-CH" sz="2400" dirty="0"/>
          </a:p>
          <a:p>
            <a:r>
              <a:rPr lang="de-CH" sz="2400" dirty="0"/>
              <a:t>stelle ich meinen Mitarbeitenden die nötigen Arbeits- und Rettungsmittel zur Verfügung</a:t>
            </a:r>
          </a:p>
        </p:txBody>
      </p:sp>
    </p:spTree>
    <p:extLst>
      <p:ext uri="{BB962C8B-B14F-4D97-AF65-F5344CB8AC3E}">
        <p14:creationId xmlns:p14="http://schemas.microsoft.com/office/powerpoint/2010/main" val="17920474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48EE24-ACC7-4CE2-8431-97A5635BF503}"/>
              </a:ext>
            </a:extLst>
          </p:cNvPr>
          <p:cNvSpPr>
            <a:spLocks noGrp="1"/>
          </p:cNvSpPr>
          <p:nvPr>
            <p:ph type="title"/>
          </p:nvPr>
        </p:nvSpPr>
        <p:spPr/>
        <p:txBody>
          <a:bodyPr/>
          <a:lstStyle/>
          <a:p>
            <a:r>
              <a:rPr lang="de-DE" sz="2800" dirty="0"/>
              <a:t>Regel 8: In engen Räumen für gute Luft sorgen</a:t>
            </a:r>
            <a:endParaRPr lang="de-CH" sz="2800" dirty="0"/>
          </a:p>
        </p:txBody>
      </p:sp>
      <p:sp>
        <p:nvSpPr>
          <p:cNvPr id="4" name="Datumsplatzhalter 3">
            <a:extLst>
              <a:ext uri="{FF2B5EF4-FFF2-40B4-BE49-F238E27FC236}">
                <a16:creationId xmlns:a16="http://schemas.microsoft.com/office/drawing/2014/main" id="{337B8621-938A-471E-99A7-28D58B3574A1}"/>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5" name="Fußzeilenplatzhalter 4">
            <a:extLst>
              <a:ext uri="{FF2B5EF4-FFF2-40B4-BE49-F238E27FC236}">
                <a16:creationId xmlns:a16="http://schemas.microsoft.com/office/drawing/2014/main" id="{99EF8EF3-257B-40A6-B0F0-162D7CC229DD}"/>
              </a:ext>
            </a:extLst>
          </p:cNvPr>
          <p:cNvSpPr>
            <a:spLocks noGrp="1"/>
          </p:cNvSpPr>
          <p:nvPr>
            <p:ph type="ftr" sz="quarter" idx="11"/>
          </p:nvPr>
        </p:nvSpPr>
        <p:spPr/>
        <p:txBody>
          <a:bodyPr/>
          <a:lstStyle/>
          <a:p>
            <a:r>
              <a:rPr lang="de-CH"/>
              <a:t>Sichere Instandhaltung betrifft uns alle!</a:t>
            </a:r>
            <a:endParaRPr lang="de-CH" dirty="0"/>
          </a:p>
        </p:txBody>
      </p:sp>
      <p:sp>
        <p:nvSpPr>
          <p:cNvPr id="6" name="Foliennummernplatzhalter 5">
            <a:extLst>
              <a:ext uri="{FF2B5EF4-FFF2-40B4-BE49-F238E27FC236}">
                <a16:creationId xmlns:a16="http://schemas.microsoft.com/office/drawing/2014/main" id="{F64643F0-192D-4F29-9158-B6BE762EA062}"/>
              </a:ext>
            </a:extLst>
          </p:cNvPr>
          <p:cNvSpPr>
            <a:spLocks noGrp="1"/>
          </p:cNvSpPr>
          <p:nvPr>
            <p:ph type="sldNum" sz="quarter" idx="12"/>
          </p:nvPr>
        </p:nvSpPr>
        <p:spPr/>
        <p:txBody>
          <a:bodyPr/>
          <a:lstStyle/>
          <a:p>
            <a:fld id="{86FBE615-59AB-43FA-AD56-B2490B7B2CB2}" type="slidenum">
              <a:rPr lang="de-CH" smtClean="0"/>
              <a:pPr/>
              <a:t>56</a:t>
            </a:fld>
            <a:endParaRPr lang="de-CH" dirty="0"/>
          </a:p>
        </p:txBody>
      </p:sp>
      <p:sp>
        <p:nvSpPr>
          <p:cNvPr id="8" name="Inhaltsplatzhalter 3">
            <a:extLst>
              <a:ext uri="{FF2B5EF4-FFF2-40B4-BE49-F238E27FC236}">
                <a16:creationId xmlns:a16="http://schemas.microsoft.com/office/drawing/2014/main" id="{A6F98DCE-90D4-47D2-886B-98E3BAADA8B0}"/>
              </a:ext>
            </a:extLst>
          </p:cNvPr>
          <p:cNvSpPr txBox="1">
            <a:spLocks/>
          </p:cNvSpPr>
          <p:nvPr/>
        </p:nvSpPr>
        <p:spPr>
          <a:xfrm>
            <a:off x="5303912" y="1234987"/>
            <a:ext cx="6336704" cy="4426261"/>
          </a:xfrm>
          <a:prstGeom prst="rect">
            <a:avLst/>
          </a:prstGeom>
        </p:spPr>
        <p:txBody>
          <a:bodyPr/>
          <a:lstStyle>
            <a:lvl1pPr marL="179388" indent="-1793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449263"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719138"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987425" indent="-2682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257300"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1522413" indent="-2651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792288"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062163"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33045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pPr>
            <a:r>
              <a:rPr lang="de-CH" sz="2400" dirty="0"/>
              <a:t>In engen Räumen verhindern wir mit einem Absaugventilator Explosionen und </a:t>
            </a:r>
            <a:r>
              <a:rPr lang="de-CH" sz="2400" dirty="0" err="1"/>
              <a:t>Vergiftun</a:t>
            </a:r>
            <a:r>
              <a:rPr lang="de-CH" sz="2400" dirty="0"/>
              <a:t>-gen.</a:t>
            </a:r>
          </a:p>
          <a:p>
            <a:endParaRPr lang="de-CH" sz="2400" dirty="0"/>
          </a:p>
          <a:p>
            <a:pPr>
              <a:buNone/>
            </a:pPr>
            <a:r>
              <a:rPr lang="de-CH" sz="2400" b="1" dirty="0"/>
              <a:t>Als Mitarbeiter:</a:t>
            </a:r>
            <a:br>
              <a:rPr lang="de-CH" sz="2400" b="1" dirty="0"/>
            </a:br>
            <a:endParaRPr lang="de-CH" sz="2400" dirty="0"/>
          </a:p>
          <a:p>
            <a:r>
              <a:rPr lang="de-CH" sz="2400" dirty="0"/>
              <a:t>arbeite ich nur in engen Räumen, wenn meine Sicherheit gewährleistet ist (Absaugventilator, Schadstoffmessung, Überwachung durch zweite Person)</a:t>
            </a:r>
          </a:p>
        </p:txBody>
      </p:sp>
      <p:pic>
        <p:nvPicPr>
          <p:cNvPr id="9" name="Bildplatzhalter 6" descr="88813_08_Office.jpg">
            <a:extLst>
              <a:ext uri="{FF2B5EF4-FFF2-40B4-BE49-F238E27FC236}">
                <a16:creationId xmlns:a16="http://schemas.microsoft.com/office/drawing/2014/main" id="{F435E9F3-4201-4EC4-AD30-292F697019CE}"/>
              </a:ext>
            </a:extLst>
          </p:cNvPr>
          <p:cNvPicPr>
            <a:picLocks noChangeAspect="1"/>
          </p:cNvPicPr>
          <p:nvPr/>
        </p:nvPicPr>
        <p:blipFill>
          <a:blip r:embed="rId3" cstate="screen"/>
          <a:srcRect/>
          <a:stretch>
            <a:fillRect/>
          </a:stretch>
        </p:blipFill>
        <p:spPr>
          <a:xfrm>
            <a:off x="551384" y="1340768"/>
            <a:ext cx="4104705" cy="4792663"/>
          </a:xfrm>
          <a:prstGeom prst="rect">
            <a:avLst/>
          </a:prstGeom>
        </p:spPr>
      </p:pic>
    </p:spTree>
    <p:extLst>
      <p:ext uri="{BB962C8B-B14F-4D97-AF65-F5344CB8AC3E}">
        <p14:creationId xmlns:p14="http://schemas.microsoft.com/office/powerpoint/2010/main" val="4724869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C7F740-E335-4E5A-B394-6CC41AF4CEAF}"/>
              </a:ext>
            </a:extLst>
          </p:cNvPr>
          <p:cNvSpPr>
            <a:spLocks noGrp="1"/>
          </p:cNvSpPr>
          <p:nvPr>
            <p:ph type="title"/>
          </p:nvPr>
        </p:nvSpPr>
        <p:spPr/>
        <p:txBody>
          <a:bodyPr/>
          <a:lstStyle/>
          <a:p>
            <a:r>
              <a:rPr lang="de-DE" sz="2800" dirty="0"/>
              <a:t>Regel 8: In engen Räumen für gute Luft sorgen</a:t>
            </a:r>
            <a:endParaRPr lang="de-CH" sz="2800" dirty="0"/>
          </a:p>
        </p:txBody>
      </p:sp>
      <p:sp>
        <p:nvSpPr>
          <p:cNvPr id="4" name="Datumsplatzhalter 3">
            <a:extLst>
              <a:ext uri="{FF2B5EF4-FFF2-40B4-BE49-F238E27FC236}">
                <a16:creationId xmlns:a16="http://schemas.microsoft.com/office/drawing/2014/main" id="{A674A45C-7D83-4BBA-A22C-C06818C695F2}"/>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5" name="Fußzeilenplatzhalter 4">
            <a:extLst>
              <a:ext uri="{FF2B5EF4-FFF2-40B4-BE49-F238E27FC236}">
                <a16:creationId xmlns:a16="http://schemas.microsoft.com/office/drawing/2014/main" id="{041C130E-63AB-40BC-88FD-26B9966A1243}"/>
              </a:ext>
            </a:extLst>
          </p:cNvPr>
          <p:cNvSpPr>
            <a:spLocks noGrp="1"/>
          </p:cNvSpPr>
          <p:nvPr>
            <p:ph type="ftr" sz="quarter" idx="11"/>
          </p:nvPr>
        </p:nvSpPr>
        <p:spPr/>
        <p:txBody>
          <a:bodyPr/>
          <a:lstStyle/>
          <a:p>
            <a:r>
              <a:rPr lang="de-CH" dirty="0"/>
              <a:t>Sichere Instandhaltung betrifft uns alle!</a:t>
            </a:r>
          </a:p>
        </p:txBody>
      </p:sp>
      <p:sp>
        <p:nvSpPr>
          <p:cNvPr id="6" name="Foliennummernplatzhalter 5">
            <a:extLst>
              <a:ext uri="{FF2B5EF4-FFF2-40B4-BE49-F238E27FC236}">
                <a16:creationId xmlns:a16="http://schemas.microsoft.com/office/drawing/2014/main" id="{DAF4D7C6-641B-43B8-A53B-23FAE53D83C6}"/>
              </a:ext>
            </a:extLst>
          </p:cNvPr>
          <p:cNvSpPr>
            <a:spLocks noGrp="1"/>
          </p:cNvSpPr>
          <p:nvPr>
            <p:ph type="sldNum" sz="quarter" idx="12"/>
          </p:nvPr>
        </p:nvSpPr>
        <p:spPr/>
        <p:txBody>
          <a:bodyPr/>
          <a:lstStyle/>
          <a:p>
            <a:fld id="{86FBE615-59AB-43FA-AD56-B2490B7B2CB2}" type="slidenum">
              <a:rPr lang="de-CH" smtClean="0"/>
              <a:pPr/>
              <a:t>57</a:t>
            </a:fld>
            <a:endParaRPr lang="de-CH" dirty="0"/>
          </a:p>
        </p:txBody>
      </p:sp>
      <p:pic>
        <p:nvPicPr>
          <p:cNvPr id="7" name="Bildplatzhalter 6" descr="Clipboard07.jpg">
            <a:extLst>
              <a:ext uri="{FF2B5EF4-FFF2-40B4-BE49-F238E27FC236}">
                <a16:creationId xmlns:a16="http://schemas.microsoft.com/office/drawing/2014/main" id="{9DFDCCEC-C485-43B8-B0FA-1F4035E4BF98}"/>
              </a:ext>
            </a:extLst>
          </p:cNvPr>
          <p:cNvPicPr>
            <a:picLocks noChangeAspect="1"/>
          </p:cNvPicPr>
          <p:nvPr/>
        </p:nvPicPr>
        <p:blipFill>
          <a:blip r:embed="rId3" cstate="screen"/>
          <a:srcRect/>
          <a:stretch>
            <a:fillRect/>
          </a:stretch>
        </p:blipFill>
        <p:spPr>
          <a:xfrm>
            <a:off x="551384" y="1268760"/>
            <a:ext cx="4104705" cy="4792663"/>
          </a:xfrm>
          <a:prstGeom prst="rect">
            <a:avLst/>
          </a:prstGeom>
        </p:spPr>
      </p:pic>
      <p:sp>
        <p:nvSpPr>
          <p:cNvPr id="8" name="Inhaltsplatzhalter 3">
            <a:extLst>
              <a:ext uri="{FF2B5EF4-FFF2-40B4-BE49-F238E27FC236}">
                <a16:creationId xmlns:a16="http://schemas.microsoft.com/office/drawing/2014/main" id="{29C35376-15F3-4832-A2C4-CA6BD8204838}"/>
              </a:ext>
            </a:extLst>
          </p:cNvPr>
          <p:cNvSpPr txBox="1">
            <a:spLocks/>
          </p:cNvSpPr>
          <p:nvPr/>
        </p:nvSpPr>
        <p:spPr>
          <a:xfrm>
            <a:off x="5231904" y="1248602"/>
            <a:ext cx="6408712" cy="4792661"/>
          </a:xfrm>
          <a:prstGeom prst="rect">
            <a:avLst/>
          </a:prstGeom>
        </p:spPr>
        <p:txBody>
          <a:bodyPr>
            <a:normAutofit lnSpcReduction="10000"/>
          </a:bodyPr>
          <a:lstStyle>
            <a:lvl1pPr marL="179388" indent="-1793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449263"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719138"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987425" indent="-2682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257300"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1522413" indent="-2651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792288"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062163"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33045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de-CH" sz="2400" b="1" dirty="0">
                <a:solidFill>
                  <a:srgbClr val="FF8200"/>
                </a:solidFill>
              </a:rPr>
              <a:t>Gefährdungen:</a:t>
            </a:r>
          </a:p>
          <a:p>
            <a:r>
              <a:rPr lang="de-CH" sz="2400" b="1" dirty="0"/>
              <a:t>Brand-/Explosionsgefahr</a:t>
            </a:r>
            <a:br>
              <a:rPr lang="de-CH" sz="2400" dirty="0"/>
            </a:br>
            <a:r>
              <a:rPr lang="de-CH" sz="2400" dirty="0"/>
              <a:t>z.B. Flüssiggas, Lösemittel</a:t>
            </a:r>
          </a:p>
          <a:p>
            <a:r>
              <a:rPr lang="de-CH" sz="2400" b="1" dirty="0"/>
              <a:t>Vergiftungsgefahr:</a:t>
            </a:r>
            <a:br>
              <a:rPr lang="de-CH" sz="2400" dirty="0"/>
            </a:br>
            <a:r>
              <a:rPr lang="de-CH" sz="2400" dirty="0"/>
              <a:t>gesundheitsgefährdende Gase</a:t>
            </a:r>
          </a:p>
          <a:p>
            <a:r>
              <a:rPr lang="de-CH" sz="2400" b="1" dirty="0"/>
              <a:t>Erstickungsgefahr:</a:t>
            </a:r>
            <a:r>
              <a:rPr lang="de-CH" sz="2400" dirty="0"/>
              <a:t> </a:t>
            </a:r>
            <a:br>
              <a:rPr lang="de-CH" sz="2400" dirty="0"/>
            </a:br>
            <a:r>
              <a:rPr lang="de-CH" sz="2400" dirty="0"/>
              <a:t>z.B. Stickstoff, Argon, Kohlendioxyd</a:t>
            </a:r>
            <a:br>
              <a:rPr lang="de-CH" sz="2400" dirty="0"/>
            </a:br>
            <a:endParaRPr lang="de-CH" sz="2400" dirty="0"/>
          </a:p>
          <a:p>
            <a:pPr>
              <a:buFont typeface="Arial" panose="020B0604020202020204" pitchFamily="34" charset="0"/>
              <a:buNone/>
            </a:pPr>
            <a:r>
              <a:rPr lang="de-CH" sz="2400" b="1" dirty="0">
                <a:solidFill>
                  <a:srgbClr val="FF8200"/>
                </a:solidFill>
              </a:rPr>
              <a:t>Schutzmassnahmen:</a:t>
            </a:r>
          </a:p>
          <a:p>
            <a:r>
              <a:rPr lang="de-CH" sz="2400" dirty="0"/>
              <a:t>ausreichende Lüftung</a:t>
            </a:r>
          </a:p>
          <a:p>
            <a:r>
              <a:rPr lang="de-CH" sz="2400" dirty="0"/>
              <a:t>Überwachung mit Messgeräten</a:t>
            </a:r>
          </a:p>
          <a:p>
            <a:r>
              <a:rPr lang="de-CH" sz="2400" dirty="0"/>
              <a:t>allenfalls Atemschutzgerät</a:t>
            </a:r>
          </a:p>
          <a:p>
            <a:r>
              <a:rPr lang="de-CH" sz="2400" dirty="0"/>
              <a:t>Rettungsorganisation</a:t>
            </a:r>
          </a:p>
          <a:p>
            <a:r>
              <a:rPr lang="de-CH" sz="2400" dirty="0"/>
              <a:t>keine Alleinarbeit</a:t>
            </a:r>
          </a:p>
        </p:txBody>
      </p:sp>
    </p:spTree>
    <p:extLst>
      <p:ext uri="{BB962C8B-B14F-4D97-AF65-F5344CB8AC3E}">
        <p14:creationId xmlns:p14="http://schemas.microsoft.com/office/powerpoint/2010/main" val="27102456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0C2C95-FA5D-4B51-BFD7-4FD0482765DA}"/>
              </a:ext>
            </a:extLst>
          </p:cNvPr>
          <p:cNvSpPr>
            <a:spLocks noGrp="1"/>
          </p:cNvSpPr>
          <p:nvPr>
            <p:ph type="title"/>
          </p:nvPr>
        </p:nvSpPr>
        <p:spPr/>
        <p:txBody>
          <a:bodyPr/>
          <a:lstStyle/>
          <a:p>
            <a:r>
              <a:rPr lang="de-CH"/>
              <a:t>Zweite Gruppenarbeit «Schutzmassnahmen»</a:t>
            </a:r>
            <a:endParaRPr lang="de-CH" dirty="0"/>
          </a:p>
        </p:txBody>
      </p:sp>
      <p:pic>
        <p:nvPicPr>
          <p:cNvPr id="7" name="Bildplatzhalter 12">
            <a:extLst>
              <a:ext uri="{FF2B5EF4-FFF2-40B4-BE49-F238E27FC236}">
                <a16:creationId xmlns:a16="http://schemas.microsoft.com/office/drawing/2014/main" id="{7CC02BC0-781E-4B97-996F-F72B809EA50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1765" y="1557338"/>
            <a:ext cx="11088470" cy="4608512"/>
          </a:xfrm>
        </p:spPr>
      </p:pic>
      <p:sp>
        <p:nvSpPr>
          <p:cNvPr id="4" name="Datumsplatzhalter 3">
            <a:extLst>
              <a:ext uri="{FF2B5EF4-FFF2-40B4-BE49-F238E27FC236}">
                <a16:creationId xmlns:a16="http://schemas.microsoft.com/office/drawing/2014/main" id="{BC289AD5-D2DB-4215-8C75-A4943666A93F}"/>
              </a:ext>
            </a:extLst>
          </p:cNvPr>
          <p:cNvSpPr>
            <a:spLocks noGrp="1"/>
          </p:cNvSpPr>
          <p:nvPr>
            <p:ph type="dt" sz="half" idx="10"/>
          </p:nvPr>
        </p:nvSpPr>
        <p:spPr/>
        <p:txBody>
          <a:bodyPr/>
          <a:lstStyle/>
          <a:p>
            <a:fld id="{5949DD4C-A2A5-45D7-8FC7-71E9089F31B7}" type="datetime1">
              <a:rPr lang="de-CH" smtClean="0"/>
              <a:pPr/>
              <a:t>16.10.2018</a:t>
            </a:fld>
            <a:endParaRPr lang="de-CH" dirty="0"/>
          </a:p>
        </p:txBody>
      </p:sp>
      <p:sp>
        <p:nvSpPr>
          <p:cNvPr id="5" name="Fußzeilenplatzhalter 4">
            <a:extLst>
              <a:ext uri="{FF2B5EF4-FFF2-40B4-BE49-F238E27FC236}">
                <a16:creationId xmlns:a16="http://schemas.microsoft.com/office/drawing/2014/main" id="{654FE9E3-4D42-419D-83DA-F02E226B67A6}"/>
              </a:ext>
            </a:extLst>
          </p:cNvPr>
          <p:cNvSpPr>
            <a:spLocks noGrp="1"/>
          </p:cNvSpPr>
          <p:nvPr>
            <p:ph type="ftr" sz="quarter" idx="11"/>
          </p:nvPr>
        </p:nvSpPr>
        <p:spPr/>
        <p:txBody>
          <a:bodyPr/>
          <a:lstStyle/>
          <a:p>
            <a:r>
              <a:rPr lang="de-CH"/>
              <a:t>Sichere Instandhaltung betrifft uns alle!</a:t>
            </a:r>
            <a:endParaRPr lang="de-CH" dirty="0"/>
          </a:p>
        </p:txBody>
      </p:sp>
      <p:sp>
        <p:nvSpPr>
          <p:cNvPr id="6" name="Foliennummernplatzhalter 5">
            <a:extLst>
              <a:ext uri="{FF2B5EF4-FFF2-40B4-BE49-F238E27FC236}">
                <a16:creationId xmlns:a16="http://schemas.microsoft.com/office/drawing/2014/main" id="{84B67D57-742C-46D7-A467-4F5CBD06CFCB}"/>
              </a:ext>
            </a:extLst>
          </p:cNvPr>
          <p:cNvSpPr>
            <a:spLocks noGrp="1"/>
          </p:cNvSpPr>
          <p:nvPr>
            <p:ph type="sldNum" sz="quarter" idx="12"/>
          </p:nvPr>
        </p:nvSpPr>
        <p:spPr/>
        <p:txBody>
          <a:bodyPr/>
          <a:lstStyle/>
          <a:p>
            <a:fld id="{86FBE615-59AB-43FA-AD56-B2490B7B2CB2}" type="slidenum">
              <a:rPr lang="de-CH" smtClean="0"/>
              <a:pPr/>
              <a:t>58</a:t>
            </a:fld>
            <a:endParaRPr lang="de-CH" dirty="0"/>
          </a:p>
        </p:txBody>
      </p:sp>
    </p:spTree>
    <p:extLst>
      <p:ext uri="{BB962C8B-B14F-4D97-AF65-F5344CB8AC3E}">
        <p14:creationId xmlns:p14="http://schemas.microsoft.com/office/powerpoint/2010/main" val="17022625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46EA7E-D506-4B48-B6C5-3D0B6312F79E}"/>
              </a:ext>
            </a:extLst>
          </p:cNvPr>
          <p:cNvSpPr>
            <a:spLocks noGrp="1"/>
          </p:cNvSpPr>
          <p:nvPr>
            <p:ph type="title"/>
          </p:nvPr>
        </p:nvSpPr>
        <p:spPr/>
        <p:txBody>
          <a:bodyPr/>
          <a:lstStyle/>
          <a:p>
            <a:r>
              <a:rPr lang="de-DE" sz="2800" dirty="0"/>
              <a:t>Gruppenarbeit «</a:t>
            </a:r>
            <a:r>
              <a:rPr lang="de-DE" sz="2800" dirty="0" err="1"/>
              <a:t>Schutzmassnahmen</a:t>
            </a:r>
            <a:r>
              <a:rPr lang="de-DE" sz="2800" dirty="0"/>
              <a:t>» (Beispiel: Hebebühne)</a:t>
            </a:r>
            <a:endParaRPr lang="de-CH" sz="2800" dirty="0"/>
          </a:p>
        </p:txBody>
      </p:sp>
      <p:sp>
        <p:nvSpPr>
          <p:cNvPr id="4" name="Datumsplatzhalter 3">
            <a:extLst>
              <a:ext uri="{FF2B5EF4-FFF2-40B4-BE49-F238E27FC236}">
                <a16:creationId xmlns:a16="http://schemas.microsoft.com/office/drawing/2014/main" id="{7C673740-4045-4089-9355-13D5136830A8}"/>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5" name="Fußzeilenplatzhalter 4">
            <a:extLst>
              <a:ext uri="{FF2B5EF4-FFF2-40B4-BE49-F238E27FC236}">
                <a16:creationId xmlns:a16="http://schemas.microsoft.com/office/drawing/2014/main" id="{434F7364-DD3F-4EAC-8B93-384F2CA56D47}"/>
              </a:ext>
            </a:extLst>
          </p:cNvPr>
          <p:cNvSpPr>
            <a:spLocks noGrp="1"/>
          </p:cNvSpPr>
          <p:nvPr>
            <p:ph type="ftr" sz="quarter" idx="11"/>
          </p:nvPr>
        </p:nvSpPr>
        <p:spPr/>
        <p:txBody>
          <a:bodyPr/>
          <a:lstStyle/>
          <a:p>
            <a:r>
              <a:rPr lang="de-CH" dirty="0"/>
              <a:t>Sichere Instandhaltung betrifft uns alle!</a:t>
            </a:r>
          </a:p>
        </p:txBody>
      </p:sp>
      <p:sp>
        <p:nvSpPr>
          <p:cNvPr id="6" name="Foliennummernplatzhalter 5">
            <a:extLst>
              <a:ext uri="{FF2B5EF4-FFF2-40B4-BE49-F238E27FC236}">
                <a16:creationId xmlns:a16="http://schemas.microsoft.com/office/drawing/2014/main" id="{7279BF19-DAC0-4FB9-B4CF-310E3F4BF026}"/>
              </a:ext>
            </a:extLst>
          </p:cNvPr>
          <p:cNvSpPr>
            <a:spLocks noGrp="1"/>
          </p:cNvSpPr>
          <p:nvPr>
            <p:ph type="sldNum" sz="quarter" idx="12"/>
          </p:nvPr>
        </p:nvSpPr>
        <p:spPr/>
        <p:txBody>
          <a:bodyPr/>
          <a:lstStyle/>
          <a:p>
            <a:fld id="{86FBE615-59AB-43FA-AD56-B2490B7B2CB2}" type="slidenum">
              <a:rPr lang="de-CH" smtClean="0"/>
              <a:pPr/>
              <a:t>59</a:t>
            </a:fld>
            <a:endParaRPr lang="de-CH" dirty="0"/>
          </a:p>
        </p:txBody>
      </p:sp>
      <p:sp>
        <p:nvSpPr>
          <p:cNvPr id="7" name="Inhaltsplatzhalter 12">
            <a:extLst>
              <a:ext uri="{FF2B5EF4-FFF2-40B4-BE49-F238E27FC236}">
                <a16:creationId xmlns:a16="http://schemas.microsoft.com/office/drawing/2014/main" id="{350C20DA-2518-49D8-98BC-B6A72D5922A4}"/>
              </a:ext>
            </a:extLst>
          </p:cNvPr>
          <p:cNvSpPr txBox="1">
            <a:spLocks/>
          </p:cNvSpPr>
          <p:nvPr/>
        </p:nvSpPr>
        <p:spPr>
          <a:xfrm>
            <a:off x="551384" y="1340769"/>
            <a:ext cx="6624736" cy="3528392"/>
          </a:xfrm>
          <a:prstGeom prst="rect">
            <a:avLst/>
          </a:prstGeom>
        </p:spPr>
        <p:txBody>
          <a:bodyPr/>
          <a:lstStyle>
            <a:lvl1pPr marL="179388" indent="-1793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449263"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719138"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987425" indent="-2682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257300"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1522413" indent="-2651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792288"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062163"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33045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CH" sz="2400" b="1" dirty="0"/>
              <a:t>Aufgaben:</a:t>
            </a:r>
            <a:br>
              <a:rPr lang="de-CH" sz="2400" b="1" dirty="0"/>
            </a:br>
            <a:endParaRPr lang="de-CH" sz="2400" b="1" dirty="0"/>
          </a:p>
          <a:p>
            <a:pPr lvl="0"/>
            <a:r>
              <a:rPr lang="de-CH" sz="2400" dirty="0"/>
              <a:t>Welche Schutzmassnahmen treffen Sie bei Instandhaltungsarbeiten an dieser Anlage?</a:t>
            </a:r>
            <a:br>
              <a:rPr lang="de-CH" sz="2400" dirty="0"/>
            </a:br>
            <a:endParaRPr lang="de-CH" sz="2400" dirty="0"/>
          </a:p>
          <a:p>
            <a:pPr lvl="0"/>
            <a:r>
              <a:rPr lang="de-CH" sz="2400" dirty="0"/>
              <a:t>Welche lebenswichtigen Regeln wenden Sie an?</a:t>
            </a:r>
          </a:p>
          <a:p>
            <a:pPr marL="0" indent="0">
              <a:buNone/>
            </a:pPr>
            <a:endParaRPr lang="de-CH" sz="1600" dirty="0"/>
          </a:p>
          <a:p>
            <a:pPr marL="0" indent="0">
              <a:buNone/>
            </a:pPr>
            <a:r>
              <a:rPr lang="de-CH" sz="1600" dirty="0"/>
              <a:t>Nutzen Sie dazu den «Gefährdungskatalog sichere Instandhaltung».</a:t>
            </a:r>
          </a:p>
        </p:txBody>
      </p:sp>
      <p:pic>
        <p:nvPicPr>
          <p:cNvPr id="8" name="Picture 3" descr="P:\Ablagen\ProLiv_Kampagnen\300107_Maintenance\20 Aus Unfällen lernen\Teilprojekt_Aus Unfällen lernen\Unfallbeispiele\Unfallbeispiele für Regel4_Hebebühne\_Archiv\Fotos Hebebühne\Hebebühne oben2_Querformat_1000.jpeg">
            <a:extLst>
              <a:ext uri="{FF2B5EF4-FFF2-40B4-BE49-F238E27FC236}">
                <a16:creationId xmlns:a16="http://schemas.microsoft.com/office/drawing/2014/main" id="{0F0805F7-9B09-4540-A152-3536073BAB78}"/>
              </a:ext>
            </a:extLst>
          </p:cNvPr>
          <p:cNvPicPr>
            <a:picLocks/>
          </p:cNvPicPr>
          <p:nvPr/>
        </p:nvPicPr>
        <p:blipFill>
          <a:blip r:embed="rId3" cstate="email"/>
          <a:srcRect/>
          <a:stretch>
            <a:fillRect/>
          </a:stretch>
        </p:blipFill>
        <p:spPr>
          <a:xfrm>
            <a:off x="7491731" y="1334886"/>
            <a:ext cx="4143375" cy="4783138"/>
          </a:xfrm>
          <a:prstGeom prst="rect">
            <a:avLst/>
          </a:prstGeom>
        </p:spPr>
      </p:pic>
    </p:spTree>
    <p:extLst>
      <p:ext uri="{BB962C8B-B14F-4D97-AF65-F5344CB8AC3E}">
        <p14:creationId xmlns:p14="http://schemas.microsoft.com/office/powerpoint/2010/main" val="2364969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D1E246-2D73-4EA3-839C-748FC0B50613}"/>
              </a:ext>
            </a:extLst>
          </p:cNvPr>
          <p:cNvSpPr>
            <a:spLocks noGrp="1"/>
          </p:cNvSpPr>
          <p:nvPr>
            <p:ph type="title"/>
          </p:nvPr>
        </p:nvSpPr>
        <p:spPr/>
        <p:txBody>
          <a:bodyPr/>
          <a:lstStyle/>
          <a:p>
            <a:r>
              <a:rPr lang="de-CH" dirty="0"/>
              <a:t>Was jetzt noch gut geht, kann im nächsten Moment zur Katastrophe führen:</a:t>
            </a:r>
          </a:p>
        </p:txBody>
      </p:sp>
      <p:sp>
        <p:nvSpPr>
          <p:cNvPr id="4" name="Datumsplatzhalter 3">
            <a:extLst>
              <a:ext uri="{FF2B5EF4-FFF2-40B4-BE49-F238E27FC236}">
                <a16:creationId xmlns:a16="http://schemas.microsoft.com/office/drawing/2014/main" id="{6B093D99-FB53-453D-881D-5B0A98633242}"/>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5" name="Fußzeilenplatzhalter 4">
            <a:extLst>
              <a:ext uri="{FF2B5EF4-FFF2-40B4-BE49-F238E27FC236}">
                <a16:creationId xmlns:a16="http://schemas.microsoft.com/office/drawing/2014/main" id="{EDD4551C-CF53-4B26-835E-D8DA77ACFC99}"/>
              </a:ext>
            </a:extLst>
          </p:cNvPr>
          <p:cNvSpPr>
            <a:spLocks noGrp="1"/>
          </p:cNvSpPr>
          <p:nvPr>
            <p:ph type="ftr" sz="quarter" idx="11"/>
          </p:nvPr>
        </p:nvSpPr>
        <p:spPr/>
        <p:txBody>
          <a:bodyPr/>
          <a:lstStyle/>
          <a:p>
            <a:r>
              <a:rPr lang="de-CH"/>
              <a:t>Sichere Instandhaltung betrifft uns alle!</a:t>
            </a:r>
            <a:endParaRPr lang="de-CH" dirty="0"/>
          </a:p>
        </p:txBody>
      </p:sp>
      <p:sp>
        <p:nvSpPr>
          <p:cNvPr id="6" name="Foliennummernplatzhalter 5">
            <a:extLst>
              <a:ext uri="{FF2B5EF4-FFF2-40B4-BE49-F238E27FC236}">
                <a16:creationId xmlns:a16="http://schemas.microsoft.com/office/drawing/2014/main" id="{CA6CF909-5984-4D7E-8D3E-31D6D93E501C}"/>
              </a:ext>
            </a:extLst>
          </p:cNvPr>
          <p:cNvSpPr>
            <a:spLocks noGrp="1"/>
          </p:cNvSpPr>
          <p:nvPr>
            <p:ph type="sldNum" sz="quarter" idx="12"/>
          </p:nvPr>
        </p:nvSpPr>
        <p:spPr/>
        <p:txBody>
          <a:bodyPr/>
          <a:lstStyle/>
          <a:p>
            <a:fld id="{86FBE615-59AB-43FA-AD56-B2490B7B2CB2}" type="slidenum">
              <a:rPr lang="de-CH" smtClean="0"/>
              <a:pPr/>
              <a:t>6</a:t>
            </a:fld>
            <a:endParaRPr lang="de-CH" dirty="0"/>
          </a:p>
        </p:txBody>
      </p:sp>
      <p:sp>
        <p:nvSpPr>
          <p:cNvPr id="7" name="Inhaltsplatzhalter 8">
            <a:extLst>
              <a:ext uri="{FF2B5EF4-FFF2-40B4-BE49-F238E27FC236}">
                <a16:creationId xmlns:a16="http://schemas.microsoft.com/office/drawing/2014/main" id="{384D05D3-D89F-497F-B51C-FFC1F2161C13}"/>
              </a:ext>
            </a:extLst>
          </p:cNvPr>
          <p:cNvSpPr txBox="1">
            <a:spLocks/>
          </p:cNvSpPr>
          <p:nvPr/>
        </p:nvSpPr>
        <p:spPr>
          <a:xfrm>
            <a:off x="5375920" y="1268761"/>
            <a:ext cx="6264696" cy="4608512"/>
          </a:xfrm>
          <a:prstGeom prst="rect">
            <a:avLst/>
          </a:prstGeom>
        </p:spPr>
        <p:txBody>
          <a:bodyPr/>
          <a:lstStyle>
            <a:lvl1pPr marL="179388" indent="-1793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449263"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719138"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987425" indent="-2682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257300"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1522413" indent="-2651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792288"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062163"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33045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200"/>
              </a:lnSpc>
            </a:pPr>
            <a:r>
              <a:rPr lang="de-CH" sz="2400" dirty="0"/>
              <a:t>Keine Arbeit ist so wichtig, dass man dafür sein Leben oder dasjenige seines Arbeitskollegen riskiert. Keine!</a:t>
            </a:r>
          </a:p>
          <a:p>
            <a:pPr marL="0" indent="0">
              <a:lnSpc>
                <a:spcPts val="3200"/>
              </a:lnSpc>
              <a:buFont typeface="Arial" panose="020B0604020202020204" pitchFamily="34" charset="0"/>
              <a:buNone/>
            </a:pPr>
            <a:endParaRPr lang="de-CH" sz="2400" dirty="0"/>
          </a:p>
          <a:p>
            <a:pPr>
              <a:lnSpc>
                <a:spcPts val="3200"/>
              </a:lnSpc>
            </a:pPr>
            <a:r>
              <a:rPr lang="de-CH" sz="2400" dirty="0"/>
              <a:t>STOPP bei Gefahr!</a:t>
            </a:r>
          </a:p>
          <a:p>
            <a:pPr>
              <a:lnSpc>
                <a:spcPts val="3200"/>
              </a:lnSpc>
            </a:pPr>
            <a:r>
              <a:rPr lang="de-CH" sz="2400" dirty="0"/>
              <a:t>Gefahr beheben!</a:t>
            </a:r>
          </a:p>
          <a:p>
            <a:pPr>
              <a:lnSpc>
                <a:spcPts val="3200"/>
              </a:lnSpc>
            </a:pPr>
            <a:r>
              <a:rPr lang="de-CH" sz="2400" dirty="0"/>
              <a:t>Weiterarbeiten!</a:t>
            </a:r>
          </a:p>
        </p:txBody>
      </p:sp>
      <p:pic>
        <p:nvPicPr>
          <p:cNvPr id="8" name="Picture 2">
            <a:extLst>
              <a:ext uri="{FF2B5EF4-FFF2-40B4-BE49-F238E27FC236}">
                <a16:creationId xmlns:a16="http://schemas.microsoft.com/office/drawing/2014/main" id="{76923979-E321-495B-82F6-BDF36ADBD116}"/>
              </a:ext>
            </a:extLst>
          </p:cNvPr>
          <p:cNvPicPr>
            <a:picLocks noGrp="1" noChangeAspect="1" noChangeArrowheads="1"/>
          </p:cNvPicPr>
          <p:nvPr>
            <p:ph sz="half" idx="1"/>
          </p:nvPr>
        </p:nvPicPr>
        <p:blipFill>
          <a:blip r:embed="rId3" cstate="print"/>
          <a:srcRect l="4728" r="4728"/>
          <a:stretch>
            <a:fillRect/>
          </a:stretch>
        </p:blipFill>
        <p:spPr bwMode="auto">
          <a:xfrm>
            <a:off x="551384" y="1268760"/>
            <a:ext cx="3947535" cy="4608512"/>
          </a:xfrm>
          <a:prstGeom prst="rect">
            <a:avLst/>
          </a:prstGeom>
          <a:noFill/>
          <a:ln w="9525">
            <a:solidFill>
              <a:srgbClr val="64A1BE"/>
            </a:solidFill>
            <a:miter lim="800000"/>
            <a:headEnd/>
            <a:tailEnd/>
          </a:ln>
          <a:effectLst/>
        </p:spPr>
      </p:pic>
    </p:spTree>
    <p:extLst>
      <p:ext uri="{BB962C8B-B14F-4D97-AF65-F5344CB8AC3E}">
        <p14:creationId xmlns:p14="http://schemas.microsoft.com/office/powerpoint/2010/main" val="24352952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0128D0-8B1F-4841-9521-AB9D9EE13BA0}"/>
              </a:ext>
            </a:extLst>
          </p:cNvPr>
          <p:cNvSpPr>
            <a:spLocks noGrp="1"/>
          </p:cNvSpPr>
          <p:nvPr>
            <p:ph type="title"/>
          </p:nvPr>
        </p:nvSpPr>
        <p:spPr/>
        <p:txBody>
          <a:bodyPr/>
          <a:lstStyle/>
          <a:p>
            <a:r>
              <a:rPr lang="de-CH" sz="2800" dirty="0"/>
              <a:t>Gruppenarbeit «Schutzmassnahmen»</a:t>
            </a:r>
            <a:br>
              <a:rPr lang="de-CH" sz="2800" dirty="0"/>
            </a:br>
            <a:r>
              <a:rPr lang="de-CH" sz="2800" dirty="0"/>
              <a:t>(Beispiel: Hallenkran, Höhe 8 m)</a:t>
            </a:r>
            <a:br>
              <a:rPr lang="de-CH" sz="2800" dirty="0"/>
            </a:br>
            <a:endParaRPr lang="de-CH" sz="2800" dirty="0"/>
          </a:p>
        </p:txBody>
      </p:sp>
      <p:sp>
        <p:nvSpPr>
          <p:cNvPr id="4" name="Datumsplatzhalter 3">
            <a:extLst>
              <a:ext uri="{FF2B5EF4-FFF2-40B4-BE49-F238E27FC236}">
                <a16:creationId xmlns:a16="http://schemas.microsoft.com/office/drawing/2014/main" id="{A7F7583C-1B88-4BB8-A821-DF451F9F2952}"/>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5" name="Fußzeilenplatzhalter 4">
            <a:extLst>
              <a:ext uri="{FF2B5EF4-FFF2-40B4-BE49-F238E27FC236}">
                <a16:creationId xmlns:a16="http://schemas.microsoft.com/office/drawing/2014/main" id="{46C412FD-AAF8-4139-9209-DE24B3F405BD}"/>
              </a:ext>
            </a:extLst>
          </p:cNvPr>
          <p:cNvSpPr>
            <a:spLocks noGrp="1"/>
          </p:cNvSpPr>
          <p:nvPr>
            <p:ph type="ftr" sz="quarter" idx="11"/>
          </p:nvPr>
        </p:nvSpPr>
        <p:spPr>
          <a:xfrm>
            <a:off x="2423591" y="6423103"/>
            <a:ext cx="7848872" cy="180000"/>
          </a:xfrm>
        </p:spPr>
        <p:txBody>
          <a:bodyPr/>
          <a:lstStyle/>
          <a:p>
            <a:r>
              <a:rPr lang="de-CH"/>
              <a:t>Sichere Instandhaltung betrifft uns alle!</a:t>
            </a:r>
            <a:endParaRPr lang="de-CH" dirty="0"/>
          </a:p>
        </p:txBody>
      </p:sp>
      <p:sp>
        <p:nvSpPr>
          <p:cNvPr id="6" name="Foliennummernplatzhalter 5">
            <a:extLst>
              <a:ext uri="{FF2B5EF4-FFF2-40B4-BE49-F238E27FC236}">
                <a16:creationId xmlns:a16="http://schemas.microsoft.com/office/drawing/2014/main" id="{61605B78-47E3-45A5-8713-4BAD1E15CBD2}"/>
              </a:ext>
            </a:extLst>
          </p:cNvPr>
          <p:cNvSpPr>
            <a:spLocks noGrp="1"/>
          </p:cNvSpPr>
          <p:nvPr>
            <p:ph type="sldNum" sz="quarter" idx="12"/>
          </p:nvPr>
        </p:nvSpPr>
        <p:spPr/>
        <p:txBody>
          <a:bodyPr/>
          <a:lstStyle/>
          <a:p>
            <a:fld id="{86FBE615-59AB-43FA-AD56-B2490B7B2CB2}" type="slidenum">
              <a:rPr lang="de-CH" smtClean="0"/>
              <a:pPr/>
              <a:t>60</a:t>
            </a:fld>
            <a:endParaRPr lang="de-CH" dirty="0"/>
          </a:p>
        </p:txBody>
      </p:sp>
      <p:sp>
        <p:nvSpPr>
          <p:cNvPr id="7" name="Inhaltsplatzhalter 3">
            <a:extLst>
              <a:ext uri="{FF2B5EF4-FFF2-40B4-BE49-F238E27FC236}">
                <a16:creationId xmlns:a16="http://schemas.microsoft.com/office/drawing/2014/main" id="{AF6E06E7-AAE2-46FE-BF0E-EEBFA5B6EDDF}"/>
              </a:ext>
            </a:extLst>
          </p:cNvPr>
          <p:cNvSpPr txBox="1">
            <a:spLocks/>
          </p:cNvSpPr>
          <p:nvPr/>
        </p:nvSpPr>
        <p:spPr>
          <a:xfrm>
            <a:off x="518185" y="1650940"/>
            <a:ext cx="6557409" cy="3722276"/>
          </a:xfrm>
          <a:prstGeom prst="rect">
            <a:avLst/>
          </a:prstGeom>
        </p:spPr>
        <p:txBody>
          <a:bodyPr/>
          <a:lstStyle>
            <a:lvl1pPr marL="179388" indent="-1793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449263"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719138"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987425" indent="-2682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257300"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1522413" indent="-2651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792288"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062163"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33045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de-CH" sz="2400" b="1" dirty="0"/>
              <a:t>Aufgaben:</a:t>
            </a:r>
          </a:p>
          <a:p>
            <a:pPr>
              <a:buNone/>
            </a:pPr>
            <a:endParaRPr lang="de-CH" sz="2400" b="1" dirty="0"/>
          </a:p>
          <a:p>
            <a:r>
              <a:rPr lang="de-CH" sz="2400" dirty="0"/>
              <a:t>Welche Schutzmassnahmen treffen Sie bei Instandhaltungsarbeiten an dieser Anlage?</a:t>
            </a:r>
            <a:br>
              <a:rPr lang="de-CH" sz="2400" dirty="0"/>
            </a:br>
            <a:endParaRPr lang="de-CH" sz="2400" dirty="0"/>
          </a:p>
          <a:p>
            <a:r>
              <a:rPr lang="de-CH" sz="2400" dirty="0"/>
              <a:t>Welche lebenswichtigen Regeln wenden Sie an?</a:t>
            </a:r>
          </a:p>
          <a:p>
            <a:pPr marL="0" indent="0">
              <a:buNone/>
            </a:pPr>
            <a:endParaRPr lang="de-CH" dirty="0"/>
          </a:p>
          <a:p>
            <a:pPr marL="0" indent="0">
              <a:buNone/>
            </a:pPr>
            <a:r>
              <a:rPr lang="de-CH" sz="1600" dirty="0"/>
              <a:t>Nutzen Sie dazu den «Gefährdungskatalog sichere Instandhaltung».</a:t>
            </a:r>
          </a:p>
        </p:txBody>
      </p:sp>
      <p:pic>
        <p:nvPicPr>
          <p:cNvPr id="8" name="Picture 2">
            <a:extLst>
              <a:ext uri="{FF2B5EF4-FFF2-40B4-BE49-F238E27FC236}">
                <a16:creationId xmlns:a16="http://schemas.microsoft.com/office/drawing/2014/main" id="{9B8986E4-F31B-4EDF-8055-CD924F6C798A}"/>
              </a:ext>
            </a:extLst>
          </p:cNvPr>
          <p:cNvPicPr>
            <a:picLocks noChangeAspect="1" noChangeArrowheads="1"/>
          </p:cNvPicPr>
          <p:nvPr/>
        </p:nvPicPr>
        <p:blipFill>
          <a:blip r:embed="rId3" cstate="email"/>
          <a:srcRect/>
          <a:stretch>
            <a:fillRect/>
          </a:stretch>
        </p:blipFill>
        <p:spPr>
          <a:xfrm>
            <a:off x="7497241" y="1454174"/>
            <a:ext cx="4143375" cy="4783138"/>
          </a:xfrm>
          <a:prstGeom prst="rect">
            <a:avLst/>
          </a:prstGeom>
        </p:spPr>
      </p:pic>
    </p:spTree>
    <p:extLst>
      <p:ext uri="{BB962C8B-B14F-4D97-AF65-F5344CB8AC3E}">
        <p14:creationId xmlns:p14="http://schemas.microsoft.com/office/powerpoint/2010/main" val="32317773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2DCF3A-B9F3-4945-915F-59DBDAC9617B}"/>
              </a:ext>
            </a:extLst>
          </p:cNvPr>
          <p:cNvSpPr>
            <a:spLocks noGrp="1"/>
          </p:cNvSpPr>
          <p:nvPr>
            <p:ph type="title"/>
          </p:nvPr>
        </p:nvSpPr>
        <p:spPr>
          <a:xfrm>
            <a:off x="551384" y="476672"/>
            <a:ext cx="11305256" cy="864096"/>
          </a:xfrm>
        </p:spPr>
        <p:txBody>
          <a:bodyPr/>
          <a:lstStyle/>
          <a:p>
            <a:r>
              <a:rPr lang="de-DE" sz="2800" dirty="0"/>
              <a:t>Gruppenarbeit «</a:t>
            </a:r>
            <a:r>
              <a:rPr lang="de-DE" sz="2800" dirty="0" err="1"/>
              <a:t>Schutzmassnahmen</a:t>
            </a:r>
            <a:r>
              <a:rPr lang="de-DE" sz="2800" dirty="0"/>
              <a:t>»</a:t>
            </a:r>
            <a:br>
              <a:rPr lang="de-DE" sz="2800" dirty="0"/>
            </a:br>
            <a:r>
              <a:rPr lang="de-DE" sz="2800" dirty="0"/>
              <a:t>Beispiel aus dem eigenen Betrieb</a:t>
            </a:r>
            <a:endParaRPr lang="de-CH" sz="2800" dirty="0"/>
          </a:p>
        </p:txBody>
      </p:sp>
      <p:sp>
        <p:nvSpPr>
          <p:cNvPr id="4" name="Datumsplatzhalter 3">
            <a:extLst>
              <a:ext uri="{FF2B5EF4-FFF2-40B4-BE49-F238E27FC236}">
                <a16:creationId xmlns:a16="http://schemas.microsoft.com/office/drawing/2014/main" id="{7AD45691-002E-4D9F-87E3-10E918CDA2F9}"/>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5" name="Fußzeilenplatzhalter 4">
            <a:extLst>
              <a:ext uri="{FF2B5EF4-FFF2-40B4-BE49-F238E27FC236}">
                <a16:creationId xmlns:a16="http://schemas.microsoft.com/office/drawing/2014/main" id="{700777B5-2E93-43E9-981A-9BE714181FE4}"/>
              </a:ext>
            </a:extLst>
          </p:cNvPr>
          <p:cNvSpPr>
            <a:spLocks noGrp="1"/>
          </p:cNvSpPr>
          <p:nvPr>
            <p:ph type="ftr" sz="quarter" idx="11"/>
          </p:nvPr>
        </p:nvSpPr>
        <p:spPr/>
        <p:txBody>
          <a:bodyPr/>
          <a:lstStyle/>
          <a:p>
            <a:r>
              <a:rPr lang="de-CH"/>
              <a:t>Sichere Instandhaltung betrifft uns alle!</a:t>
            </a:r>
            <a:endParaRPr lang="de-CH" dirty="0"/>
          </a:p>
        </p:txBody>
      </p:sp>
      <p:sp>
        <p:nvSpPr>
          <p:cNvPr id="6" name="Foliennummernplatzhalter 5">
            <a:extLst>
              <a:ext uri="{FF2B5EF4-FFF2-40B4-BE49-F238E27FC236}">
                <a16:creationId xmlns:a16="http://schemas.microsoft.com/office/drawing/2014/main" id="{FED623AB-CBD8-4264-83B3-6E53551B2626}"/>
              </a:ext>
            </a:extLst>
          </p:cNvPr>
          <p:cNvSpPr>
            <a:spLocks noGrp="1"/>
          </p:cNvSpPr>
          <p:nvPr>
            <p:ph type="sldNum" sz="quarter" idx="12"/>
          </p:nvPr>
        </p:nvSpPr>
        <p:spPr/>
        <p:txBody>
          <a:bodyPr/>
          <a:lstStyle/>
          <a:p>
            <a:fld id="{86FBE615-59AB-43FA-AD56-B2490B7B2CB2}" type="slidenum">
              <a:rPr lang="de-CH" smtClean="0"/>
              <a:pPr/>
              <a:t>61</a:t>
            </a:fld>
            <a:endParaRPr lang="de-CH" dirty="0"/>
          </a:p>
        </p:txBody>
      </p:sp>
      <p:sp>
        <p:nvSpPr>
          <p:cNvPr id="7" name="Inhaltsplatzhalter 3">
            <a:extLst>
              <a:ext uri="{FF2B5EF4-FFF2-40B4-BE49-F238E27FC236}">
                <a16:creationId xmlns:a16="http://schemas.microsoft.com/office/drawing/2014/main" id="{5F1BAACE-16F8-4877-9006-5AD1DD8489D2}"/>
              </a:ext>
            </a:extLst>
          </p:cNvPr>
          <p:cNvSpPr txBox="1">
            <a:spLocks/>
          </p:cNvSpPr>
          <p:nvPr/>
        </p:nvSpPr>
        <p:spPr>
          <a:xfrm>
            <a:off x="551384" y="1628800"/>
            <a:ext cx="6696744" cy="3749177"/>
          </a:xfrm>
          <a:prstGeom prst="rect">
            <a:avLst/>
          </a:prstGeom>
        </p:spPr>
        <p:txBody>
          <a:bodyPr>
            <a:normAutofit/>
          </a:bodyPr>
          <a:lstStyle>
            <a:lvl1pPr marL="179388" indent="-1793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449263"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719138"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987425" indent="-2682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257300"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1522413" indent="-2651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792288"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062163"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33045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de-CH" sz="2400" b="1" dirty="0"/>
              <a:t>Aufgaben:</a:t>
            </a:r>
          </a:p>
          <a:p>
            <a:endParaRPr lang="de-CH" sz="2400" b="1" dirty="0"/>
          </a:p>
          <a:p>
            <a:r>
              <a:rPr lang="de-CH" sz="2400" dirty="0"/>
              <a:t>Welche Schutzmassnahmen treffen Sie bei Instandhaltungsarbeiten an dieser Anlage?</a:t>
            </a:r>
            <a:br>
              <a:rPr lang="de-CH" sz="2400" dirty="0"/>
            </a:br>
            <a:endParaRPr lang="de-CH" sz="2400" dirty="0"/>
          </a:p>
          <a:p>
            <a:r>
              <a:rPr lang="de-CH" sz="2400" dirty="0"/>
              <a:t>Welche lebenswichtigen Regeln wenden Sie an?</a:t>
            </a:r>
          </a:p>
          <a:p>
            <a:pPr marL="0" indent="0">
              <a:buNone/>
            </a:pPr>
            <a:endParaRPr lang="de-CH" sz="2400" dirty="0"/>
          </a:p>
          <a:p>
            <a:pPr marL="0" indent="0">
              <a:buNone/>
            </a:pPr>
            <a:r>
              <a:rPr lang="de-CH" sz="1600" dirty="0"/>
              <a:t>Nutzen Sie dazu den «Gefährdungskatalog sichere Instandhaltung».</a:t>
            </a:r>
          </a:p>
        </p:txBody>
      </p:sp>
      <p:pic>
        <p:nvPicPr>
          <p:cNvPr id="8" name="Picture 3" descr="P:\Ablagen\ProLiv_Kampagnen\300107_Maintenance\20 Aus Unfällen lernen\Teilprojekt_Aus Unfällen lernen\Unfallbeispiele\Unfallbeispiele für Regel4_Hebebühne\_Archiv\Fotos Hebebühne\Hebebühne oben2_Querformat_1000.jpeg">
            <a:extLst>
              <a:ext uri="{FF2B5EF4-FFF2-40B4-BE49-F238E27FC236}">
                <a16:creationId xmlns:a16="http://schemas.microsoft.com/office/drawing/2014/main" id="{8C147CBB-D3AC-4DC8-B01C-154ED0F0DC8C}"/>
              </a:ext>
            </a:extLst>
          </p:cNvPr>
          <p:cNvPicPr>
            <a:picLocks/>
          </p:cNvPicPr>
          <p:nvPr/>
        </p:nvPicPr>
        <p:blipFill>
          <a:blip r:embed="rId3" cstate="email">
            <a:lum bright="76000"/>
          </a:blip>
          <a:srcRect/>
          <a:stretch>
            <a:fillRect/>
          </a:stretch>
        </p:blipFill>
        <p:spPr>
          <a:xfrm>
            <a:off x="7608168" y="1340768"/>
            <a:ext cx="4143375" cy="4783138"/>
          </a:xfrm>
          <a:prstGeom prst="rect">
            <a:avLst/>
          </a:prstGeom>
        </p:spPr>
      </p:pic>
    </p:spTree>
    <p:extLst>
      <p:ext uri="{BB962C8B-B14F-4D97-AF65-F5344CB8AC3E}">
        <p14:creationId xmlns:p14="http://schemas.microsoft.com/office/powerpoint/2010/main" val="12460709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160876-44DA-49F4-820C-A0E719122F0D}"/>
              </a:ext>
            </a:extLst>
          </p:cNvPr>
          <p:cNvSpPr>
            <a:spLocks noGrp="1"/>
          </p:cNvSpPr>
          <p:nvPr>
            <p:ph type="title"/>
          </p:nvPr>
        </p:nvSpPr>
        <p:spPr/>
        <p:txBody>
          <a:bodyPr/>
          <a:lstStyle/>
          <a:p>
            <a:r>
              <a:rPr lang="de-CH" sz="2800" dirty="0"/>
              <a:t>Gesetzliche Grundlagen «Instandhaltung»</a:t>
            </a:r>
          </a:p>
        </p:txBody>
      </p:sp>
      <p:sp>
        <p:nvSpPr>
          <p:cNvPr id="4" name="Datumsplatzhalter 3">
            <a:extLst>
              <a:ext uri="{FF2B5EF4-FFF2-40B4-BE49-F238E27FC236}">
                <a16:creationId xmlns:a16="http://schemas.microsoft.com/office/drawing/2014/main" id="{1F647D6F-7EA2-4CB8-913A-2B05522FBF55}"/>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5" name="Fußzeilenplatzhalter 4">
            <a:extLst>
              <a:ext uri="{FF2B5EF4-FFF2-40B4-BE49-F238E27FC236}">
                <a16:creationId xmlns:a16="http://schemas.microsoft.com/office/drawing/2014/main" id="{BA558783-A066-48EC-A6EB-6A295FD2C4D5}"/>
              </a:ext>
            </a:extLst>
          </p:cNvPr>
          <p:cNvSpPr>
            <a:spLocks noGrp="1"/>
          </p:cNvSpPr>
          <p:nvPr>
            <p:ph type="ftr" sz="quarter" idx="11"/>
          </p:nvPr>
        </p:nvSpPr>
        <p:spPr/>
        <p:txBody>
          <a:bodyPr/>
          <a:lstStyle/>
          <a:p>
            <a:r>
              <a:rPr lang="de-CH"/>
              <a:t>Sichere Instandhaltung betrifft uns alle!</a:t>
            </a:r>
            <a:endParaRPr lang="de-CH" dirty="0"/>
          </a:p>
        </p:txBody>
      </p:sp>
      <p:sp>
        <p:nvSpPr>
          <p:cNvPr id="6" name="Foliennummernplatzhalter 5">
            <a:extLst>
              <a:ext uri="{FF2B5EF4-FFF2-40B4-BE49-F238E27FC236}">
                <a16:creationId xmlns:a16="http://schemas.microsoft.com/office/drawing/2014/main" id="{E5D7A32E-84F5-4231-9860-E84FA5B572D9}"/>
              </a:ext>
            </a:extLst>
          </p:cNvPr>
          <p:cNvSpPr>
            <a:spLocks noGrp="1"/>
          </p:cNvSpPr>
          <p:nvPr>
            <p:ph type="sldNum" sz="quarter" idx="12"/>
          </p:nvPr>
        </p:nvSpPr>
        <p:spPr/>
        <p:txBody>
          <a:bodyPr/>
          <a:lstStyle/>
          <a:p>
            <a:fld id="{86FBE615-59AB-43FA-AD56-B2490B7B2CB2}" type="slidenum">
              <a:rPr lang="de-CH" smtClean="0"/>
              <a:pPr/>
              <a:t>62</a:t>
            </a:fld>
            <a:endParaRPr lang="de-CH" dirty="0"/>
          </a:p>
        </p:txBody>
      </p:sp>
      <p:pic>
        <p:nvPicPr>
          <p:cNvPr id="7" name="Inhaltsplatzhalter 10" descr="Clipboard10.jpg">
            <a:extLst>
              <a:ext uri="{FF2B5EF4-FFF2-40B4-BE49-F238E27FC236}">
                <a16:creationId xmlns:a16="http://schemas.microsoft.com/office/drawing/2014/main" id="{DFB723E4-A248-4744-A863-714705CB7F8A}"/>
              </a:ext>
            </a:extLst>
          </p:cNvPr>
          <p:cNvPicPr>
            <a:picLocks noGrp="1" noChangeAspect="1"/>
          </p:cNvPicPr>
          <p:nvPr>
            <p:ph idx="1"/>
          </p:nvPr>
        </p:nvPicPr>
        <p:blipFill>
          <a:blip r:embed="rId3" cstate="screen"/>
          <a:stretch>
            <a:fillRect/>
          </a:stretch>
        </p:blipFill>
        <p:spPr>
          <a:xfrm>
            <a:off x="551384" y="1340768"/>
            <a:ext cx="9145016" cy="4792662"/>
          </a:xfrm>
        </p:spPr>
      </p:pic>
    </p:spTree>
    <p:extLst>
      <p:ext uri="{BB962C8B-B14F-4D97-AF65-F5344CB8AC3E}">
        <p14:creationId xmlns:p14="http://schemas.microsoft.com/office/powerpoint/2010/main" val="20585505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557D82-00A3-43AF-91BC-71E462F36A1F}"/>
              </a:ext>
            </a:extLst>
          </p:cNvPr>
          <p:cNvSpPr>
            <a:spLocks noGrp="1"/>
          </p:cNvSpPr>
          <p:nvPr>
            <p:ph type="title"/>
          </p:nvPr>
        </p:nvSpPr>
        <p:spPr/>
        <p:txBody>
          <a:bodyPr/>
          <a:lstStyle/>
          <a:p>
            <a:r>
              <a:rPr lang="de-CH" sz="2800" dirty="0"/>
              <a:t>Verordnung über die Verhütung von Unfällen und Berufskrankheiten (VUV)</a:t>
            </a:r>
            <a:br>
              <a:rPr lang="de-CH" sz="2800" dirty="0"/>
            </a:br>
            <a:endParaRPr lang="de-CH" sz="2800" dirty="0"/>
          </a:p>
        </p:txBody>
      </p:sp>
      <p:sp>
        <p:nvSpPr>
          <p:cNvPr id="4" name="Datumsplatzhalter 3">
            <a:extLst>
              <a:ext uri="{FF2B5EF4-FFF2-40B4-BE49-F238E27FC236}">
                <a16:creationId xmlns:a16="http://schemas.microsoft.com/office/drawing/2014/main" id="{ECCA0CAA-40F2-4E9A-96FB-632127C4E961}"/>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5" name="Fußzeilenplatzhalter 4">
            <a:extLst>
              <a:ext uri="{FF2B5EF4-FFF2-40B4-BE49-F238E27FC236}">
                <a16:creationId xmlns:a16="http://schemas.microsoft.com/office/drawing/2014/main" id="{BAF8539A-C6B6-44EC-91C2-9CE8A61B969B}"/>
              </a:ext>
            </a:extLst>
          </p:cNvPr>
          <p:cNvSpPr>
            <a:spLocks noGrp="1"/>
          </p:cNvSpPr>
          <p:nvPr>
            <p:ph type="ftr" sz="quarter" idx="11"/>
          </p:nvPr>
        </p:nvSpPr>
        <p:spPr/>
        <p:txBody>
          <a:bodyPr/>
          <a:lstStyle/>
          <a:p>
            <a:r>
              <a:rPr lang="de-CH"/>
              <a:t>Sichere Instandhaltung betrifft uns alle!</a:t>
            </a:r>
            <a:endParaRPr lang="de-CH" dirty="0"/>
          </a:p>
        </p:txBody>
      </p:sp>
      <p:sp>
        <p:nvSpPr>
          <p:cNvPr id="6" name="Foliennummernplatzhalter 5">
            <a:extLst>
              <a:ext uri="{FF2B5EF4-FFF2-40B4-BE49-F238E27FC236}">
                <a16:creationId xmlns:a16="http://schemas.microsoft.com/office/drawing/2014/main" id="{62823FC1-CC45-49A6-B2F3-113E0984D324}"/>
              </a:ext>
            </a:extLst>
          </p:cNvPr>
          <p:cNvSpPr>
            <a:spLocks noGrp="1"/>
          </p:cNvSpPr>
          <p:nvPr>
            <p:ph type="sldNum" sz="quarter" idx="12"/>
          </p:nvPr>
        </p:nvSpPr>
        <p:spPr/>
        <p:txBody>
          <a:bodyPr/>
          <a:lstStyle/>
          <a:p>
            <a:fld id="{86FBE615-59AB-43FA-AD56-B2490B7B2CB2}" type="slidenum">
              <a:rPr lang="de-CH" smtClean="0"/>
              <a:pPr/>
              <a:t>63</a:t>
            </a:fld>
            <a:endParaRPr lang="de-CH" dirty="0"/>
          </a:p>
        </p:txBody>
      </p:sp>
      <p:pic>
        <p:nvPicPr>
          <p:cNvPr id="7" name="Bildplatzhalter 6" descr="Clipboard11.jpg">
            <a:extLst>
              <a:ext uri="{FF2B5EF4-FFF2-40B4-BE49-F238E27FC236}">
                <a16:creationId xmlns:a16="http://schemas.microsoft.com/office/drawing/2014/main" id="{1F53E19C-4FDB-4B1B-823D-7E641490B778}"/>
              </a:ext>
            </a:extLst>
          </p:cNvPr>
          <p:cNvPicPr>
            <a:picLocks noChangeAspect="1"/>
          </p:cNvPicPr>
          <p:nvPr/>
        </p:nvPicPr>
        <p:blipFill>
          <a:blip r:embed="rId3" cstate="screen"/>
          <a:srcRect/>
          <a:stretch>
            <a:fillRect/>
          </a:stretch>
        </p:blipFill>
        <p:spPr>
          <a:xfrm>
            <a:off x="551384" y="1556865"/>
            <a:ext cx="3888432" cy="4540142"/>
          </a:xfrm>
          <a:prstGeom prst="rect">
            <a:avLst/>
          </a:prstGeom>
        </p:spPr>
      </p:pic>
      <p:sp>
        <p:nvSpPr>
          <p:cNvPr id="8" name="Inhaltsplatzhalter 3">
            <a:extLst>
              <a:ext uri="{FF2B5EF4-FFF2-40B4-BE49-F238E27FC236}">
                <a16:creationId xmlns:a16="http://schemas.microsoft.com/office/drawing/2014/main" id="{4BFE67D9-9108-4561-ADFB-B3215419FF92}"/>
              </a:ext>
            </a:extLst>
          </p:cNvPr>
          <p:cNvSpPr txBox="1">
            <a:spLocks/>
          </p:cNvSpPr>
          <p:nvPr/>
        </p:nvSpPr>
        <p:spPr>
          <a:xfrm>
            <a:off x="5375920" y="1498399"/>
            <a:ext cx="6264696" cy="4090842"/>
          </a:xfrm>
          <a:prstGeom prst="rect">
            <a:avLst/>
          </a:prstGeom>
        </p:spPr>
        <p:txBody>
          <a:bodyPr>
            <a:normAutofit/>
          </a:bodyPr>
          <a:lstStyle>
            <a:lvl1pPr marL="179388" indent="-1793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449263"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719138"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987425" indent="-2682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257300"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1522413" indent="-2651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792288"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062163"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33045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CH" sz="2400" b="1" dirty="0"/>
              <a:t>VUV, Art. 37</a:t>
            </a:r>
            <a:br>
              <a:rPr lang="de-CH" sz="2400" b="1" dirty="0"/>
            </a:br>
            <a:endParaRPr lang="de-CH" sz="2400" b="1" dirty="0"/>
          </a:p>
          <a:p>
            <a:pPr marL="0" indent="0">
              <a:buNone/>
            </a:pPr>
            <a:r>
              <a:rPr lang="de-CH" sz="2400" dirty="0"/>
              <a:t>Bei </a:t>
            </a:r>
            <a:r>
              <a:rPr lang="de-CH" sz="2400" dirty="0">
                <a:solidFill>
                  <a:srgbClr val="FF8200"/>
                </a:solidFill>
              </a:rPr>
              <a:t>Instandhaltungs- und Reinigungsarbeiten </a:t>
            </a:r>
            <a:r>
              <a:rPr lang="de-CH" sz="2400" dirty="0"/>
              <a:t>sind alle erforderlichen Schutzmassnahmen zu treffen.</a:t>
            </a:r>
          </a:p>
          <a:p>
            <a:pPr marL="0" indent="0">
              <a:buNone/>
            </a:pPr>
            <a:endParaRPr lang="de-CH" sz="2400" dirty="0"/>
          </a:p>
          <a:p>
            <a:pPr marL="0" indent="0">
              <a:buNone/>
            </a:pPr>
            <a:r>
              <a:rPr lang="de-CH" sz="2400" dirty="0"/>
              <a:t>Die erforderlichen Einrichtungen, Apparate, Geräte und Mittel müssen zur Verfügung stehen.</a:t>
            </a:r>
          </a:p>
        </p:txBody>
      </p:sp>
    </p:spTree>
    <p:extLst>
      <p:ext uri="{BB962C8B-B14F-4D97-AF65-F5344CB8AC3E}">
        <p14:creationId xmlns:p14="http://schemas.microsoft.com/office/powerpoint/2010/main" val="15519787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557D82-00A3-43AF-91BC-71E462F36A1F}"/>
              </a:ext>
            </a:extLst>
          </p:cNvPr>
          <p:cNvSpPr>
            <a:spLocks noGrp="1"/>
          </p:cNvSpPr>
          <p:nvPr>
            <p:ph type="title"/>
          </p:nvPr>
        </p:nvSpPr>
        <p:spPr/>
        <p:txBody>
          <a:bodyPr/>
          <a:lstStyle/>
          <a:p>
            <a:r>
              <a:rPr lang="de-CH" sz="2800" dirty="0"/>
              <a:t>Verordnung über die Verhütung von Unfällen und Berufskrankheiten (VUV)</a:t>
            </a:r>
            <a:br>
              <a:rPr lang="de-CH" sz="2800" dirty="0"/>
            </a:br>
            <a:endParaRPr lang="de-CH" sz="2800" dirty="0"/>
          </a:p>
        </p:txBody>
      </p:sp>
      <p:sp>
        <p:nvSpPr>
          <p:cNvPr id="4" name="Datumsplatzhalter 3">
            <a:extLst>
              <a:ext uri="{FF2B5EF4-FFF2-40B4-BE49-F238E27FC236}">
                <a16:creationId xmlns:a16="http://schemas.microsoft.com/office/drawing/2014/main" id="{ECCA0CAA-40F2-4E9A-96FB-632127C4E961}"/>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5" name="Fußzeilenplatzhalter 4">
            <a:extLst>
              <a:ext uri="{FF2B5EF4-FFF2-40B4-BE49-F238E27FC236}">
                <a16:creationId xmlns:a16="http://schemas.microsoft.com/office/drawing/2014/main" id="{BAF8539A-C6B6-44EC-91C2-9CE8A61B969B}"/>
              </a:ext>
            </a:extLst>
          </p:cNvPr>
          <p:cNvSpPr>
            <a:spLocks noGrp="1"/>
          </p:cNvSpPr>
          <p:nvPr>
            <p:ph type="ftr" sz="quarter" idx="11"/>
          </p:nvPr>
        </p:nvSpPr>
        <p:spPr/>
        <p:txBody>
          <a:bodyPr/>
          <a:lstStyle/>
          <a:p>
            <a:r>
              <a:rPr lang="de-CH"/>
              <a:t>Sichere Instandhaltung betrifft uns alle!</a:t>
            </a:r>
            <a:endParaRPr lang="de-CH" dirty="0"/>
          </a:p>
        </p:txBody>
      </p:sp>
      <p:sp>
        <p:nvSpPr>
          <p:cNvPr id="6" name="Foliennummernplatzhalter 5">
            <a:extLst>
              <a:ext uri="{FF2B5EF4-FFF2-40B4-BE49-F238E27FC236}">
                <a16:creationId xmlns:a16="http://schemas.microsoft.com/office/drawing/2014/main" id="{62823FC1-CC45-49A6-B2F3-113E0984D324}"/>
              </a:ext>
            </a:extLst>
          </p:cNvPr>
          <p:cNvSpPr>
            <a:spLocks noGrp="1"/>
          </p:cNvSpPr>
          <p:nvPr>
            <p:ph type="sldNum" sz="quarter" idx="12"/>
          </p:nvPr>
        </p:nvSpPr>
        <p:spPr/>
        <p:txBody>
          <a:bodyPr/>
          <a:lstStyle/>
          <a:p>
            <a:fld id="{86FBE615-59AB-43FA-AD56-B2490B7B2CB2}" type="slidenum">
              <a:rPr lang="de-CH" smtClean="0"/>
              <a:pPr/>
              <a:t>64</a:t>
            </a:fld>
            <a:endParaRPr lang="de-CH" dirty="0"/>
          </a:p>
        </p:txBody>
      </p:sp>
      <p:sp>
        <p:nvSpPr>
          <p:cNvPr id="8" name="Inhaltsplatzhalter 3">
            <a:extLst>
              <a:ext uri="{FF2B5EF4-FFF2-40B4-BE49-F238E27FC236}">
                <a16:creationId xmlns:a16="http://schemas.microsoft.com/office/drawing/2014/main" id="{4BFE67D9-9108-4561-ADFB-B3215419FF92}"/>
              </a:ext>
            </a:extLst>
          </p:cNvPr>
          <p:cNvSpPr txBox="1">
            <a:spLocks/>
          </p:cNvSpPr>
          <p:nvPr/>
        </p:nvSpPr>
        <p:spPr>
          <a:xfrm>
            <a:off x="5375920" y="1498398"/>
            <a:ext cx="6264696" cy="4306865"/>
          </a:xfrm>
          <a:prstGeom prst="rect">
            <a:avLst/>
          </a:prstGeom>
        </p:spPr>
        <p:txBody>
          <a:bodyPr>
            <a:noAutofit/>
          </a:bodyPr>
          <a:lstStyle>
            <a:lvl1pPr marL="179388" indent="-1793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449263"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719138"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987425" indent="-2682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257300"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1522413" indent="-2651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792288"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062163"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33045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CH" sz="2400" b="1" dirty="0"/>
              <a:t>VUV, Art. 30 Ziff. 1; Steuer- und </a:t>
            </a:r>
            <a:r>
              <a:rPr lang="de-CH" sz="2400" b="1" dirty="0" err="1"/>
              <a:t>Schaltein</a:t>
            </a:r>
            <a:r>
              <a:rPr lang="de-CH" sz="2400" b="1" dirty="0"/>
              <a:t>-richtungen</a:t>
            </a:r>
          </a:p>
          <a:p>
            <a:pPr marL="0" indent="0">
              <a:buNone/>
            </a:pPr>
            <a:r>
              <a:rPr lang="de-CH" sz="2400" dirty="0"/>
              <a:t>Arbeitsmittel und bei Bedarf einzelne Funk-</a:t>
            </a:r>
            <a:r>
              <a:rPr lang="de-CH" sz="2400" dirty="0" err="1"/>
              <a:t>tionseinheiten</a:t>
            </a:r>
            <a:r>
              <a:rPr lang="de-CH" sz="2400" dirty="0"/>
              <a:t> müssen mit Einrichtungen ausgerüstet sein:</a:t>
            </a:r>
          </a:p>
          <a:p>
            <a:pPr>
              <a:buNone/>
            </a:pPr>
            <a:endParaRPr lang="de-CH" sz="2400" dirty="0"/>
          </a:p>
          <a:p>
            <a:pPr marL="179388" lvl="1" indent="-179388">
              <a:buSzPct val="100000"/>
              <a:buFont typeface="Arial" panose="020B0604020202020204" pitchFamily="34" charset="0"/>
              <a:buChar char="•"/>
              <a:tabLst>
                <a:tab pos="341313" algn="l"/>
              </a:tabLst>
            </a:pPr>
            <a:r>
              <a:rPr lang="de-CH" sz="2400" dirty="0">
                <a:solidFill>
                  <a:srgbClr val="FF8200"/>
                </a:solidFill>
              </a:rPr>
              <a:t>zum Trennen </a:t>
            </a:r>
            <a:r>
              <a:rPr lang="de-CH" sz="2400" dirty="0"/>
              <a:t>von den Energiequellen</a:t>
            </a:r>
            <a:br>
              <a:rPr lang="de-CH" sz="2400" dirty="0"/>
            </a:br>
            <a:endParaRPr lang="de-CH" sz="1400" dirty="0"/>
          </a:p>
          <a:p>
            <a:pPr marL="179388" lvl="1" indent="-179388">
              <a:buSzPct val="100000"/>
              <a:buFont typeface="Arial" panose="020B0604020202020204" pitchFamily="34" charset="0"/>
              <a:buChar char="•"/>
              <a:tabLst>
                <a:tab pos="341313" algn="l"/>
              </a:tabLst>
            </a:pPr>
            <a:r>
              <a:rPr lang="de-CH" sz="2400" dirty="0">
                <a:solidFill>
                  <a:srgbClr val="FF8200"/>
                </a:solidFill>
              </a:rPr>
              <a:t>zum Sichern </a:t>
            </a:r>
            <a:r>
              <a:rPr lang="de-CH" sz="2400" dirty="0"/>
              <a:t>gegen Wiedereinschalten</a:t>
            </a:r>
            <a:br>
              <a:rPr lang="de-CH" sz="2400" dirty="0"/>
            </a:br>
            <a:endParaRPr lang="de-CH" sz="1400" dirty="0"/>
          </a:p>
          <a:p>
            <a:pPr marL="179388" lvl="1" indent="-179388">
              <a:buSzPct val="100000"/>
              <a:buFont typeface="Arial" panose="020B0604020202020204" pitchFamily="34" charset="0"/>
              <a:buChar char="•"/>
              <a:tabLst>
                <a:tab pos="179388" algn="l"/>
              </a:tabLst>
            </a:pPr>
            <a:r>
              <a:rPr lang="de-CH" sz="2400" dirty="0">
                <a:solidFill>
                  <a:srgbClr val="FF8200"/>
                </a:solidFill>
              </a:rPr>
              <a:t>zum Abbau </a:t>
            </a:r>
            <a:r>
              <a:rPr lang="de-CH" sz="2400" dirty="0"/>
              <a:t>von vorhandenen gefährlichen Energien</a:t>
            </a:r>
          </a:p>
        </p:txBody>
      </p:sp>
      <p:pic>
        <p:nvPicPr>
          <p:cNvPr id="9" name="Picture 4" descr="http://swwpicture.suvanet.ch/Website/Download.aspx?Purpose=AssetManager&amp;Random=fdd75d23-5dbc-4c39-8cf4-9e4bb46eccaa&amp;RelativeDownloadPath=\060312\cgir8atk\y67145u8\88813_03_d.jpg">
            <a:extLst>
              <a:ext uri="{FF2B5EF4-FFF2-40B4-BE49-F238E27FC236}">
                <a16:creationId xmlns:a16="http://schemas.microsoft.com/office/drawing/2014/main" id="{B8BBF88B-AA4F-4AAD-9B1A-0BAA79C3FB53}"/>
              </a:ext>
            </a:extLst>
          </p:cNvPr>
          <p:cNvPicPr>
            <a:picLocks noChangeAspect="1" noChangeArrowheads="1"/>
          </p:cNvPicPr>
          <p:nvPr/>
        </p:nvPicPr>
        <p:blipFill>
          <a:blip r:embed="rId3" cstate="screen"/>
          <a:srcRect/>
          <a:stretch>
            <a:fillRect/>
          </a:stretch>
        </p:blipFill>
        <p:spPr bwMode="auto">
          <a:xfrm>
            <a:off x="551385" y="1556792"/>
            <a:ext cx="3816424" cy="4456065"/>
          </a:xfrm>
          <a:prstGeom prst="rect">
            <a:avLst/>
          </a:prstGeom>
          <a:noFill/>
        </p:spPr>
      </p:pic>
    </p:spTree>
    <p:extLst>
      <p:ext uri="{BB962C8B-B14F-4D97-AF65-F5344CB8AC3E}">
        <p14:creationId xmlns:p14="http://schemas.microsoft.com/office/powerpoint/2010/main" val="41713742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557D82-00A3-43AF-91BC-71E462F36A1F}"/>
              </a:ext>
            </a:extLst>
          </p:cNvPr>
          <p:cNvSpPr>
            <a:spLocks noGrp="1"/>
          </p:cNvSpPr>
          <p:nvPr>
            <p:ph type="title"/>
          </p:nvPr>
        </p:nvSpPr>
        <p:spPr/>
        <p:txBody>
          <a:bodyPr/>
          <a:lstStyle/>
          <a:p>
            <a:r>
              <a:rPr lang="de-CH" sz="2800" dirty="0"/>
              <a:t>Verordnung über die Verhütung von Unfällen und Berufskrankheiten (VUV)</a:t>
            </a:r>
            <a:br>
              <a:rPr lang="de-CH" sz="2800" dirty="0"/>
            </a:br>
            <a:endParaRPr lang="de-CH" sz="2800" dirty="0"/>
          </a:p>
        </p:txBody>
      </p:sp>
      <p:sp>
        <p:nvSpPr>
          <p:cNvPr id="4" name="Datumsplatzhalter 3">
            <a:extLst>
              <a:ext uri="{FF2B5EF4-FFF2-40B4-BE49-F238E27FC236}">
                <a16:creationId xmlns:a16="http://schemas.microsoft.com/office/drawing/2014/main" id="{ECCA0CAA-40F2-4E9A-96FB-632127C4E961}"/>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5" name="Fußzeilenplatzhalter 4">
            <a:extLst>
              <a:ext uri="{FF2B5EF4-FFF2-40B4-BE49-F238E27FC236}">
                <a16:creationId xmlns:a16="http://schemas.microsoft.com/office/drawing/2014/main" id="{BAF8539A-C6B6-44EC-91C2-9CE8A61B969B}"/>
              </a:ext>
            </a:extLst>
          </p:cNvPr>
          <p:cNvSpPr>
            <a:spLocks noGrp="1"/>
          </p:cNvSpPr>
          <p:nvPr>
            <p:ph type="ftr" sz="quarter" idx="11"/>
          </p:nvPr>
        </p:nvSpPr>
        <p:spPr/>
        <p:txBody>
          <a:bodyPr/>
          <a:lstStyle/>
          <a:p>
            <a:r>
              <a:rPr lang="de-CH"/>
              <a:t>Sichere Instandhaltung betrifft uns alle!</a:t>
            </a:r>
            <a:endParaRPr lang="de-CH" dirty="0"/>
          </a:p>
        </p:txBody>
      </p:sp>
      <p:sp>
        <p:nvSpPr>
          <p:cNvPr id="6" name="Foliennummernplatzhalter 5">
            <a:extLst>
              <a:ext uri="{FF2B5EF4-FFF2-40B4-BE49-F238E27FC236}">
                <a16:creationId xmlns:a16="http://schemas.microsoft.com/office/drawing/2014/main" id="{62823FC1-CC45-49A6-B2F3-113E0984D324}"/>
              </a:ext>
            </a:extLst>
          </p:cNvPr>
          <p:cNvSpPr>
            <a:spLocks noGrp="1"/>
          </p:cNvSpPr>
          <p:nvPr>
            <p:ph type="sldNum" sz="quarter" idx="12"/>
          </p:nvPr>
        </p:nvSpPr>
        <p:spPr/>
        <p:txBody>
          <a:bodyPr/>
          <a:lstStyle/>
          <a:p>
            <a:fld id="{86FBE615-59AB-43FA-AD56-B2490B7B2CB2}" type="slidenum">
              <a:rPr lang="de-CH" smtClean="0"/>
              <a:pPr/>
              <a:t>65</a:t>
            </a:fld>
            <a:endParaRPr lang="de-CH" dirty="0"/>
          </a:p>
        </p:txBody>
      </p:sp>
      <p:sp>
        <p:nvSpPr>
          <p:cNvPr id="8" name="Inhaltsplatzhalter 3">
            <a:extLst>
              <a:ext uri="{FF2B5EF4-FFF2-40B4-BE49-F238E27FC236}">
                <a16:creationId xmlns:a16="http://schemas.microsoft.com/office/drawing/2014/main" id="{4BFE67D9-9108-4561-ADFB-B3215419FF92}"/>
              </a:ext>
            </a:extLst>
          </p:cNvPr>
          <p:cNvSpPr txBox="1">
            <a:spLocks/>
          </p:cNvSpPr>
          <p:nvPr/>
        </p:nvSpPr>
        <p:spPr>
          <a:xfrm>
            <a:off x="5375920" y="1498399"/>
            <a:ext cx="6264696" cy="3730802"/>
          </a:xfrm>
          <a:prstGeom prst="rect">
            <a:avLst/>
          </a:prstGeom>
        </p:spPr>
        <p:txBody>
          <a:bodyPr>
            <a:noAutofit/>
          </a:bodyPr>
          <a:lstStyle>
            <a:lvl1pPr marL="179388" indent="-1793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449263"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719138"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987425" indent="-2682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257300"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1522413" indent="-2651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792288"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062163"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33045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CH" sz="2400" b="1" dirty="0"/>
              <a:t>VUV Art. 43: </a:t>
            </a:r>
            <a:br>
              <a:rPr lang="de-CH" sz="2400" dirty="0"/>
            </a:br>
            <a:r>
              <a:rPr lang="de-CH" sz="2400" b="1" dirty="0"/>
              <a:t>Arbeiten an Arbeitsmitteln</a:t>
            </a:r>
            <a:br>
              <a:rPr lang="de-CH" sz="2400" b="1" dirty="0"/>
            </a:br>
            <a:br>
              <a:rPr lang="de-CH" sz="2400" dirty="0"/>
            </a:br>
            <a:r>
              <a:rPr lang="de-CH" sz="2400" dirty="0"/>
              <a:t>Für Arbeiten im Sonderbetrieb wie rüsten/ umrüsten, einrichten/einstellen, </a:t>
            </a:r>
            <a:r>
              <a:rPr lang="de-CH" sz="2400" dirty="0" err="1"/>
              <a:t>teachen</a:t>
            </a:r>
            <a:r>
              <a:rPr lang="de-CH" sz="2400" dirty="0"/>
              <a:t>, Fehler suchen/beheben und reinigen sowie bei der Instandhaltung müssen Arbeitsmittel </a:t>
            </a:r>
            <a:r>
              <a:rPr lang="de-CH" sz="2400" dirty="0">
                <a:solidFill>
                  <a:srgbClr val="FF8200"/>
                </a:solidFill>
              </a:rPr>
              <a:t>vorher in einen nicht gefährdenden Zustand versetzt worden sein</a:t>
            </a:r>
            <a:r>
              <a:rPr lang="de-CH" sz="2400" dirty="0"/>
              <a:t>.</a:t>
            </a:r>
            <a:r>
              <a:rPr lang="de-CH" sz="2400" dirty="0">
                <a:solidFill>
                  <a:schemeClr val="accent2"/>
                </a:solidFill>
              </a:rPr>
              <a:t> </a:t>
            </a:r>
          </a:p>
        </p:txBody>
      </p:sp>
      <p:pic>
        <p:nvPicPr>
          <p:cNvPr id="10" name="Picture 2" descr="http://swwpicture.suvanet.ch/Website/Download.aspx?Purpose=AssetManager&amp;Random=4875978f-e2f4-4e13-a560-711a64df346b&amp;RelativeDownloadPath=\060312\cgir8atk\l9iucr97\88813_04.jpg">
            <a:extLst>
              <a:ext uri="{FF2B5EF4-FFF2-40B4-BE49-F238E27FC236}">
                <a16:creationId xmlns:a16="http://schemas.microsoft.com/office/drawing/2014/main" id="{8B6447E4-0686-4113-B648-C702CCFD8D57}"/>
              </a:ext>
            </a:extLst>
          </p:cNvPr>
          <p:cNvPicPr>
            <a:picLocks noChangeAspect="1" noChangeArrowheads="1"/>
          </p:cNvPicPr>
          <p:nvPr/>
        </p:nvPicPr>
        <p:blipFill>
          <a:blip r:embed="rId3" cstate="screen"/>
          <a:srcRect t="303" b="303"/>
          <a:stretch>
            <a:fillRect/>
          </a:stretch>
        </p:blipFill>
        <p:spPr bwMode="auto">
          <a:xfrm>
            <a:off x="547901" y="1507375"/>
            <a:ext cx="3819907" cy="4460132"/>
          </a:xfrm>
          <a:prstGeom prst="rect">
            <a:avLst/>
          </a:prstGeom>
          <a:noFill/>
        </p:spPr>
      </p:pic>
    </p:spTree>
    <p:extLst>
      <p:ext uri="{BB962C8B-B14F-4D97-AF65-F5344CB8AC3E}">
        <p14:creationId xmlns:p14="http://schemas.microsoft.com/office/powerpoint/2010/main" val="4128124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C1FF65-D4AD-4A2E-8C43-93DFB0E03BCF}"/>
              </a:ext>
            </a:extLst>
          </p:cNvPr>
          <p:cNvSpPr>
            <a:spLocks noGrp="1"/>
          </p:cNvSpPr>
          <p:nvPr>
            <p:ph type="title"/>
          </p:nvPr>
        </p:nvSpPr>
        <p:spPr/>
        <p:txBody>
          <a:bodyPr/>
          <a:lstStyle/>
          <a:p>
            <a:r>
              <a:rPr lang="de-CH" sz="2800" dirty="0"/>
              <a:t>Nie mehr vergessen: Die Acht Lebensretter</a:t>
            </a:r>
          </a:p>
        </p:txBody>
      </p:sp>
      <p:sp>
        <p:nvSpPr>
          <p:cNvPr id="4" name="Datumsplatzhalter 3">
            <a:extLst>
              <a:ext uri="{FF2B5EF4-FFF2-40B4-BE49-F238E27FC236}">
                <a16:creationId xmlns:a16="http://schemas.microsoft.com/office/drawing/2014/main" id="{8E3017F2-FA43-4AC3-8C41-D1475536AB36}"/>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5" name="Fußzeilenplatzhalter 4">
            <a:extLst>
              <a:ext uri="{FF2B5EF4-FFF2-40B4-BE49-F238E27FC236}">
                <a16:creationId xmlns:a16="http://schemas.microsoft.com/office/drawing/2014/main" id="{E8F6995F-C632-4175-8874-E5F94AA3CDC6}"/>
              </a:ext>
            </a:extLst>
          </p:cNvPr>
          <p:cNvSpPr>
            <a:spLocks noGrp="1"/>
          </p:cNvSpPr>
          <p:nvPr>
            <p:ph type="ftr" sz="quarter" idx="11"/>
          </p:nvPr>
        </p:nvSpPr>
        <p:spPr/>
        <p:txBody>
          <a:bodyPr/>
          <a:lstStyle/>
          <a:p>
            <a:r>
              <a:rPr lang="de-CH"/>
              <a:t>Sichere Instandhaltung betrifft uns alle!</a:t>
            </a:r>
            <a:endParaRPr lang="de-CH" dirty="0"/>
          </a:p>
        </p:txBody>
      </p:sp>
      <p:sp>
        <p:nvSpPr>
          <p:cNvPr id="6" name="Foliennummernplatzhalter 5">
            <a:extLst>
              <a:ext uri="{FF2B5EF4-FFF2-40B4-BE49-F238E27FC236}">
                <a16:creationId xmlns:a16="http://schemas.microsoft.com/office/drawing/2014/main" id="{FBD6563D-1AC9-4C54-A762-352E1E03ED90}"/>
              </a:ext>
            </a:extLst>
          </p:cNvPr>
          <p:cNvSpPr>
            <a:spLocks noGrp="1"/>
          </p:cNvSpPr>
          <p:nvPr>
            <p:ph type="sldNum" sz="quarter" idx="12"/>
          </p:nvPr>
        </p:nvSpPr>
        <p:spPr/>
        <p:txBody>
          <a:bodyPr/>
          <a:lstStyle/>
          <a:p>
            <a:fld id="{86FBE615-59AB-43FA-AD56-B2490B7B2CB2}" type="slidenum">
              <a:rPr lang="de-CH" smtClean="0"/>
              <a:pPr/>
              <a:t>66</a:t>
            </a:fld>
            <a:endParaRPr lang="de-CH" dirty="0"/>
          </a:p>
        </p:txBody>
      </p:sp>
      <p:sp>
        <p:nvSpPr>
          <p:cNvPr id="7" name="Textplatzhalter 7">
            <a:extLst>
              <a:ext uri="{FF2B5EF4-FFF2-40B4-BE49-F238E27FC236}">
                <a16:creationId xmlns:a16="http://schemas.microsoft.com/office/drawing/2014/main" id="{ECCB273D-DD11-474E-84BD-53B5E1E94127}"/>
              </a:ext>
            </a:extLst>
          </p:cNvPr>
          <p:cNvSpPr txBox="1">
            <a:spLocks/>
          </p:cNvSpPr>
          <p:nvPr/>
        </p:nvSpPr>
        <p:spPr>
          <a:xfrm>
            <a:off x="479377" y="1412776"/>
            <a:ext cx="6120680" cy="4536504"/>
          </a:xfrm>
          <a:prstGeom prst="rect">
            <a:avLst/>
          </a:prstGeom>
        </p:spPr>
        <p:txBody>
          <a:bodyPr/>
          <a:lstStyle/>
          <a:p>
            <a:pPr marL="457200" marR="0" lvl="0" indent="-457200" algn="l" defTabSz="914400" rtl="0" eaLnBrk="1" fontAlgn="auto" latinLnBrk="0" hangingPunct="1">
              <a:spcBef>
                <a:spcPts val="0"/>
              </a:spcBef>
              <a:spcAft>
                <a:spcPts val="600"/>
              </a:spcAft>
              <a:buClr>
                <a:srgbClr val="FF8200"/>
              </a:buClr>
              <a:buSzPct val="100000"/>
              <a:buFont typeface="+mj-lt"/>
              <a:buAutoNum type="arabicPeriod"/>
              <a:tabLst>
                <a:tab pos="341313" algn="l"/>
              </a:tabLst>
              <a:defRPr/>
            </a:pPr>
            <a:r>
              <a:rPr kumimoji="0" lang="de-CH" sz="24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Arbeiten sorgfältig planen.</a:t>
            </a:r>
            <a:br>
              <a:rPr kumimoji="0" lang="de-CH" sz="24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br>
            <a:endParaRPr kumimoji="0" lang="de-CH" sz="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457200" marR="0" lvl="0" indent="-457200" algn="l" defTabSz="914400" rtl="0" eaLnBrk="1" fontAlgn="auto" latinLnBrk="0" hangingPunct="1">
              <a:spcBef>
                <a:spcPts val="0"/>
              </a:spcBef>
              <a:spcAft>
                <a:spcPts val="600"/>
              </a:spcAft>
              <a:buClr>
                <a:srgbClr val="FF8200"/>
              </a:buClr>
              <a:buSzPct val="100000"/>
              <a:buFont typeface="+mj-lt"/>
              <a:buAutoNum type="arabicPeriod"/>
              <a:tabLst>
                <a:tab pos="341313" algn="l"/>
              </a:tabLst>
              <a:defRPr/>
            </a:pPr>
            <a:r>
              <a:rPr kumimoji="0" lang="de-CH" sz="24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Nicht improvisieren.</a:t>
            </a:r>
            <a:br>
              <a:rPr kumimoji="0" lang="de-CH" sz="24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br>
            <a:endParaRPr kumimoji="0" lang="de-CH" sz="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457200" marR="0" lvl="0" indent="-457200" algn="l" defTabSz="914400" rtl="0" eaLnBrk="1" fontAlgn="auto" latinLnBrk="0" hangingPunct="1">
              <a:spcBef>
                <a:spcPts val="0"/>
              </a:spcBef>
              <a:spcAft>
                <a:spcPts val="600"/>
              </a:spcAft>
              <a:buClr>
                <a:srgbClr val="FF8200"/>
              </a:buClr>
              <a:buSzPct val="100000"/>
              <a:buFont typeface="+mj-lt"/>
              <a:buAutoNum type="arabicPeriod"/>
              <a:tabLst>
                <a:tab pos="341313" algn="l"/>
              </a:tabLst>
              <a:defRPr/>
            </a:pPr>
            <a:r>
              <a:rPr kumimoji="0" lang="de-CH" sz="24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Anlagen ausschalten und sichern.</a:t>
            </a:r>
            <a:br>
              <a:rPr kumimoji="0" lang="de-CH" sz="24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br>
            <a:endParaRPr kumimoji="0" lang="de-CH" sz="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457200" marR="0" lvl="0" indent="-457200" algn="l" defTabSz="914400" rtl="0" eaLnBrk="1" fontAlgn="auto" latinLnBrk="0" hangingPunct="1">
              <a:spcBef>
                <a:spcPts val="0"/>
              </a:spcBef>
              <a:spcAft>
                <a:spcPts val="600"/>
              </a:spcAft>
              <a:buClr>
                <a:srgbClr val="FF8200"/>
              </a:buClr>
              <a:buSzPct val="100000"/>
              <a:buFont typeface="+mj-lt"/>
              <a:buAutoNum type="arabicPeriod"/>
              <a:tabLst>
                <a:tab pos="341313" algn="l"/>
              </a:tabLst>
              <a:defRPr/>
            </a:pPr>
            <a:r>
              <a:rPr kumimoji="0" lang="de-CH" sz="24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Gespeicherte Energien sichern.</a:t>
            </a:r>
            <a:br>
              <a:rPr kumimoji="0" lang="de-CH" sz="24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br>
            <a:endParaRPr kumimoji="0" lang="de-CH" sz="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457200" marR="0" lvl="0" indent="-457200" algn="l" defTabSz="914400" rtl="0" eaLnBrk="1" fontAlgn="auto" latinLnBrk="0" hangingPunct="1">
              <a:spcBef>
                <a:spcPts val="0"/>
              </a:spcBef>
              <a:spcAft>
                <a:spcPts val="600"/>
              </a:spcAft>
              <a:buClr>
                <a:srgbClr val="FF8200"/>
              </a:buClr>
              <a:buSzPct val="100000"/>
              <a:buFont typeface="+mj-lt"/>
              <a:buAutoNum type="arabicPeriod"/>
              <a:tabLst>
                <a:tab pos="341313" algn="l"/>
              </a:tabLst>
              <a:defRPr/>
            </a:pPr>
            <a:r>
              <a:rPr kumimoji="0" lang="de-CH" sz="24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Keine Absturzrisiken eingehen.</a:t>
            </a:r>
            <a:br>
              <a:rPr kumimoji="0" lang="de-CH" sz="24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br>
            <a:endParaRPr kumimoji="0" lang="de-CH" sz="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457200" marR="0" lvl="0" indent="-457200" algn="l" defTabSz="914400" rtl="0" eaLnBrk="1" fontAlgn="auto" latinLnBrk="0" hangingPunct="1">
              <a:spcBef>
                <a:spcPts val="0"/>
              </a:spcBef>
              <a:spcAft>
                <a:spcPts val="600"/>
              </a:spcAft>
              <a:buClr>
                <a:srgbClr val="FF8200"/>
              </a:buClr>
              <a:buSzPct val="100000"/>
              <a:buFont typeface="+mj-lt"/>
              <a:buAutoNum type="arabicPeriod"/>
              <a:tabLst>
                <a:tab pos="341313" algn="l"/>
              </a:tabLst>
              <a:defRPr/>
            </a:pPr>
            <a:r>
              <a:rPr kumimoji="0" lang="de-CH" sz="24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Für Elektroarbeiten Profis einsetzen.</a:t>
            </a:r>
            <a:br>
              <a:rPr kumimoji="0" lang="de-CH" sz="24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br>
            <a:endParaRPr kumimoji="0" lang="de-CH" sz="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457200" marR="0" lvl="0" indent="-457200" algn="l" defTabSz="914400" rtl="0" eaLnBrk="1" fontAlgn="auto" latinLnBrk="0" hangingPunct="1">
              <a:spcBef>
                <a:spcPts val="0"/>
              </a:spcBef>
              <a:spcAft>
                <a:spcPts val="600"/>
              </a:spcAft>
              <a:buClr>
                <a:srgbClr val="FF8200"/>
              </a:buClr>
              <a:buSzPct val="100000"/>
              <a:buFont typeface="+mj-lt"/>
              <a:buAutoNum type="arabicPeriod"/>
              <a:tabLst>
                <a:tab pos="341313" algn="l"/>
              </a:tabLst>
              <a:defRPr/>
            </a:pPr>
            <a:r>
              <a:rPr kumimoji="0" lang="de-CH" sz="24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Brände und Explosionen vermeiden.</a:t>
            </a:r>
            <a:br>
              <a:rPr kumimoji="0" lang="de-CH" sz="24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br>
            <a:endParaRPr kumimoji="0" lang="de-CH" sz="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457200" marR="0" lvl="0" indent="-457200" algn="l" defTabSz="914400" rtl="0" eaLnBrk="1" fontAlgn="auto" latinLnBrk="0" hangingPunct="1">
              <a:spcBef>
                <a:spcPts val="0"/>
              </a:spcBef>
              <a:spcAft>
                <a:spcPts val="600"/>
              </a:spcAft>
              <a:buClr>
                <a:srgbClr val="FF8200"/>
              </a:buClr>
              <a:buSzPct val="100000"/>
              <a:buFont typeface="+mj-lt"/>
              <a:buAutoNum type="arabicPeriod"/>
              <a:tabLst>
                <a:tab pos="341313" algn="l"/>
              </a:tabLst>
              <a:defRPr/>
            </a:pPr>
            <a:r>
              <a:rPr kumimoji="0" lang="de-CH" sz="24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In engen Räumen für gute Luft sorgen.</a:t>
            </a:r>
          </a:p>
        </p:txBody>
      </p:sp>
      <p:pic>
        <p:nvPicPr>
          <p:cNvPr id="8" name="Picture 3">
            <a:extLst>
              <a:ext uri="{FF2B5EF4-FFF2-40B4-BE49-F238E27FC236}">
                <a16:creationId xmlns:a16="http://schemas.microsoft.com/office/drawing/2014/main" id="{D910BC37-4E55-411F-B134-21FD90B90C9F}"/>
              </a:ext>
            </a:extLst>
          </p:cNvPr>
          <p:cNvPicPr>
            <a:picLocks noChangeAspect="1" noChangeArrowheads="1"/>
          </p:cNvPicPr>
          <p:nvPr/>
        </p:nvPicPr>
        <p:blipFill>
          <a:blip r:embed="rId3" cstate="email"/>
          <a:srcRect/>
          <a:stretch>
            <a:fillRect/>
          </a:stretch>
        </p:blipFill>
        <p:spPr bwMode="auto">
          <a:xfrm>
            <a:off x="7896200" y="1178206"/>
            <a:ext cx="2520280" cy="4915090"/>
          </a:xfrm>
          <a:prstGeom prst="rect">
            <a:avLst/>
          </a:prstGeom>
          <a:noFill/>
          <a:ln w="9525">
            <a:solidFill>
              <a:srgbClr val="002060">
                <a:alpha val="37000"/>
              </a:srgbClr>
            </a:solidFill>
            <a:miter lim="800000"/>
            <a:headEnd/>
            <a:tailEnd/>
          </a:ln>
          <a:effectLst>
            <a:outerShdw blurRad="50800" dist="50800" dir="5400000" algn="ctr" rotWithShape="0">
              <a:srgbClr val="000000">
                <a:alpha val="40000"/>
              </a:srgbClr>
            </a:outerShdw>
          </a:effectLst>
        </p:spPr>
      </p:pic>
    </p:spTree>
    <p:extLst>
      <p:ext uri="{BB962C8B-B14F-4D97-AF65-F5344CB8AC3E}">
        <p14:creationId xmlns:p14="http://schemas.microsoft.com/office/powerpoint/2010/main" val="33994864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17259D-A9A2-4F20-A184-303E43A3DBDA}"/>
              </a:ext>
            </a:extLst>
          </p:cNvPr>
          <p:cNvSpPr>
            <a:spLocks noGrp="1"/>
          </p:cNvSpPr>
          <p:nvPr>
            <p:ph type="title"/>
          </p:nvPr>
        </p:nvSpPr>
        <p:spPr/>
        <p:txBody>
          <a:bodyPr/>
          <a:lstStyle/>
          <a:p>
            <a:r>
              <a:rPr lang="de-CH" sz="2800" dirty="0"/>
              <a:t>Die Sicherheits-Charta</a:t>
            </a:r>
            <a:br>
              <a:rPr lang="de-CH" sz="2800" dirty="0"/>
            </a:br>
            <a:r>
              <a:rPr lang="de-CH" sz="2800" dirty="0"/>
              <a:t>Basis einer sicheren Instandhaltung</a:t>
            </a:r>
          </a:p>
        </p:txBody>
      </p:sp>
      <p:sp>
        <p:nvSpPr>
          <p:cNvPr id="4" name="Datumsplatzhalter 3">
            <a:extLst>
              <a:ext uri="{FF2B5EF4-FFF2-40B4-BE49-F238E27FC236}">
                <a16:creationId xmlns:a16="http://schemas.microsoft.com/office/drawing/2014/main" id="{BF60CE5C-CFA0-4956-8329-1E8CE2A80C7F}"/>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5" name="Fußzeilenplatzhalter 4">
            <a:extLst>
              <a:ext uri="{FF2B5EF4-FFF2-40B4-BE49-F238E27FC236}">
                <a16:creationId xmlns:a16="http://schemas.microsoft.com/office/drawing/2014/main" id="{F152B996-5421-44C5-99E5-A3C07597F4D7}"/>
              </a:ext>
            </a:extLst>
          </p:cNvPr>
          <p:cNvSpPr>
            <a:spLocks noGrp="1"/>
          </p:cNvSpPr>
          <p:nvPr>
            <p:ph type="ftr" sz="quarter" idx="11"/>
          </p:nvPr>
        </p:nvSpPr>
        <p:spPr/>
        <p:txBody>
          <a:bodyPr/>
          <a:lstStyle/>
          <a:p>
            <a:r>
              <a:rPr lang="de-CH"/>
              <a:t>Sichere Instandhaltung betrifft uns alle!</a:t>
            </a:r>
            <a:endParaRPr lang="de-CH" dirty="0"/>
          </a:p>
        </p:txBody>
      </p:sp>
      <p:sp>
        <p:nvSpPr>
          <p:cNvPr id="6" name="Foliennummernplatzhalter 5">
            <a:extLst>
              <a:ext uri="{FF2B5EF4-FFF2-40B4-BE49-F238E27FC236}">
                <a16:creationId xmlns:a16="http://schemas.microsoft.com/office/drawing/2014/main" id="{E3A8E039-FFCC-478A-B5D0-1A74818BDBB6}"/>
              </a:ext>
            </a:extLst>
          </p:cNvPr>
          <p:cNvSpPr>
            <a:spLocks noGrp="1"/>
          </p:cNvSpPr>
          <p:nvPr>
            <p:ph type="sldNum" sz="quarter" idx="12"/>
          </p:nvPr>
        </p:nvSpPr>
        <p:spPr/>
        <p:txBody>
          <a:bodyPr/>
          <a:lstStyle/>
          <a:p>
            <a:fld id="{86FBE615-59AB-43FA-AD56-B2490B7B2CB2}" type="slidenum">
              <a:rPr lang="de-CH" smtClean="0"/>
              <a:pPr/>
              <a:t>67</a:t>
            </a:fld>
            <a:endParaRPr lang="de-CH" dirty="0"/>
          </a:p>
        </p:txBody>
      </p:sp>
      <p:pic>
        <p:nvPicPr>
          <p:cNvPr id="7" name="Grafik 1" descr="image001">
            <a:extLst>
              <a:ext uri="{FF2B5EF4-FFF2-40B4-BE49-F238E27FC236}">
                <a16:creationId xmlns:a16="http://schemas.microsoft.com/office/drawing/2014/main" id="{5E398327-151E-440D-96A5-AFF2B842E48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51384" y="1498398"/>
            <a:ext cx="6624736" cy="464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feld 7">
            <a:extLst>
              <a:ext uri="{FF2B5EF4-FFF2-40B4-BE49-F238E27FC236}">
                <a16:creationId xmlns:a16="http://schemas.microsoft.com/office/drawing/2014/main" id="{A69D7528-71E9-46C8-90A0-10E256736F48}"/>
              </a:ext>
            </a:extLst>
          </p:cNvPr>
          <p:cNvSpPr txBox="1"/>
          <p:nvPr/>
        </p:nvSpPr>
        <p:spPr>
          <a:xfrm>
            <a:off x="7536160" y="2276872"/>
            <a:ext cx="3763210" cy="461665"/>
          </a:xfrm>
          <a:prstGeom prst="rect">
            <a:avLst/>
          </a:prstGeom>
          <a:noFill/>
        </p:spPr>
        <p:txBody>
          <a:bodyPr wrap="none" rtlCol="0">
            <a:spAutoFit/>
          </a:bodyPr>
          <a:lstStyle/>
          <a:p>
            <a:r>
              <a:rPr lang="de-CH" sz="2400" dirty="0">
                <a:hlinkClick r:id="rId4"/>
              </a:rPr>
              <a:t>www.sicherheits-charta.ch</a:t>
            </a:r>
            <a:endParaRPr lang="de-CH" sz="2400" dirty="0"/>
          </a:p>
        </p:txBody>
      </p:sp>
    </p:spTree>
    <p:extLst>
      <p:ext uri="{BB962C8B-B14F-4D97-AF65-F5344CB8AC3E}">
        <p14:creationId xmlns:p14="http://schemas.microsoft.com/office/powerpoint/2010/main" val="30535623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AE3F5E-F96D-4696-B71E-38CD85460516}"/>
              </a:ext>
            </a:extLst>
          </p:cNvPr>
          <p:cNvSpPr>
            <a:spLocks noGrp="1"/>
          </p:cNvSpPr>
          <p:nvPr>
            <p:ph type="title"/>
          </p:nvPr>
        </p:nvSpPr>
        <p:spPr/>
        <p:txBody>
          <a:bodyPr/>
          <a:lstStyle/>
          <a:p>
            <a:r>
              <a:rPr lang="de-CH" sz="2800" dirty="0"/>
              <a:t>Nützliche Links</a:t>
            </a:r>
          </a:p>
        </p:txBody>
      </p:sp>
      <p:sp>
        <p:nvSpPr>
          <p:cNvPr id="4" name="Datumsplatzhalter 3">
            <a:extLst>
              <a:ext uri="{FF2B5EF4-FFF2-40B4-BE49-F238E27FC236}">
                <a16:creationId xmlns:a16="http://schemas.microsoft.com/office/drawing/2014/main" id="{46BCADF7-8901-4F79-8C26-31D7B829BCE0}"/>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5" name="Fußzeilenplatzhalter 4">
            <a:extLst>
              <a:ext uri="{FF2B5EF4-FFF2-40B4-BE49-F238E27FC236}">
                <a16:creationId xmlns:a16="http://schemas.microsoft.com/office/drawing/2014/main" id="{DA4F25C4-F447-427D-8825-FC43E6AE45BA}"/>
              </a:ext>
            </a:extLst>
          </p:cNvPr>
          <p:cNvSpPr>
            <a:spLocks noGrp="1"/>
          </p:cNvSpPr>
          <p:nvPr>
            <p:ph type="ftr" sz="quarter" idx="11"/>
          </p:nvPr>
        </p:nvSpPr>
        <p:spPr/>
        <p:txBody>
          <a:bodyPr/>
          <a:lstStyle/>
          <a:p>
            <a:r>
              <a:rPr lang="de-CH"/>
              <a:t>Sichere Instandhaltung betrifft uns alle!</a:t>
            </a:r>
            <a:endParaRPr lang="de-CH" dirty="0"/>
          </a:p>
        </p:txBody>
      </p:sp>
      <p:sp>
        <p:nvSpPr>
          <p:cNvPr id="6" name="Foliennummernplatzhalter 5">
            <a:extLst>
              <a:ext uri="{FF2B5EF4-FFF2-40B4-BE49-F238E27FC236}">
                <a16:creationId xmlns:a16="http://schemas.microsoft.com/office/drawing/2014/main" id="{560F03CE-B5D2-4350-97BF-45E84982CB81}"/>
              </a:ext>
            </a:extLst>
          </p:cNvPr>
          <p:cNvSpPr>
            <a:spLocks noGrp="1"/>
          </p:cNvSpPr>
          <p:nvPr>
            <p:ph type="sldNum" sz="quarter" idx="12"/>
          </p:nvPr>
        </p:nvSpPr>
        <p:spPr/>
        <p:txBody>
          <a:bodyPr/>
          <a:lstStyle/>
          <a:p>
            <a:fld id="{86FBE615-59AB-43FA-AD56-B2490B7B2CB2}" type="slidenum">
              <a:rPr lang="de-CH" smtClean="0"/>
              <a:pPr/>
              <a:t>68</a:t>
            </a:fld>
            <a:endParaRPr lang="de-CH" dirty="0"/>
          </a:p>
        </p:txBody>
      </p:sp>
      <p:sp>
        <p:nvSpPr>
          <p:cNvPr id="7" name="Inhaltsplatzhalter 2">
            <a:extLst>
              <a:ext uri="{FF2B5EF4-FFF2-40B4-BE49-F238E27FC236}">
                <a16:creationId xmlns:a16="http://schemas.microsoft.com/office/drawing/2014/main" id="{D0CDACA7-95D7-412B-90B9-F0A3BC3CFE03}"/>
              </a:ext>
            </a:extLst>
          </p:cNvPr>
          <p:cNvSpPr>
            <a:spLocks noGrp="1"/>
          </p:cNvSpPr>
          <p:nvPr>
            <p:ph idx="1"/>
          </p:nvPr>
        </p:nvSpPr>
        <p:spPr>
          <a:xfrm>
            <a:off x="551384" y="1268760"/>
            <a:ext cx="8455025" cy="4792662"/>
          </a:xfrm>
        </p:spPr>
        <p:txBody>
          <a:bodyPr>
            <a:normAutofit/>
          </a:bodyPr>
          <a:lstStyle/>
          <a:p>
            <a:pPr>
              <a:lnSpc>
                <a:spcPct val="150000"/>
              </a:lnSpc>
            </a:pPr>
            <a:r>
              <a:rPr lang="de-CH" dirty="0">
                <a:hlinkClick r:id="rId2"/>
              </a:rPr>
              <a:t>www.suva.ch/instandhaltung</a:t>
            </a:r>
            <a:endParaRPr lang="de-CH" dirty="0"/>
          </a:p>
          <a:p>
            <a:pPr>
              <a:lnSpc>
                <a:spcPct val="150000"/>
              </a:lnSpc>
            </a:pPr>
            <a:r>
              <a:rPr lang="de-CH" dirty="0">
                <a:hlinkClick r:id="rId3"/>
              </a:rPr>
              <a:t>www.suva.ch/regeln</a:t>
            </a:r>
            <a:r>
              <a:rPr lang="de-CH" dirty="0"/>
              <a:t> </a:t>
            </a:r>
            <a:br>
              <a:rPr lang="de-CH" dirty="0"/>
            </a:br>
            <a:r>
              <a:rPr lang="de-CH" dirty="0">
                <a:sym typeface="Wingdings" panose="05000000000000000000" pitchFamily="2" charset="2"/>
              </a:rPr>
              <a:t> Instandhaltung  L</a:t>
            </a:r>
            <a:r>
              <a:rPr lang="de-CH" dirty="0"/>
              <a:t>ernprogramm starten</a:t>
            </a:r>
          </a:p>
          <a:p>
            <a:pPr>
              <a:lnSpc>
                <a:spcPct val="150000"/>
              </a:lnSpc>
            </a:pPr>
            <a:r>
              <a:rPr lang="de-CH" dirty="0">
                <a:hlinkClick r:id="rId4"/>
              </a:rPr>
              <a:t>www.suva.ch/unfallbeispiele</a:t>
            </a:r>
            <a:endParaRPr lang="de-CH" dirty="0"/>
          </a:p>
          <a:p>
            <a:pPr>
              <a:lnSpc>
                <a:spcPct val="150000"/>
              </a:lnSpc>
            </a:pPr>
            <a:r>
              <a:rPr lang="de-CH" dirty="0">
                <a:hlinkClick r:id="rId5"/>
              </a:rPr>
              <a:t>www.sicherheits-charta.ch</a:t>
            </a:r>
            <a:endParaRPr lang="de-CH" dirty="0"/>
          </a:p>
          <a:p>
            <a:pPr>
              <a:lnSpc>
                <a:spcPct val="150000"/>
              </a:lnSpc>
            </a:pPr>
            <a:r>
              <a:rPr lang="de-CH" dirty="0">
                <a:hlinkClick r:id="rId6"/>
              </a:rPr>
              <a:t>www.sapros.ch</a:t>
            </a:r>
            <a:endParaRPr lang="de-CH" dirty="0"/>
          </a:p>
          <a:p>
            <a:pPr>
              <a:lnSpc>
                <a:spcPct val="150000"/>
              </a:lnSpc>
            </a:pPr>
            <a:r>
              <a:rPr lang="de-CH" dirty="0">
                <a:hlinkClick r:id="rId7"/>
              </a:rPr>
              <a:t>www.suva.ch</a:t>
            </a:r>
            <a:endParaRPr lang="de-CH" dirty="0"/>
          </a:p>
          <a:p>
            <a:pPr marL="0" indent="0">
              <a:lnSpc>
                <a:spcPct val="150000"/>
              </a:lnSpc>
              <a:buNone/>
            </a:pPr>
            <a:endParaRPr lang="de-CH" dirty="0"/>
          </a:p>
          <a:p>
            <a:endParaRPr lang="de-CH" dirty="0"/>
          </a:p>
        </p:txBody>
      </p:sp>
      <p:pic>
        <p:nvPicPr>
          <p:cNvPr id="8" name="Grafik 7">
            <a:extLst>
              <a:ext uri="{FF2B5EF4-FFF2-40B4-BE49-F238E27FC236}">
                <a16:creationId xmlns:a16="http://schemas.microsoft.com/office/drawing/2014/main" id="{C6D598F5-BF15-42DB-8874-12A2B6CA4F8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40016" y="3560228"/>
            <a:ext cx="2456638" cy="669002"/>
          </a:xfrm>
          <a:prstGeom prst="rect">
            <a:avLst/>
          </a:prstGeom>
        </p:spPr>
      </p:pic>
    </p:spTree>
    <p:extLst>
      <p:ext uri="{BB962C8B-B14F-4D97-AF65-F5344CB8AC3E}">
        <p14:creationId xmlns:p14="http://schemas.microsoft.com/office/powerpoint/2010/main" val="39267256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FD1591-2A4A-432E-917D-43A5D5422A90}"/>
              </a:ext>
            </a:extLst>
          </p:cNvPr>
          <p:cNvSpPr>
            <a:spLocks noGrp="1"/>
          </p:cNvSpPr>
          <p:nvPr>
            <p:ph type="title"/>
          </p:nvPr>
        </p:nvSpPr>
        <p:spPr/>
        <p:txBody>
          <a:bodyPr/>
          <a:lstStyle/>
          <a:p>
            <a:r>
              <a:rPr lang="de-CH" sz="2800" dirty="0"/>
              <a:t>Persönlicher Massnahmenplan</a:t>
            </a:r>
            <a:br>
              <a:rPr lang="de-CH" sz="2800" dirty="0"/>
            </a:br>
            <a:r>
              <a:rPr lang="de-CH" sz="2800" dirty="0"/>
              <a:t>Stellen Sie sich folgende Fragen:</a:t>
            </a:r>
          </a:p>
        </p:txBody>
      </p:sp>
      <p:sp>
        <p:nvSpPr>
          <p:cNvPr id="4" name="Datumsplatzhalter 3">
            <a:extLst>
              <a:ext uri="{FF2B5EF4-FFF2-40B4-BE49-F238E27FC236}">
                <a16:creationId xmlns:a16="http://schemas.microsoft.com/office/drawing/2014/main" id="{45E1248A-F1D9-4311-BA82-3D6648E64962}"/>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5" name="Fußzeilenplatzhalter 4">
            <a:extLst>
              <a:ext uri="{FF2B5EF4-FFF2-40B4-BE49-F238E27FC236}">
                <a16:creationId xmlns:a16="http://schemas.microsoft.com/office/drawing/2014/main" id="{AD7AD734-5A01-4452-BAC7-F7CA1448822E}"/>
              </a:ext>
            </a:extLst>
          </p:cNvPr>
          <p:cNvSpPr>
            <a:spLocks noGrp="1"/>
          </p:cNvSpPr>
          <p:nvPr>
            <p:ph type="ftr" sz="quarter" idx="11"/>
          </p:nvPr>
        </p:nvSpPr>
        <p:spPr/>
        <p:txBody>
          <a:bodyPr/>
          <a:lstStyle/>
          <a:p>
            <a:r>
              <a:rPr lang="de-CH"/>
              <a:t>Sichere Instandhaltung betrifft uns alle!</a:t>
            </a:r>
            <a:endParaRPr lang="de-CH" dirty="0"/>
          </a:p>
        </p:txBody>
      </p:sp>
      <p:sp>
        <p:nvSpPr>
          <p:cNvPr id="6" name="Foliennummernplatzhalter 5">
            <a:extLst>
              <a:ext uri="{FF2B5EF4-FFF2-40B4-BE49-F238E27FC236}">
                <a16:creationId xmlns:a16="http://schemas.microsoft.com/office/drawing/2014/main" id="{ECD476B8-661F-44D3-94EE-5959E3146BB2}"/>
              </a:ext>
            </a:extLst>
          </p:cNvPr>
          <p:cNvSpPr>
            <a:spLocks noGrp="1"/>
          </p:cNvSpPr>
          <p:nvPr>
            <p:ph type="sldNum" sz="quarter" idx="12"/>
          </p:nvPr>
        </p:nvSpPr>
        <p:spPr/>
        <p:txBody>
          <a:bodyPr/>
          <a:lstStyle/>
          <a:p>
            <a:fld id="{86FBE615-59AB-43FA-AD56-B2490B7B2CB2}" type="slidenum">
              <a:rPr lang="de-CH" smtClean="0"/>
              <a:pPr/>
              <a:t>69</a:t>
            </a:fld>
            <a:endParaRPr lang="de-CH" dirty="0"/>
          </a:p>
        </p:txBody>
      </p:sp>
      <p:sp>
        <p:nvSpPr>
          <p:cNvPr id="7" name="Inhaltsplatzhalter 2">
            <a:extLst>
              <a:ext uri="{FF2B5EF4-FFF2-40B4-BE49-F238E27FC236}">
                <a16:creationId xmlns:a16="http://schemas.microsoft.com/office/drawing/2014/main" id="{D0ED0EF7-7819-47AE-A41D-8D31636B526E}"/>
              </a:ext>
            </a:extLst>
          </p:cNvPr>
          <p:cNvSpPr>
            <a:spLocks noGrp="1"/>
          </p:cNvSpPr>
          <p:nvPr>
            <p:ph idx="1"/>
          </p:nvPr>
        </p:nvSpPr>
        <p:spPr>
          <a:xfrm>
            <a:off x="551384" y="1786430"/>
            <a:ext cx="11089232" cy="4090842"/>
          </a:xfrm>
        </p:spPr>
        <p:txBody>
          <a:bodyPr>
            <a:noAutofit/>
          </a:bodyPr>
          <a:lstStyle/>
          <a:p>
            <a:pPr marL="457200" indent="-457200">
              <a:lnSpc>
                <a:spcPct val="120000"/>
              </a:lnSpc>
              <a:spcBef>
                <a:spcPts val="600"/>
              </a:spcBef>
              <a:spcAft>
                <a:spcPts val="0"/>
              </a:spcAft>
              <a:buSzPct val="100000"/>
              <a:buFont typeface="+mj-lt"/>
              <a:buAutoNum type="arabicPeriod"/>
            </a:pPr>
            <a:r>
              <a:rPr lang="de-CH" sz="1800" dirty="0"/>
              <a:t>Werden die Planung und AVOR für durchzuführende Instandhaltungsarbeiten sorgfältig durchgeführt?</a:t>
            </a:r>
          </a:p>
          <a:p>
            <a:pPr marL="457200" indent="-457200">
              <a:lnSpc>
                <a:spcPct val="120000"/>
              </a:lnSpc>
              <a:spcBef>
                <a:spcPts val="600"/>
              </a:spcBef>
              <a:spcAft>
                <a:spcPts val="0"/>
              </a:spcAft>
              <a:buSzPct val="100000"/>
              <a:buFont typeface="+mj-lt"/>
              <a:buAutoNum type="arabicPeriod"/>
            </a:pPr>
            <a:r>
              <a:rPr lang="de-CH" sz="1800" dirty="0"/>
              <a:t>Sind die Zuständigkeiten und Verantwortungen geregelt?</a:t>
            </a:r>
          </a:p>
          <a:p>
            <a:pPr marL="457200" indent="-457200">
              <a:lnSpc>
                <a:spcPct val="120000"/>
              </a:lnSpc>
              <a:spcBef>
                <a:spcPts val="600"/>
              </a:spcBef>
              <a:spcAft>
                <a:spcPts val="0"/>
              </a:spcAft>
              <a:buSzPct val="100000"/>
              <a:buFont typeface="+mj-lt"/>
              <a:buAutoNum type="arabicPeriod"/>
            </a:pPr>
            <a:r>
              <a:rPr lang="de-CH" sz="1800" dirty="0"/>
              <a:t>Sind die Mitarbeitenden ausgebildet, instruiert?</a:t>
            </a:r>
          </a:p>
          <a:p>
            <a:pPr marL="457200" indent="-457200">
              <a:lnSpc>
                <a:spcPct val="120000"/>
              </a:lnSpc>
              <a:spcBef>
                <a:spcPts val="600"/>
              </a:spcBef>
              <a:spcAft>
                <a:spcPts val="0"/>
              </a:spcAft>
              <a:buSzPct val="100000"/>
              <a:buFont typeface="+mj-lt"/>
              <a:buAutoNum type="arabicPeriod"/>
            </a:pPr>
            <a:r>
              <a:rPr lang="de-CH" sz="1800" dirty="0"/>
              <a:t>Stehen die erforderlichen Hilfsmittel &amp; PSA zur Verfügung?</a:t>
            </a:r>
          </a:p>
          <a:p>
            <a:pPr marL="457200" indent="-457200">
              <a:lnSpc>
                <a:spcPct val="120000"/>
              </a:lnSpc>
              <a:spcBef>
                <a:spcPts val="600"/>
              </a:spcBef>
              <a:spcAft>
                <a:spcPts val="0"/>
              </a:spcAft>
              <a:buSzPct val="100000"/>
              <a:buFont typeface="+mj-lt"/>
              <a:buAutoNum type="arabicPeriod"/>
            </a:pPr>
            <a:r>
              <a:rPr lang="de-CH" sz="1800" dirty="0"/>
              <a:t>Sind die möglichen Gefährdungen ermittelt?</a:t>
            </a:r>
          </a:p>
          <a:p>
            <a:pPr marL="457200" indent="-457200">
              <a:lnSpc>
                <a:spcPct val="120000"/>
              </a:lnSpc>
              <a:spcBef>
                <a:spcPts val="600"/>
              </a:spcBef>
              <a:spcAft>
                <a:spcPts val="0"/>
              </a:spcAft>
              <a:buSzPct val="100000"/>
              <a:buFont typeface="+mj-lt"/>
              <a:buAutoNum type="arabicPeriod"/>
            </a:pPr>
            <a:r>
              <a:rPr lang="de-CH" sz="1800" dirty="0"/>
              <a:t>Sind gespeicherte Energien bekannt?</a:t>
            </a:r>
          </a:p>
          <a:p>
            <a:pPr marL="457200" indent="-457200">
              <a:lnSpc>
                <a:spcPct val="120000"/>
              </a:lnSpc>
              <a:spcBef>
                <a:spcPts val="600"/>
              </a:spcBef>
              <a:spcAft>
                <a:spcPts val="0"/>
              </a:spcAft>
              <a:buSzPct val="100000"/>
              <a:buFont typeface="+mj-lt"/>
              <a:buAutoNum type="arabicPeriod"/>
            </a:pPr>
            <a:r>
              <a:rPr lang="de-CH" sz="1800" dirty="0"/>
              <a:t>Stehen persönliche Vorhängeschlösser und  Absperreinrichtungen in genügender Zahl zur Verfügung?</a:t>
            </a:r>
          </a:p>
          <a:p>
            <a:pPr marL="457200" indent="-457200">
              <a:lnSpc>
                <a:spcPct val="120000"/>
              </a:lnSpc>
              <a:spcBef>
                <a:spcPts val="600"/>
              </a:spcBef>
              <a:spcAft>
                <a:spcPts val="0"/>
              </a:spcAft>
              <a:buSzPct val="100000"/>
              <a:buFont typeface="+mj-lt"/>
              <a:buAutoNum type="arabicPeriod"/>
            </a:pPr>
            <a:r>
              <a:rPr lang="de-CH" sz="1800" dirty="0"/>
              <a:t>Werden die eingeführten Regeln eingehalten - auch bei dringenden Störungsbehebungen?</a:t>
            </a:r>
          </a:p>
          <a:p>
            <a:pPr marL="457200" indent="-457200">
              <a:lnSpc>
                <a:spcPct val="120000"/>
              </a:lnSpc>
              <a:spcBef>
                <a:spcPts val="600"/>
              </a:spcBef>
              <a:spcAft>
                <a:spcPts val="0"/>
              </a:spcAft>
              <a:buSzPct val="100000"/>
              <a:buFont typeface="+mj-lt"/>
              <a:buAutoNum type="arabicPeriod"/>
            </a:pPr>
            <a:r>
              <a:rPr lang="de-CH" sz="1800" dirty="0"/>
              <a:t>Wird Fehlverhalten (nicht Einhalten der Regeln) durch die Vorgesetzten konsequent korrigiert?</a:t>
            </a:r>
          </a:p>
          <a:p>
            <a:pPr marL="457200" indent="-457200">
              <a:lnSpc>
                <a:spcPct val="120000"/>
              </a:lnSpc>
              <a:spcBef>
                <a:spcPts val="600"/>
              </a:spcBef>
              <a:spcAft>
                <a:spcPts val="0"/>
              </a:spcAft>
              <a:buSzPct val="100000"/>
              <a:buFont typeface="+mj-lt"/>
              <a:buAutoNum type="arabicPeriod"/>
            </a:pPr>
            <a:r>
              <a:rPr lang="de-CH" sz="1800" dirty="0"/>
              <a:t>Wird das Einhalten der Sicherheitsregeln regelmässig durch den Chef kontrolliert?</a:t>
            </a:r>
          </a:p>
        </p:txBody>
      </p:sp>
    </p:spTree>
    <p:extLst>
      <p:ext uri="{BB962C8B-B14F-4D97-AF65-F5344CB8AC3E}">
        <p14:creationId xmlns:p14="http://schemas.microsoft.com/office/powerpoint/2010/main" val="2244459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EDE363-6110-43D0-AB41-DC609831C30C}"/>
              </a:ext>
            </a:extLst>
          </p:cNvPr>
          <p:cNvSpPr>
            <a:spLocks noGrp="1"/>
          </p:cNvSpPr>
          <p:nvPr>
            <p:ph type="title"/>
          </p:nvPr>
        </p:nvSpPr>
        <p:spPr/>
        <p:txBody>
          <a:bodyPr/>
          <a:lstStyle/>
          <a:p>
            <a:r>
              <a:rPr lang="de-DE" sz="2800" dirty="0"/>
              <a:t>Hier starb ein Mensch</a:t>
            </a:r>
            <a:endParaRPr lang="de-CH" sz="2800" dirty="0"/>
          </a:p>
        </p:txBody>
      </p:sp>
      <p:sp>
        <p:nvSpPr>
          <p:cNvPr id="4" name="Datumsplatzhalter 3">
            <a:extLst>
              <a:ext uri="{FF2B5EF4-FFF2-40B4-BE49-F238E27FC236}">
                <a16:creationId xmlns:a16="http://schemas.microsoft.com/office/drawing/2014/main" id="{70583BE2-8B7A-42C8-AD4A-E820100EA2E0}"/>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5" name="Fußzeilenplatzhalter 4">
            <a:extLst>
              <a:ext uri="{FF2B5EF4-FFF2-40B4-BE49-F238E27FC236}">
                <a16:creationId xmlns:a16="http://schemas.microsoft.com/office/drawing/2014/main" id="{3BE560C9-13F8-4A27-8600-753C2625EFB1}"/>
              </a:ext>
            </a:extLst>
          </p:cNvPr>
          <p:cNvSpPr>
            <a:spLocks noGrp="1"/>
          </p:cNvSpPr>
          <p:nvPr>
            <p:ph type="ftr" sz="quarter" idx="11"/>
          </p:nvPr>
        </p:nvSpPr>
        <p:spPr/>
        <p:txBody>
          <a:bodyPr/>
          <a:lstStyle/>
          <a:p>
            <a:r>
              <a:rPr lang="de-CH"/>
              <a:t>Sichere Instandhaltung betrifft uns alle!</a:t>
            </a:r>
            <a:endParaRPr lang="de-CH" dirty="0"/>
          </a:p>
        </p:txBody>
      </p:sp>
      <p:sp>
        <p:nvSpPr>
          <p:cNvPr id="6" name="Foliennummernplatzhalter 5">
            <a:extLst>
              <a:ext uri="{FF2B5EF4-FFF2-40B4-BE49-F238E27FC236}">
                <a16:creationId xmlns:a16="http://schemas.microsoft.com/office/drawing/2014/main" id="{784DAD37-542A-4CAC-9713-F8563489FAF5}"/>
              </a:ext>
            </a:extLst>
          </p:cNvPr>
          <p:cNvSpPr>
            <a:spLocks noGrp="1"/>
          </p:cNvSpPr>
          <p:nvPr>
            <p:ph type="sldNum" sz="quarter" idx="12"/>
          </p:nvPr>
        </p:nvSpPr>
        <p:spPr/>
        <p:txBody>
          <a:bodyPr/>
          <a:lstStyle/>
          <a:p>
            <a:fld id="{86FBE615-59AB-43FA-AD56-B2490B7B2CB2}" type="slidenum">
              <a:rPr lang="de-CH" smtClean="0"/>
              <a:pPr/>
              <a:t>7</a:t>
            </a:fld>
            <a:endParaRPr lang="de-CH" dirty="0"/>
          </a:p>
        </p:txBody>
      </p:sp>
      <p:pic>
        <p:nvPicPr>
          <p:cNvPr id="7" name="Bildplatzhalter 4" descr="Einklemmen_quer_9.11.2011.jpg">
            <a:extLst>
              <a:ext uri="{FF2B5EF4-FFF2-40B4-BE49-F238E27FC236}">
                <a16:creationId xmlns:a16="http://schemas.microsoft.com/office/drawing/2014/main" id="{66AF1C59-8526-44BF-9F1D-E4BBF2DA4D5A}"/>
              </a:ext>
            </a:extLst>
          </p:cNvPr>
          <p:cNvPicPr>
            <a:picLocks noGrp="1" noChangeAspect="1"/>
          </p:cNvPicPr>
          <p:nvPr>
            <p:ph sz="half" idx="1"/>
          </p:nvPr>
        </p:nvPicPr>
        <p:blipFill rotWithShape="1">
          <a:blip r:embed="rId3" cstate="screen"/>
          <a:srcRect r="21041"/>
          <a:stretch/>
        </p:blipFill>
        <p:spPr>
          <a:xfrm>
            <a:off x="551384" y="1268760"/>
            <a:ext cx="5615470" cy="3993957"/>
          </a:xfrm>
        </p:spPr>
      </p:pic>
      <p:sp>
        <p:nvSpPr>
          <p:cNvPr id="8" name="Inhaltsplatzhalter 33">
            <a:extLst>
              <a:ext uri="{FF2B5EF4-FFF2-40B4-BE49-F238E27FC236}">
                <a16:creationId xmlns:a16="http://schemas.microsoft.com/office/drawing/2014/main" id="{1EABD592-F478-4A83-A5B8-F4BD59AAE0A5}"/>
              </a:ext>
            </a:extLst>
          </p:cNvPr>
          <p:cNvSpPr txBox="1">
            <a:spLocks/>
          </p:cNvSpPr>
          <p:nvPr/>
        </p:nvSpPr>
        <p:spPr>
          <a:xfrm>
            <a:off x="6384616" y="1268760"/>
            <a:ext cx="5256000" cy="4608512"/>
          </a:xfrm>
          <a:prstGeom prst="rect">
            <a:avLst/>
          </a:prstGeom>
        </p:spPr>
        <p:txBody>
          <a:bodyPr/>
          <a:lstStyle>
            <a:lvl1pPr marL="179388" indent="-1793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449263"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719138"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987425" indent="-2682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257300"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1522413" indent="-2651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792288"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062163"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33045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2400" dirty="0"/>
              <a:t>Die Maschine war gegen unerwarteten Anlauf nicht gesichert.</a:t>
            </a:r>
            <a:br>
              <a:rPr lang="de-DE" sz="2400" dirty="0"/>
            </a:br>
            <a:endParaRPr lang="de-DE" sz="2400" dirty="0"/>
          </a:p>
          <a:p>
            <a:pPr marL="0" indent="0">
              <a:buFont typeface="Arial" panose="020B0604020202020204" pitchFamily="34" charset="0"/>
              <a:buNone/>
            </a:pPr>
            <a:r>
              <a:rPr lang="de-DE" sz="2400" dirty="0"/>
              <a:t>Siehe unter:</a:t>
            </a:r>
          </a:p>
          <a:p>
            <a:pPr marL="0" indent="0">
              <a:buFont typeface="Arial" panose="020B0604020202020204" pitchFamily="34" charset="0"/>
              <a:buNone/>
            </a:pPr>
            <a:r>
              <a:rPr lang="de-DE" sz="2400" dirty="0">
                <a:sym typeface="Wingdings" panose="05000000000000000000" pitchFamily="2" charset="2"/>
                <a:hlinkClick r:id="rId4"/>
              </a:rPr>
              <a:t>http://www.suva.ch/unfallbeispiele</a:t>
            </a:r>
            <a:endParaRPr lang="de-DE" sz="2400" dirty="0">
              <a:sym typeface="Wingdings" panose="05000000000000000000" pitchFamily="2" charset="2"/>
            </a:endParaRPr>
          </a:p>
          <a:p>
            <a:pPr marL="179388" lvl="1" indent="0">
              <a:buFont typeface="Arial" panose="020B0604020202020204" pitchFamily="34" charset="0"/>
              <a:buNone/>
            </a:pPr>
            <a:r>
              <a:rPr lang="de-DE" sz="2400" dirty="0">
                <a:sym typeface="Wingdings" panose="05000000000000000000" pitchFamily="2" charset="2"/>
              </a:rPr>
              <a:t> Instandhaltung</a:t>
            </a:r>
            <a:endParaRPr lang="de-DE" sz="2400" dirty="0"/>
          </a:p>
        </p:txBody>
      </p:sp>
      <p:sp>
        <p:nvSpPr>
          <p:cNvPr id="9" name="Textfeld 8">
            <a:extLst>
              <a:ext uri="{FF2B5EF4-FFF2-40B4-BE49-F238E27FC236}">
                <a16:creationId xmlns:a16="http://schemas.microsoft.com/office/drawing/2014/main" id="{FD869987-1301-4978-978C-26ECE727692D}"/>
              </a:ext>
            </a:extLst>
          </p:cNvPr>
          <p:cNvSpPr txBox="1"/>
          <p:nvPr/>
        </p:nvSpPr>
        <p:spPr>
          <a:xfrm>
            <a:off x="11064552" y="437763"/>
            <a:ext cx="576064" cy="830997"/>
          </a:xfrm>
          <a:prstGeom prst="rect">
            <a:avLst/>
          </a:prstGeom>
          <a:noFill/>
        </p:spPr>
        <p:txBody>
          <a:bodyPr wrap="square" lIns="0" tIns="0" rIns="0" bIns="0" rtlCol="0">
            <a:spAutoFit/>
          </a:bodyPr>
          <a:lstStyle/>
          <a:p>
            <a:r>
              <a:rPr lang="de-CH" sz="5400" dirty="0">
                <a:sym typeface="Wingdings 2"/>
              </a:rPr>
              <a:t></a:t>
            </a:r>
            <a:endParaRPr lang="de-CH" sz="5400" dirty="0"/>
          </a:p>
        </p:txBody>
      </p:sp>
    </p:spTree>
    <p:extLst>
      <p:ext uri="{BB962C8B-B14F-4D97-AF65-F5344CB8AC3E}">
        <p14:creationId xmlns:p14="http://schemas.microsoft.com/office/powerpoint/2010/main" val="85115945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DC5F64-DA77-4597-BBB7-B467B57E3197}"/>
              </a:ext>
            </a:extLst>
          </p:cNvPr>
          <p:cNvSpPr>
            <a:spLocks noGrp="1"/>
          </p:cNvSpPr>
          <p:nvPr>
            <p:ph type="title"/>
          </p:nvPr>
        </p:nvSpPr>
        <p:spPr/>
        <p:txBody>
          <a:bodyPr/>
          <a:lstStyle/>
          <a:p>
            <a:r>
              <a:rPr lang="de-CH" sz="2800" dirty="0"/>
              <a:t>Schützen Sie Ihr Leben und das Leben Ihrer Kolleginnen und Kollegen</a:t>
            </a:r>
          </a:p>
        </p:txBody>
      </p:sp>
      <p:sp>
        <p:nvSpPr>
          <p:cNvPr id="4" name="Datumsplatzhalter 3">
            <a:extLst>
              <a:ext uri="{FF2B5EF4-FFF2-40B4-BE49-F238E27FC236}">
                <a16:creationId xmlns:a16="http://schemas.microsoft.com/office/drawing/2014/main" id="{DECD0E25-3A59-4624-AFF2-B95B47E0615D}"/>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5" name="Fußzeilenplatzhalter 4">
            <a:extLst>
              <a:ext uri="{FF2B5EF4-FFF2-40B4-BE49-F238E27FC236}">
                <a16:creationId xmlns:a16="http://schemas.microsoft.com/office/drawing/2014/main" id="{78C9BE2B-C2C5-417D-893A-90D887242E43}"/>
              </a:ext>
            </a:extLst>
          </p:cNvPr>
          <p:cNvSpPr>
            <a:spLocks noGrp="1"/>
          </p:cNvSpPr>
          <p:nvPr>
            <p:ph type="ftr" sz="quarter" idx="11"/>
          </p:nvPr>
        </p:nvSpPr>
        <p:spPr/>
        <p:txBody>
          <a:bodyPr/>
          <a:lstStyle/>
          <a:p>
            <a:r>
              <a:rPr lang="de-CH"/>
              <a:t>Sichere Instandhaltung betrifft uns alle!</a:t>
            </a:r>
            <a:endParaRPr lang="de-CH" dirty="0"/>
          </a:p>
        </p:txBody>
      </p:sp>
      <p:sp>
        <p:nvSpPr>
          <p:cNvPr id="6" name="Foliennummernplatzhalter 5">
            <a:extLst>
              <a:ext uri="{FF2B5EF4-FFF2-40B4-BE49-F238E27FC236}">
                <a16:creationId xmlns:a16="http://schemas.microsoft.com/office/drawing/2014/main" id="{8DB7B5C0-5A65-4DDA-B238-1638C6F3A98E}"/>
              </a:ext>
            </a:extLst>
          </p:cNvPr>
          <p:cNvSpPr>
            <a:spLocks noGrp="1"/>
          </p:cNvSpPr>
          <p:nvPr>
            <p:ph type="sldNum" sz="quarter" idx="12"/>
          </p:nvPr>
        </p:nvSpPr>
        <p:spPr/>
        <p:txBody>
          <a:bodyPr/>
          <a:lstStyle/>
          <a:p>
            <a:fld id="{86FBE615-59AB-43FA-AD56-B2490B7B2CB2}" type="slidenum">
              <a:rPr lang="de-CH" smtClean="0"/>
              <a:pPr/>
              <a:t>70</a:t>
            </a:fld>
            <a:endParaRPr lang="de-CH" dirty="0"/>
          </a:p>
        </p:txBody>
      </p:sp>
      <p:sp>
        <p:nvSpPr>
          <p:cNvPr id="7" name="Inhaltsplatzhalter 2">
            <a:extLst>
              <a:ext uri="{FF2B5EF4-FFF2-40B4-BE49-F238E27FC236}">
                <a16:creationId xmlns:a16="http://schemas.microsoft.com/office/drawing/2014/main" id="{A8918E53-A44E-4184-97D4-1FD8EDE50889}"/>
              </a:ext>
            </a:extLst>
          </p:cNvPr>
          <p:cNvSpPr>
            <a:spLocks noGrp="1"/>
          </p:cNvSpPr>
          <p:nvPr>
            <p:ph idx="1"/>
          </p:nvPr>
        </p:nvSpPr>
        <p:spPr>
          <a:xfrm>
            <a:off x="551384" y="1700808"/>
            <a:ext cx="11089232" cy="4018834"/>
          </a:xfrm>
        </p:spPr>
        <p:txBody>
          <a:bodyPr/>
          <a:lstStyle/>
          <a:p>
            <a:pPr algn="ctr">
              <a:lnSpc>
                <a:spcPct val="200000"/>
              </a:lnSpc>
              <a:spcAft>
                <a:spcPts val="0"/>
              </a:spcAft>
            </a:pPr>
            <a:r>
              <a:rPr lang="de-CH" b="1" dirty="0"/>
              <a:t>Planen Sie sorgfältig.</a:t>
            </a:r>
          </a:p>
          <a:p>
            <a:pPr algn="ctr">
              <a:lnSpc>
                <a:spcPct val="200000"/>
              </a:lnSpc>
              <a:spcAft>
                <a:spcPts val="0"/>
              </a:spcAft>
            </a:pPr>
            <a:r>
              <a:rPr lang="de-CH" b="1" dirty="0"/>
              <a:t>Improvisieren Sie nie.</a:t>
            </a:r>
          </a:p>
          <a:p>
            <a:pPr algn="ctr">
              <a:lnSpc>
                <a:spcPct val="200000"/>
              </a:lnSpc>
              <a:spcAft>
                <a:spcPts val="0"/>
              </a:spcAft>
            </a:pPr>
            <a:r>
              <a:rPr lang="de-CH" b="1" dirty="0"/>
              <a:t>Sagen Sie </a:t>
            </a:r>
            <a:r>
              <a:rPr lang="de-CH" b="1" dirty="0">
                <a:solidFill>
                  <a:srgbClr val="FF8200"/>
                </a:solidFill>
              </a:rPr>
              <a:t>STOPP</a:t>
            </a:r>
            <a:r>
              <a:rPr lang="de-CH" b="1" dirty="0"/>
              <a:t> bei Gefahr.</a:t>
            </a:r>
          </a:p>
          <a:p>
            <a:pPr algn="ctr"/>
            <a:endParaRPr lang="de-CH" b="1" dirty="0"/>
          </a:p>
          <a:p>
            <a:pPr algn="ctr">
              <a:buNone/>
            </a:pPr>
            <a:r>
              <a:rPr lang="de-CH" b="1" dirty="0">
                <a:solidFill>
                  <a:srgbClr val="FF8200"/>
                </a:solidFill>
              </a:rPr>
              <a:t>Danke!</a:t>
            </a:r>
          </a:p>
          <a:p>
            <a:endParaRPr lang="de-CH" dirty="0"/>
          </a:p>
          <a:p>
            <a:pPr algn="ctr">
              <a:buNone/>
            </a:pPr>
            <a:r>
              <a:rPr lang="de-CH" dirty="0"/>
              <a:t>www.suva.ch/instandhaltung</a:t>
            </a:r>
          </a:p>
        </p:txBody>
      </p:sp>
    </p:spTree>
    <p:extLst>
      <p:ext uri="{BB962C8B-B14F-4D97-AF65-F5344CB8AC3E}">
        <p14:creationId xmlns:p14="http://schemas.microsoft.com/office/powerpoint/2010/main" val="3297436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05FE99-66D5-47C6-BA52-79377E1DE1C5}"/>
              </a:ext>
            </a:extLst>
          </p:cNvPr>
          <p:cNvSpPr>
            <a:spLocks noGrp="1"/>
          </p:cNvSpPr>
          <p:nvPr>
            <p:ph type="title"/>
          </p:nvPr>
        </p:nvSpPr>
        <p:spPr/>
        <p:txBody>
          <a:bodyPr/>
          <a:lstStyle/>
          <a:p>
            <a:r>
              <a:rPr lang="de-DE" sz="2800" dirty="0"/>
              <a:t>Von der Hebebühne zu Tode erdrückt</a:t>
            </a:r>
            <a:endParaRPr lang="de-CH" sz="2800" dirty="0"/>
          </a:p>
        </p:txBody>
      </p:sp>
      <p:sp>
        <p:nvSpPr>
          <p:cNvPr id="4" name="Datumsplatzhalter 3">
            <a:extLst>
              <a:ext uri="{FF2B5EF4-FFF2-40B4-BE49-F238E27FC236}">
                <a16:creationId xmlns:a16="http://schemas.microsoft.com/office/drawing/2014/main" id="{92FC79C1-3C75-4DA3-99A2-F5770C8D4D06}"/>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5" name="Fußzeilenplatzhalter 4">
            <a:extLst>
              <a:ext uri="{FF2B5EF4-FFF2-40B4-BE49-F238E27FC236}">
                <a16:creationId xmlns:a16="http://schemas.microsoft.com/office/drawing/2014/main" id="{33A2659E-0684-4001-8391-80C5F25D0C51}"/>
              </a:ext>
            </a:extLst>
          </p:cNvPr>
          <p:cNvSpPr>
            <a:spLocks noGrp="1"/>
          </p:cNvSpPr>
          <p:nvPr>
            <p:ph type="ftr" sz="quarter" idx="11"/>
          </p:nvPr>
        </p:nvSpPr>
        <p:spPr/>
        <p:txBody>
          <a:bodyPr/>
          <a:lstStyle/>
          <a:p>
            <a:r>
              <a:rPr lang="de-CH"/>
              <a:t>Sichere Instandhaltung betrifft uns alle!</a:t>
            </a:r>
            <a:endParaRPr lang="de-CH" dirty="0"/>
          </a:p>
        </p:txBody>
      </p:sp>
      <p:sp>
        <p:nvSpPr>
          <p:cNvPr id="6" name="Foliennummernplatzhalter 5">
            <a:extLst>
              <a:ext uri="{FF2B5EF4-FFF2-40B4-BE49-F238E27FC236}">
                <a16:creationId xmlns:a16="http://schemas.microsoft.com/office/drawing/2014/main" id="{F7FEC93E-9BD6-45FF-B6D9-EF063317D1C3}"/>
              </a:ext>
            </a:extLst>
          </p:cNvPr>
          <p:cNvSpPr>
            <a:spLocks noGrp="1"/>
          </p:cNvSpPr>
          <p:nvPr>
            <p:ph type="sldNum" sz="quarter" idx="12"/>
          </p:nvPr>
        </p:nvSpPr>
        <p:spPr/>
        <p:txBody>
          <a:bodyPr/>
          <a:lstStyle/>
          <a:p>
            <a:fld id="{86FBE615-59AB-43FA-AD56-B2490B7B2CB2}" type="slidenum">
              <a:rPr lang="de-CH" smtClean="0"/>
              <a:pPr/>
              <a:t>8</a:t>
            </a:fld>
            <a:endParaRPr lang="de-CH" dirty="0"/>
          </a:p>
        </p:txBody>
      </p:sp>
      <p:pic>
        <p:nvPicPr>
          <p:cNvPr id="7" name="Bildplatzhalter 12">
            <a:extLst>
              <a:ext uri="{FF2B5EF4-FFF2-40B4-BE49-F238E27FC236}">
                <a16:creationId xmlns:a16="http://schemas.microsoft.com/office/drawing/2014/main" id="{3B9E1EAA-C56A-4397-8EF8-75C6FECCCDDD}"/>
              </a:ext>
            </a:extLst>
          </p:cNvPr>
          <p:cNvPicPr>
            <a:picLocks noGrp="1" noChangeAspect="1"/>
          </p:cNvPicPr>
          <p:nvPr>
            <p:ph idx="1"/>
          </p:nvPr>
        </p:nvPicPr>
        <p:blipFill>
          <a:blip r:embed="rId3"/>
          <a:srcRect t="5122" b="5122"/>
          <a:stretch>
            <a:fillRect/>
          </a:stretch>
        </p:blipFill>
        <p:spPr>
          <a:xfrm>
            <a:off x="551384" y="1304393"/>
            <a:ext cx="6957942" cy="3545024"/>
          </a:xfrm>
        </p:spPr>
      </p:pic>
      <p:sp>
        <p:nvSpPr>
          <p:cNvPr id="8" name="Textfeld 7">
            <a:extLst>
              <a:ext uri="{FF2B5EF4-FFF2-40B4-BE49-F238E27FC236}">
                <a16:creationId xmlns:a16="http://schemas.microsoft.com/office/drawing/2014/main" id="{50C2F383-D5B3-4C09-A525-DD709CAE382C}"/>
              </a:ext>
            </a:extLst>
          </p:cNvPr>
          <p:cNvSpPr txBox="1"/>
          <p:nvPr/>
        </p:nvSpPr>
        <p:spPr>
          <a:xfrm>
            <a:off x="551384" y="5013176"/>
            <a:ext cx="9865096" cy="738664"/>
          </a:xfrm>
          <a:prstGeom prst="rect">
            <a:avLst/>
          </a:prstGeom>
          <a:noFill/>
        </p:spPr>
        <p:txBody>
          <a:bodyPr wrap="square" lIns="0" tIns="0" rIns="0" bIns="0" rtlCol="0">
            <a:spAutoFit/>
          </a:bodyPr>
          <a:lstStyle/>
          <a:p>
            <a:r>
              <a:rPr lang="de-DE" sz="2400" dirty="0"/>
              <a:t>Gespeicherte Energie war nicht gesichert: Die Bühne senkte sich ab.</a:t>
            </a:r>
          </a:p>
          <a:p>
            <a:r>
              <a:rPr lang="de-DE" sz="2400" dirty="0">
                <a:sym typeface="Wingdings" panose="05000000000000000000" pitchFamily="2" charset="2"/>
                <a:hlinkClick r:id="rId4"/>
              </a:rPr>
              <a:t>http://www.suva.ch/unfallbeispiele</a:t>
            </a:r>
            <a:r>
              <a:rPr lang="de-DE" sz="2400" dirty="0">
                <a:sym typeface="Wingdings" panose="05000000000000000000" pitchFamily="2" charset="2"/>
              </a:rPr>
              <a:t>  Instandhaltung</a:t>
            </a:r>
            <a:endParaRPr lang="de-DE" sz="2400" dirty="0"/>
          </a:p>
        </p:txBody>
      </p:sp>
      <p:sp>
        <p:nvSpPr>
          <p:cNvPr id="9" name="Textfeld 8">
            <a:extLst>
              <a:ext uri="{FF2B5EF4-FFF2-40B4-BE49-F238E27FC236}">
                <a16:creationId xmlns:a16="http://schemas.microsoft.com/office/drawing/2014/main" id="{91FBAB5C-F315-4F98-8BB4-11EE3445837D}"/>
              </a:ext>
            </a:extLst>
          </p:cNvPr>
          <p:cNvSpPr txBox="1"/>
          <p:nvPr/>
        </p:nvSpPr>
        <p:spPr>
          <a:xfrm>
            <a:off x="11064552" y="437763"/>
            <a:ext cx="576064" cy="830997"/>
          </a:xfrm>
          <a:prstGeom prst="rect">
            <a:avLst/>
          </a:prstGeom>
          <a:noFill/>
        </p:spPr>
        <p:txBody>
          <a:bodyPr wrap="square" lIns="0" tIns="0" rIns="0" bIns="0" rtlCol="0">
            <a:spAutoFit/>
          </a:bodyPr>
          <a:lstStyle/>
          <a:p>
            <a:r>
              <a:rPr lang="de-CH" sz="5400" dirty="0">
                <a:sym typeface="Wingdings 2"/>
              </a:rPr>
              <a:t></a:t>
            </a:r>
            <a:endParaRPr lang="de-CH" sz="5400" dirty="0"/>
          </a:p>
        </p:txBody>
      </p:sp>
    </p:spTree>
    <p:extLst>
      <p:ext uri="{BB962C8B-B14F-4D97-AF65-F5344CB8AC3E}">
        <p14:creationId xmlns:p14="http://schemas.microsoft.com/office/powerpoint/2010/main" val="2915826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518EF2-874C-4AA2-AA9E-FF269BC9B0C4}"/>
              </a:ext>
            </a:extLst>
          </p:cNvPr>
          <p:cNvSpPr>
            <a:spLocks noGrp="1"/>
          </p:cNvSpPr>
          <p:nvPr>
            <p:ph type="title"/>
          </p:nvPr>
        </p:nvSpPr>
        <p:spPr/>
        <p:txBody>
          <a:bodyPr/>
          <a:lstStyle/>
          <a:p>
            <a:r>
              <a:rPr lang="de-CH" sz="2800" dirty="0"/>
              <a:t>Diese Walzen-Einzugsstelle ist sehr gefährlich</a:t>
            </a:r>
          </a:p>
        </p:txBody>
      </p:sp>
      <p:sp>
        <p:nvSpPr>
          <p:cNvPr id="4" name="Datumsplatzhalter 3">
            <a:extLst>
              <a:ext uri="{FF2B5EF4-FFF2-40B4-BE49-F238E27FC236}">
                <a16:creationId xmlns:a16="http://schemas.microsoft.com/office/drawing/2014/main" id="{88F76EAD-7720-49B9-953A-6A1B0C891430}"/>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5" name="Fußzeilenplatzhalter 4">
            <a:extLst>
              <a:ext uri="{FF2B5EF4-FFF2-40B4-BE49-F238E27FC236}">
                <a16:creationId xmlns:a16="http://schemas.microsoft.com/office/drawing/2014/main" id="{12881636-FCE1-49F0-A230-BB65CAEA9EFA}"/>
              </a:ext>
            </a:extLst>
          </p:cNvPr>
          <p:cNvSpPr>
            <a:spLocks noGrp="1"/>
          </p:cNvSpPr>
          <p:nvPr>
            <p:ph type="ftr" sz="quarter" idx="11"/>
          </p:nvPr>
        </p:nvSpPr>
        <p:spPr/>
        <p:txBody>
          <a:bodyPr/>
          <a:lstStyle/>
          <a:p>
            <a:r>
              <a:rPr lang="de-CH"/>
              <a:t>Sichere Instandhaltung betrifft uns alle!</a:t>
            </a:r>
            <a:endParaRPr lang="de-CH" dirty="0"/>
          </a:p>
        </p:txBody>
      </p:sp>
      <p:sp>
        <p:nvSpPr>
          <p:cNvPr id="6" name="Foliennummernplatzhalter 5">
            <a:extLst>
              <a:ext uri="{FF2B5EF4-FFF2-40B4-BE49-F238E27FC236}">
                <a16:creationId xmlns:a16="http://schemas.microsoft.com/office/drawing/2014/main" id="{32224DE2-93CA-4E69-9763-A783514470B4}"/>
              </a:ext>
            </a:extLst>
          </p:cNvPr>
          <p:cNvSpPr>
            <a:spLocks noGrp="1"/>
          </p:cNvSpPr>
          <p:nvPr>
            <p:ph type="sldNum" sz="quarter" idx="12"/>
          </p:nvPr>
        </p:nvSpPr>
        <p:spPr/>
        <p:txBody>
          <a:bodyPr/>
          <a:lstStyle/>
          <a:p>
            <a:fld id="{86FBE615-59AB-43FA-AD56-B2490B7B2CB2}" type="slidenum">
              <a:rPr lang="de-CH" smtClean="0"/>
              <a:pPr/>
              <a:t>9</a:t>
            </a:fld>
            <a:endParaRPr lang="de-CH" dirty="0"/>
          </a:p>
        </p:txBody>
      </p:sp>
      <p:pic>
        <p:nvPicPr>
          <p:cNvPr id="7" name="Bildplatzhalter 12" descr="Clipboard02.jpg">
            <a:extLst>
              <a:ext uri="{FF2B5EF4-FFF2-40B4-BE49-F238E27FC236}">
                <a16:creationId xmlns:a16="http://schemas.microsoft.com/office/drawing/2014/main" id="{03E3E4FE-9805-4811-B363-6E1C14591AA7}"/>
              </a:ext>
            </a:extLst>
          </p:cNvPr>
          <p:cNvPicPr>
            <a:picLocks noGrp="1" noChangeAspect="1"/>
          </p:cNvPicPr>
          <p:nvPr>
            <p:ph idx="1"/>
          </p:nvPr>
        </p:nvPicPr>
        <p:blipFill>
          <a:blip r:embed="rId3" cstate="screen"/>
          <a:srcRect/>
          <a:stretch>
            <a:fillRect/>
          </a:stretch>
        </p:blipFill>
        <p:spPr>
          <a:xfrm>
            <a:off x="551384" y="1268760"/>
            <a:ext cx="8994932" cy="4320000"/>
          </a:xfrm>
        </p:spPr>
      </p:pic>
      <p:sp>
        <p:nvSpPr>
          <p:cNvPr id="8" name="Inhaltsplatzhalter 12">
            <a:extLst>
              <a:ext uri="{FF2B5EF4-FFF2-40B4-BE49-F238E27FC236}">
                <a16:creationId xmlns:a16="http://schemas.microsoft.com/office/drawing/2014/main" id="{5F0DFC13-F482-482A-8469-703E00E500CD}"/>
              </a:ext>
            </a:extLst>
          </p:cNvPr>
          <p:cNvSpPr txBox="1">
            <a:spLocks/>
          </p:cNvSpPr>
          <p:nvPr/>
        </p:nvSpPr>
        <p:spPr>
          <a:xfrm>
            <a:off x="551384" y="5658685"/>
            <a:ext cx="8994932" cy="360040"/>
          </a:xfrm>
          <a:prstGeom prst="rect">
            <a:avLst/>
          </a:prstGeom>
        </p:spPr>
        <p:txBody>
          <a:bodyPr/>
          <a:lstStyle>
            <a:lvl1pPr marL="179388" indent="-1793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449263"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719138"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987425" indent="-2682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257300"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1522413" indent="-2651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792288"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062163"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33045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sz="2400" dirty="0"/>
              <a:t>Warum fehlt die Schutzeinrichtung?</a:t>
            </a:r>
            <a:endParaRPr lang="de-CH" sz="2400" dirty="0"/>
          </a:p>
        </p:txBody>
      </p:sp>
      <p:pic>
        <p:nvPicPr>
          <p:cNvPr id="9" name="Picture 2" descr="http://t1.gstatic.com/images?q=tbn:ANd9GcSxd0z89-4KVf0z4Pptf_m0BOsrWASokgSrNOwZeuz7GaRmdoMf">
            <a:extLst>
              <a:ext uri="{FF2B5EF4-FFF2-40B4-BE49-F238E27FC236}">
                <a16:creationId xmlns:a16="http://schemas.microsoft.com/office/drawing/2014/main" id="{5E8053FB-52AD-4FB9-8C82-6621AC0116E2}"/>
              </a:ext>
            </a:extLst>
          </p:cNvPr>
          <p:cNvPicPr>
            <a:picLocks noChangeAspect="1" noChangeArrowheads="1"/>
          </p:cNvPicPr>
          <p:nvPr/>
        </p:nvPicPr>
        <p:blipFill>
          <a:blip r:embed="rId4" cstate="email"/>
          <a:srcRect/>
          <a:stretch>
            <a:fillRect/>
          </a:stretch>
        </p:blipFill>
        <p:spPr bwMode="auto">
          <a:xfrm>
            <a:off x="10488488" y="1268760"/>
            <a:ext cx="1152128" cy="1008112"/>
          </a:xfrm>
          <a:prstGeom prst="rect">
            <a:avLst/>
          </a:prstGeom>
          <a:noFill/>
        </p:spPr>
      </p:pic>
    </p:spTree>
    <p:extLst>
      <p:ext uri="{BB962C8B-B14F-4D97-AF65-F5344CB8AC3E}">
        <p14:creationId xmlns:p14="http://schemas.microsoft.com/office/powerpoint/2010/main" val="26276151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NGUAGEID" val="2055"/>
</p:tagLst>
</file>

<file path=ppt/theme/theme1.xml><?xml version="1.0" encoding="utf-8"?>
<a:theme xmlns:a="http://schemas.openxmlformats.org/drawingml/2006/main" name="Office">
  <a:themeElements>
    <a:clrScheme name="SUVA">
      <a:dk1>
        <a:sysClr val="windowText" lastClr="000000"/>
      </a:dk1>
      <a:lt1>
        <a:sysClr val="window" lastClr="FFFFFF"/>
      </a:lt1>
      <a:dk2>
        <a:srgbClr val="000000"/>
      </a:dk2>
      <a:lt2>
        <a:srgbClr val="FFFFFF"/>
      </a:lt2>
      <a:accent1>
        <a:srgbClr val="FF8200"/>
      </a:accent1>
      <a:accent2>
        <a:srgbClr val="FFC180"/>
      </a:accent2>
      <a:accent3>
        <a:srgbClr val="00B8CF"/>
      </a:accent3>
      <a:accent4>
        <a:srgbClr val="80DCE7"/>
      </a:accent4>
      <a:accent5>
        <a:srgbClr val="666666"/>
      </a:accent5>
      <a:accent6>
        <a:srgbClr val="B3B3B3"/>
      </a:accent6>
      <a:hlink>
        <a:srgbClr val="44546A"/>
      </a:hlink>
      <a:folHlink>
        <a:srgbClr val="AEABA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l">
          <a:defRPr sz="1400" b="1"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1200" dirty="0" err="1" smtClean="0"/>
        </a:defPPr>
      </a:lstStyle>
    </a:txDef>
  </a:objectDefaults>
  <a:extraClrSchemeLst/>
  <a:custClrLst>
    <a:custClr name="Rot">
      <a:srgbClr val="F50000"/>
    </a:custClr>
    <a:custClr name="Gelb">
      <a:srgbClr val="FFD700"/>
    </a:custClr>
    <a:custClr name="Gruen">
      <a:srgbClr val="009B00"/>
    </a:custClr>
  </a:custClrLst>
  <a:extLst>
    <a:ext uri="{05A4C25C-085E-4340-85A3-A5531E510DB2}">
      <thm15:themeFamily xmlns:thm15="http://schemas.microsoft.com/office/thememl/2012/main" name="Präsentation neu 16x9" id="{E7CA00A1-A211-4154-A205-255763A27660}" vid="{A29AE915-65CE-4711-BEF6-426AF13638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DE_Präsentation_neu2</Template>
  <TotalTime>0</TotalTime>
  <Words>5963</Words>
  <Application>Microsoft Office PowerPoint</Application>
  <PresentationFormat>Breitbild</PresentationFormat>
  <Paragraphs>1138</Paragraphs>
  <Slides>70</Slides>
  <Notes>63</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70</vt:i4>
      </vt:variant>
    </vt:vector>
  </HeadingPairs>
  <TitlesOfParts>
    <vt:vector size="77" baseType="lpstr">
      <vt:lpstr>ＭＳ Ｐゴシック</vt:lpstr>
      <vt:lpstr>Arial</vt:lpstr>
      <vt:lpstr>Calibri</vt:lpstr>
      <vt:lpstr>Symbol</vt:lpstr>
      <vt:lpstr>Wingdings</vt:lpstr>
      <vt:lpstr>Wingdings 2</vt:lpstr>
      <vt:lpstr>Office</vt:lpstr>
      <vt:lpstr>Sichere Instandhaltung betrifft uns alle!</vt:lpstr>
      <vt:lpstr>Einleitung</vt:lpstr>
      <vt:lpstr>Muster-Schulungsprogramm</vt:lpstr>
      <vt:lpstr>Film: Schwarzer Freitag - Verantwortung in der Arbeitssicherheit.</vt:lpstr>
      <vt:lpstr>Werden wir uns bewusst: Instandhaltung kann sehr gefährlich sein</vt:lpstr>
      <vt:lpstr>Was jetzt noch gut geht, kann im nächsten Moment zur Katastrophe führen:</vt:lpstr>
      <vt:lpstr>Hier starb ein Mensch</vt:lpstr>
      <vt:lpstr>Von der Hebebühne zu Tode erdrückt</vt:lpstr>
      <vt:lpstr>Diese Walzen-Einzugsstelle ist sehr gefährlich</vt:lpstr>
      <vt:lpstr>Hauptgefährdungen aus der Analyse schwerer Unfälle</vt:lpstr>
      <vt:lpstr>Ursachen und Verantwortlichkeiten</vt:lpstr>
      <vt:lpstr>Unfallanalyse (durch die Suva abgeklärte Unfälle)</vt:lpstr>
      <vt:lpstr>Jeder in unserem Betrieb muss Verantwortung übernehmen</vt:lpstr>
      <vt:lpstr>Die Instandhaltung umfasst folgende Aufgaben:</vt:lpstr>
      <vt:lpstr>Erste Gruppenarbeit «Gefährdungen»</vt:lpstr>
      <vt:lpstr>Gefährdung - Massnahmen</vt:lpstr>
      <vt:lpstr>Der Gefährdungskatalog</vt:lpstr>
      <vt:lpstr>Gruppenarbeit «Gefährdungen» (Beispiel: Hebebühne)</vt:lpstr>
      <vt:lpstr>Gruppenarbeit «Gefährdungen» (Beispiel: Hallenkran, Höhe 8 m)</vt:lpstr>
      <vt:lpstr>Gruppenarbeit «Gefährdungen» Beispiel aus dem eigenen Betrieb</vt:lpstr>
      <vt:lpstr>Tragischer Unfall Betroffener und Beteiligte blicken zurück</vt:lpstr>
      <vt:lpstr>Schützen Sie sich: Mit den acht lebenswichtigen Regeln</vt:lpstr>
      <vt:lpstr>Die acht lebenswichtigen Regeln gibt’s als Broschüre</vt:lpstr>
      <vt:lpstr>Von der Theorie zur Praxis: Die Umsetzung in unserem Betrieb</vt:lpstr>
      <vt:lpstr>Regel 1: Wir planen Instandhaltungsarbeiten sorgfältig</vt:lpstr>
      <vt:lpstr>Regel 1: Wir planen Instandhaltungsarbeiten sorgfältig</vt:lpstr>
      <vt:lpstr>Als Vorgesetzter sorge ich für ein geplantes Vorgehen</vt:lpstr>
      <vt:lpstr>Regel 2: Wir verzichten auf Improvisationen - auch beim Beheben von Störungen</vt:lpstr>
      <vt:lpstr>Regel 2: Wir verzichten auf Improvisationen - auch beim Beheben von Störungen</vt:lpstr>
      <vt:lpstr>Was heisst das konkret?</vt:lpstr>
      <vt:lpstr>Regel 3: Vor Beginn der Arbeit schalten wir die Anlage aus und sichern sie</vt:lpstr>
      <vt:lpstr>Regel 3: Vor Beginn der Arbeit schalten wir die Anlage aus und sichern sie</vt:lpstr>
      <vt:lpstr>Regel 3: «Lockout» und «Tagout»</vt:lpstr>
      <vt:lpstr>Napo Film  «Verlass dich nicht auf andere!»</vt:lpstr>
      <vt:lpstr>Regel 3: Weitere Lockout-Systeme: </vt:lpstr>
      <vt:lpstr>Regel 4: Wir sorgen dafür, dass von vorhandenen Energien keine Gefahr ausgeht</vt:lpstr>
      <vt:lpstr>Regel 4: Wir sorgen dafür, dass von vorhandenen Energien keine Gefahr ausgeht</vt:lpstr>
      <vt:lpstr>Regel 4: Beispiele vorhandener bzw. gespeicherter Energien</vt:lpstr>
      <vt:lpstr>Regel 4: Arbeiten an laufender Maschine  Die Rangliste der Massnahmen</vt:lpstr>
      <vt:lpstr>Regel 4: Besonders anspruchsvoll - Arbeiten an laufenden Maschinen</vt:lpstr>
      <vt:lpstr>Regel 5: Wir sichern uns gegen Absturz</vt:lpstr>
      <vt:lpstr>Regel 5: Wir sichern uns gegen Absturz</vt:lpstr>
      <vt:lpstr>Regel 5: Keine Absturzrisiken eingehen -  Die Rangliste der Massnahmen</vt:lpstr>
      <vt:lpstr>Regel 5: Keine Absturzrisiken eingehen -  Die Rangliste der Massnahmen</vt:lpstr>
      <vt:lpstr>Regel 5: Keine Absturzrisiken eingehen -  Die Rangliste der Massnahmen</vt:lpstr>
      <vt:lpstr>Regel 5: Keine Absturzrisiken eingehen -  Die Rangliste der Massnahmen</vt:lpstr>
      <vt:lpstr>Regel 6: Für Elektroarbeiten nur Profis einsetzen </vt:lpstr>
      <vt:lpstr>Regel 6: Für Elektroarbeiten nur Profis einsetzen </vt:lpstr>
      <vt:lpstr>Regel 6: Elektroarbeiten nur für Profis Antworten zu 4 Fragen</vt:lpstr>
      <vt:lpstr>Regel 6: Für Elektroarbeiten nur Profis einsetzen </vt:lpstr>
      <vt:lpstr>Regel 6: Für Elektroarbeiten nur Profis einsetzen </vt:lpstr>
      <vt:lpstr>Regel 7: Brände und Explosionen vermeiden </vt:lpstr>
      <vt:lpstr>Regel 7: Brände und Explosionen vermeiden </vt:lpstr>
      <vt:lpstr>Regel 7: Brände und Explosionen vermeiden</vt:lpstr>
      <vt:lpstr>Regel 8: In engen Räumen für gute Luft sorgen</vt:lpstr>
      <vt:lpstr>Regel 8: In engen Räumen für gute Luft sorgen</vt:lpstr>
      <vt:lpstr>Regel 8: In engen Räumen für gute Luft sorgen</vt:lpstr>
      <vt:lpstr>Zweite Gruppenarbeit «Schutzmassnahmen»</vt:lpstr>
      <vt:lpstr>Gruppenarbeit «Schutzmassnahmen» (Beispiel: Hebebühne)</vt:lpstr>
      <vt:lpstr>Gruppenarbeit «Schutzmassnahmen» (Beispiel: Hallenkran, Höhe 8 m) </vt:lpstr>
      <vt:lpstr>Gruppenarbeit «Schutzmassnahmen» Beispiel aus dem eigenen Betrieb</vt:lpstr>
      <vt:lpstr>Gesetzliche Grundlagen «Instandhaltung»</vt:lpstr>
      <vt:lpstr>Verordnung über die Verhütung von Unfällen und Berufskrankheiten (VUV) </vt:lpstr>
      <vt:lpstr>Verordnung über die Verhütung von Unfällen und Berufskrankheiten (VUV) </vt:lpstr>
      <vt:lpstr>Verordnung über die Verhütung von Unfällen und Berufskrankheiten (VUV) </vt:lpstr>
      <vt:lpstr>Nie mehr vergessen: Die Acht Lebensretter</vt:lpstr>
      <vt:lpstr>Die Sicherheits-Charta Basis einer sicheren Instandhaltung</vt:lpstr>
      <vt:lpstr>Nützliche Links</vt:lpstr>
      <vt:lpstr>Persönlicher Massnahmenplan Stellen Sie sich folgende Fragen:</vt:lpstr>
      <vt:lpstr>Schützen Sie Ihr Leben und das Leben Ihrer Kolleginnen und Kollegen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Sichere Instandhaltung betrifft uns alle!</dc:title>
  <dc:creator>Scodeller Pia (SPI)</dc:creator>
  <cp:lastModifiedBy>Haberstich Urs (UHA)</cp:lastModifiedBy>
  <cp:revision>77</cp:revision>
  <dcterms:created xsi:type="dcterms:W3CDTF">2018-08-23T12:27:36Z</dcterms:created>
  <dcterms:modified xsi:type="dcterms:W3CDTF">2018-10-16T15:15:21Z</dcterms:modified>
</cp:coreProperties>
</file>